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94D044-AB18-4B7F-88C5-FEA23C67A58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0D5E37F-3837-4F77-BF79-980563049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D7E83-C9BD-438E-98FC-1C5FD768A9E7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76FC-07A0-4CC7-9CFC-7A4D4CBDD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C6E144-B2DB-4FCE-9F7D-63060915F3D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9FF9E-D8E8-4E3A-B1D6-1FDF0A6AAC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A42A17-922B-41E2-B64F-7B6E57E2597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D5811-0843-404E-994D-6BEEDFA53A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C8217-0C1C-4EB1-A438-C857774E889B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F4E33-6E3C-4628-9ADD-174CFBA40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94F17-0B48-421D-9516-54E556E52213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4A55D-BE56-4DEF-BCD9-8C8FC463B1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6D9F2-B4A1-42F6-B23F-D78E6E923DAB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A935C-2590-4DE9-8C4E-4CD65051C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6D665-CB9F-42A4-BDC9-56C41FB65971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A584E4-D48E-4018-B42B-82120872E1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40DEE-1B09-49C2-9DE4-8D5657BD8A68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218C4-35CF-4EA4-9274-C2CA70FC8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79C49-4AA1-4B1A-9960-E996FF17B680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D3437-181E-47C4-934D-14ADD678B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030E6-3271-44A6-9CA4-17733738AC39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C52B4-FA44-4F90-968F-1B600A45A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B7856-A252-4CDF-AAA2-B8E6FF6E3947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52DC2-E4E3-4CBF-BFEB-2DF2E1F3D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3212A3-E0EF-4504-B5E8-760886597BEF}" type="datetimeFigureOut">
              <a:rPr lang="cs-CZ"/>
              <a:pPr>
                <a:defRPr/>
              </a:pPr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7DB7FE-BDEF-4BA4-8FC1-A328920A9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944" cy="4680520"/>
        </p:xfrm>
        <a:graphic>
          <a:graphicData uri="http://schemas.openxmlformats.org/drawingml/2006/table">
            <a:tbl>
              <a:tblPr/>
              <a:tblGrid>
                <a:gridCol w="1262864"/>
                <a:gridCol w="1545448"/>
                <a:gridCol w="2016224"/>
                <a:gridCol w="2304256"/>
                <a:gridCol w="864096"/>
                <a:gridCol w="504056"/>
              </a:tblGrid>
              <a:tr h="34105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Název 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projektu: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Garamond"/>
                          <a:ea typeface="Calibri"/>
                          <a:cs typeface="Tahoma"/>
                        </a:rPr>
                        <a:t>Inovace vzdělávání na SPŠ a VOŠ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Písek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Číslo projektu: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CZ.1.07/1.5.00/34.0010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024">
                <a:tc gridSpan="6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Škola: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Střední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imes New Roman"/>
                        </a:rPr>
                        <a:t> průmyslová škola a Vyšší odborná škola, Písek, Karla Čapka 402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Předmět: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Technické aplikace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Ročník: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 gridSpan="3">
                  <a:txBody>
                    <a:bodyPr/>
                    <a:lstStyle/>
                    <a:p>
                      <a:pPr marL="0" marR="0" indent="121285" algn="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Téma: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latin typeface="Garamond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kern="1200" dirty="0" smtClean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800" dirty="0" smtClean="0"/>
                        <a:t>Struktura látek </a:t>
                      </a:r>
                      <a:r>
                        <a:rPr lang="cs-CZ" sz="2800" dirty="0" smtClean="0"/>
                        <a:t>                        s </a:t>
                      </a:r>
                      <a:r>
                        <a:rPr lang="cs-CZ" sz="2800" dirty="0" smtClean="0"/>
                        <a:t>kapalnými</a:t>
                      </a:r>
                      <a:br>
                        <a:rPr lang="cs-CZ" sz="2800" dirty="0" smtClean="0"/>
                      </a:br>
                      <a:r>
                        <a:rPr lang="cs-CZ" sz="2800" dirty="0" smtClean="0"/>
                        <a:t> krystaly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36"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Tematický okruh: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Garamond"/>
                          <a:ea typeface="Calibri"/>
                          <a:cs typeface="Times New Roman"/>
                        </a:rPr>
                        <a:t>Lineární součástky elektronických obvodů 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4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 gridSpan="2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Jméno autora:</a:t>
                      </a:r>
                      <a:r>
                        <a:rPr lang="cs-CZ" sz="1200" b="1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Miroslav Široký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Datum tvorby: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únor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Kód materiálu: OPVK_1.5_DUM_III/2_TAP3_SR011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Soubor: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 09VYSTUPY</a:t>
                      </a:r>
                      <a:r>
                        <a:rPr lang="en-US" sz="1200" dirty="0" smtClean="0">
                          <a:latin typeface="Garamond"/>
                          <a:ea typeface="Calibri"/>
                          <a:cs typeface="Tahoma"/>
                        </a:rPr>
                        <a:t>/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VY_32_INOVACE_TAP3_SR011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192">
                <a:tc gridSpan="6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Anotace: </a:t>
                      </a:r>
                      <a:r>
                        <a:rPr lang="cs-CZ" sz="1200" dirty="0" smtClean="0"/>
                        <a:t>Struktura látek s kapalnými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krystaly</a:t>
                      </a:r>
                      <a:r>
                        <a:rPr lang="cs-CZ" sz="1200" b="0" baseline="0" dirty="0" smtClean="0">
                          <a:latin typeface="Garamond"/>
                          <a:ea typeface="Calibri"/>
                          <a:cs typeface="Tahoma"/>
                        </a:rPr>
                        <a:t>– princip, vlastnosti a využití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813" y="285750"/>
            <a:ext cx="7700962" cy="17557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dirty="0" smtClean="0"/>
              <a:t>Struktura látek s kapalnými</a:t>
            </a:r>
            <a:br>
              <a:rPr lang="cs-CZ" sz="4900" dirty="0" smtClean="0"/>
            </a:br>
            <a:r>
              <a:rPr lang="cs-CZ" sz="4900" dirty="0" smtClean="0"/>
              <a:t> krystaly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50" y="1571625"/>
            <a:ext cx="7858125" cy="5000625"/>
          </a:xfrm>
        </p:spPr>
        <p:txBody>
          <a:bodyPr rtlCol="0">
            <a:normAutofit fontScale="925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Je stav hmoty, jehož vlastnosti jsou přechodem mezi kapalným a pevným skupenstvím. Např. kapalné krystaly mohou téci jako kapalina, ale zároveň mají uspořádané a orientované molekuly jako krystal.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Při pozorování kapalného krystalu mikroskopem v polarizovaném světle je možné v krystalu spatřit texturu. Každá část této textury odpovídá jedné doméně, která se od ostatních liší orientací molekul.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Druhy tekutých krystalů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1) </a:t>
            </a:r>
            <a:r>
              <a:rPr lang="cs-CZ" b="1" dirty="0" err="1" smtClean="0"/>
              <a:t>Termotropní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/>
              <a:t>	 </a:t>
            </a:r>
            <a:r>
              <a:rPr lang="cs-CZ" dirty="0" smtClean="0"/>
              <a:t>U </a:t>
            </a:r>
            <a:r>
              <a:rPr lang="cs-CZ" dirty="0" err="1" smtClean="0"/>
              <a:t>termotropních</a:t>
            </a:r>
            <a:r>
              <a:rPr lang="cs-CZ" dirty="0" smtClean="0"/>
              <a:t> krystalů dochází k fázovému přechodu v </a:t>
            </a:r>
            <a:r>
              <a:rPr lang="cs-CZ" dirty="0" err="1" smtClean="0"/>
              <a:t>zavislosti</a:t>
            </a:r>
            <a:r>
              <a:rPr lang="cs-CZ" dirty="0" smtClean="0"/>
              <a:t> na teplotě nebo elektrickém poli.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	a) </a:t>
            </a:r>
            <a:r>
              <a:rPr lang="cs-CZ" i="1" dirty="0" err="1" smtClean="0"/>
              <a:t>Nematické</a:t>
            </a:r>
            <a:r>
              <a:rPr lang="cs-CZ" i="1" dirty="0" smtClean="0"/>
              <a:t> </a:t>
            </a:r>
            <a:r>
              <a:rPr lang="cs-CZ" dirty="0" smtClean="0"/>
              <a:t>- Ke změně optických vlastností dochází působením elektrického pole. Tento druh tekutých krystalů se využívá pro zobrazovací techniku, defektoskopii, mapování elektrických polí a detektory neviditelných záření.</a:t>
            </a:r>
            <a:endParaRPr lang="cs-CZ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i="1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857250" y="214313"/>
            <a:ext cx="7829550" cy="5911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	</a:t>
            </a:r>
            <a:r>
              <a:rPr lang="cs-CZ" b="1" dirty="0" smtClean="0"/>
              <a:t>b) </a:t>
            </a:r>
            <a:r>
              <a:rPr lang="cs-CZ" i="1" dirty="0" err="1" smtClean="0"/>
              <a:t>Cholesterické</a:t>
            </a:r>
            <a:r>
              <a:rPr lang="cs-CZ" dirty="0" smtClean="0"/>
              <a:t> - Ke změně zabarvení dochází vlivem změny teploty. Využití nachází u barevných indikátorů teploty, </a:t>
            </a:r>
            <a:r>
              <a:rPr lang="cs-CZ" dirty="0" smtClean="0"/>
              <a:t>                v </a:t>
            </a:r>
            <a:r>
              <a:rPr lang="cs-CZ" dirty="0" smtClean="0"/>
              <a:t>defektoskopii, kontrole plošných a integrovaných obvodů a v lékařství.</a:t>
            </a:r>
          </a:p>
          <a:p>
            <a:endParaRPr lang="cs-CZ" dirty="0" smtClean="0"/>
          </a:p>
          <a:p>
            <a:r>
              <a:rPr lang="cs-CZ" dirty="0" smtClean="0"/>
              <a:t>2) </a:t>
            </a:r>
            <a:r>
              <a:rPr lang="cs-CZ" b="1" dirty="0" err="1" smtClean="0"/>
              <a:t>Lyotropní</a:t>
            </a:r>
            <a:endParaRPr lang="cs-CZ" b="1" dirty="0" smtClean="0"/>
          </a:p>
          <a:p>
            <a:pPr>
              <a:buFont typeface="Arial" charset="0"/>
              <a:buNone/>
            </a:pPr>
            <a:r>
              <a:rPr lang="cs-CZ" b="1" dirty="0" smtClean="0"/>
              <a:t>	</a:t>
            </a:r>
            <a:r>
              <a:rPr lang="pl-PL" dirty="0" smtClean="0"/>
              <a:t>U lyotropních je nutné měnit koncentraci.</a:t>
            </a:r>
            <a:endParaRPr lang="cs-CZ" b="1" dirty="0" smtClean="0"/>
          </a:p>
          <a:p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smtClean="0"/>
              <a:t>Použití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785813" y="1143000"/>
            <a:ext cx="7900987" cy="4983163"/>
          </a:xfrm>
        </p:spPr>
        <p:txBody>
          <a:bodyPr/>
          <a:lstStyle/>
          <a:p>
            <a:r>
              <a:rPr lang="cs-CZ" dirty="0" smtClean="0"/>
              <a:t>zobrazovací technika (displeje)</a:t>
            </a:r>
          </a:p>
          <a:p>
            <a:r>
              <a:rPr lang="cs-CZ" dirty="0" smtClean="0"/>
              <a:t>vizuální teplotní senzory (</a:t>
            </a:r>
            <a:r>
              <a:rPr lang="cs-CZ" dirty="0" err="1" smtClean="0"/>
              <a:t>termotropní</a:t>
            </a:r>
            <a:r>
              <a:rPr lang="cs-CZ" dirty="0" smtClean="0"/>
              <a:t> kapalné krystaly)</a:t>
            </a:r>
          </a:p>
          <a:p>
            <a:pPr>
              <a:buFont typeface="Arial" charset="0"/>
              <a:buNone/>
            </a:pPr>
            <a:r>
              <a:rPr lang="cs-CZ" dirty="0" smtClean="0"/>
              <a:t>	</a:t>
            </a:r>
            <a:r>
              <a:rPr lang="en-US" dirty="0" smtClean="0"/>
              <a:t>[1]</a:t>
            </a:r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Zástupný symbol pro obsah 3" descr="image09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0063" y="428625"/>
            <a:ext cx="2968625" cy="2643188"/>
          </a:xfrm>
        </p:spPr>
      </p:pic>
      <p:pic>
        <p:nvPicPr>
          <p:cNvPr id="7171" name="Obrázek 4" descr="image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38" y="428625"/>
            <a:ext cx="2643187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Obrázek 5" descr="CR-N-I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63" y="3000375"/>
            <a:ext cx="60007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3" name="Obdélník 6"/>
          <p:cNvSpPr>
            <a:spLocks noChangeArrowheads="1"/>
          </p:cNvSpPr>
          <p:nvPr/>
        </p:nvSpPr>
        <p:spPr bwMode="auto">
          <a:xfrm>
            <a:off x="785813" y="3000375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[2]</a:t>
            </a:r>
            <a:endParaRPr lang="cs-CZ">
              <a:latin typeface="Calibri" pitchFamily="34" charset="0"/>
            </a:endParaRPr>
          </a:p>
        </p:txBody>
      </p:sp>
      <p:sp>
        <p:nvSpPr>
          <p:cNvPr id="7174" name="Obdélník 7"/>
          <p:cNvSpPr>
            <a:spLocks noChangeArrowheads="1"/>
          </p:cNvSpPr>
          <p:nvPr/>
        </p:nvSpPr>
        <p:spPr bwMode="auto">
          <a:xfrm>
            <a:off x="7643813" y="2714625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[3]</a:t>
            </a:r>
            <a:endParaRPr lang="cs-CZ">
              <a:latin typeface="Calibri" pitchFamily="34" charset="0"/>
            </a:endParaRPr>
          </a:p>
        </p:txBody>
      </p:sp>
      <p:sp>
        <p:nvSpPr>
          <p:cNvPr id="7175" name="Obdélník 8"/>
          <p:cNvSpPr>
            <a:spLocks noChangeArrowheads="1"/>
          </p:cNvSpPr>
          <p:nvPr/>
        </p:nvSpPr>
        <p:spPr bwMode="auto">
          <a:xfrm>
            <a:off x="7072313" y="5357813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[4]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US" smtClean="0"/>
              <a:t>Z</a:t>
            </a:r>
            <a:r>
              <a:rPr lang="cs-CZ" smtClean="0"/>
              <a:t>droje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25"/>
            <a:ext cx="8229600" cy="5126038"/>
          </a:xfrm>
        </p:spPr>
        <p:txBody>
          <a:bodyPr/>
          <a:lstStyle/>
          <a:p>
            <a:r>
              <a:rPr lang="en-US" sz="1200" dirty="0" smtClean="0"/>
              <a:t>[1]. In: </a:t>
            </a:r>
            <a:r>
              <a:rPr lang="en-US" sz="1200" i="1" dirty="0" smtClean="0"/>
              <a:t>Wikipedia: the free encyclopedia</a:t>
            </a:r>
            <a:r>
              <a:rPr lang="en-US" sz="1200" dirty="0" smtClean="0"/>
              <a:t> [online]. San Francisco (CA): Wikimedia Foundation, 2001- [cit. 2013-02-27].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</a:t>
            </a:r>
            <a:r>
              <a:rPr lang="en-US" sz="1200" dirty="0" smtClean="0"/>
              <a:t>http://cs.wikipedia.org/wiki/Kapaln%C3%BD_krystal</a:t>
            </a:r>
            <a:endParaRPr lang="en-US" sz="1200" dirty="0" smtClean="0"/>
          </a:p>
          <a:p>
            <a:endParaRPr lang="en-US" sz="1200" dirty="0" smtClean="0"/>
          </a:p>
          <a:p>
            <a:r>
              <a:rPr lang="it-IT" sz="1200" dirty="0" smtClean="0"/>
              <a:t>[2]. In: [online]. [cit. 2013-02-27]. Dostupné z: https://www.google.cz/search?q=druhy+tekutych+krystalu&amp;hl=cs&amp;source=lnms&amp;tbm=isch&amp;sa=X&amp;ei=vV8uUfiYCO6O4gSPqIFQ&amp;ved=0CAcQ_AUoAQ&amp;biw=1600&amp;bih=796#imgrc=eI6GJILMT6kyzM</a:t>
            </a:r>
          </a:p>
          <a:p>
            <a:endParaRPr lang="it-IT" sz="1200" dirty="0" smtClean="0"/>
          </a:p>
          <a:p>
            <a:r>
              <a:rPr lang="it-IT" sz="1200" dirty="0" smtClean="0"/>
              <a:t>[3]. In: [online]. [cit. 2013-02-27]. Dostupné z: https://www.google.cz/search?q=druhy+tekutych+krystalu&amp;hl=cs&amp;source=lnms&amp;tbm=isch&amp;sa=X&amp;ei=vV8uUfiYCO6O4gSPqIFQ&amp;ved=0CAcQ_AUoAQ&amp;biw=1600&amp;bih=796#imgrc=CemLMA9vear1HM</a:t>
            </a:r>
          </a:p>
          <a:p>
            <a:endParaRPr lang="it-IT" sz="1200" dirty="0" smtClean="0"/>
          </a:p>
          <a:p>
            <a:r>
              <a:rPr lang="it-IT" sz="1200" dirty="0" smtClean="0"/>
              <a:t>[4]. In: [online]. [cit. 2013-02-27]. Dostupné z: https://www.google.cz/search?q=druhy+tekutych+krystalu&amp;hl=cs&amp;source=lnms&amp;tbm=isch&amp;sa=X&amp;ei=vV8uUfiYCO6O4gSPqIFQ&amp;ved=0CAcQ_AUoAQ&amp;biw=1600&amp;bih=796#imgrc=W2yhKs_qoJeUOM%3A%3B-S5fLikt1B9aMM%3Bhttp%253A%252F%252Fjablickar.cz%252Fwp-content%252Fuploads%252F2012%252F02%252FCR-N-I.jpg%3Bhttp%253A%252F%252Fjablickar.cz%252Fvse-co-potrebujete-vedet-o-lcd%252F%3B783%3B312</a:t>
            </a: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275</Words>
  <Application>Microsoft Office PowerPoint</Application>
  <PresentationFormat>Předvádění na obrazovce (4:3)</PresentationFormat>
  <Paragraphs>44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Digitální učební materiál</vt:lpstr>
      <vt:lpstr>Struktura látek s kapalnými  krystaly </vt:lpstr>
      <vt:lpstr>Druhy tekutých krystalů </vt:lpstr>
      <vt:lpstr>Snímek 4</vt:lpstr>
      <vt:lpstr>Použití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Dum</cp:lastModifiedBy>
  <cp:revision>6</cp:revision>
  <dcterms:created xsi:type="dcterms:W3CDTF">2013-02-27T19:47:03Z</dcterms:created>
  <dcterms:modified xsi:type="dcterms:W3CDTF">2013-02-27T21:03:12Z</dcterms:modified>
</cp:coreProperties>
</file>