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1" r:id="rId4"/>
    <p:sldId id="266" r:id="rId5"/>
    <p:sldId id="267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</p:cSld>
  <p:clrMapOvr>
    <a:masterClrMapping/>
  </p:clrMapOvr>
  <p:transition spd="slow">
    <p:push dir="u"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95DC157-AF7C-488D-9EB1-284982C89A3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23.2.2013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19265BF-1525-46AD-88E6-B875CB08CE9C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sh dir="u"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denceskestatnosti.vlada.cz/nova-nahravka-ceske-hymny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_anthem.og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a/ad/Skroup-Anthe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827584" y="2571750"/>
            <a:ext cx="7530630" cy="378618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b="1" dirty="0">
                <a:solidFill>
                  <a:schemeClr val="tx1"/>
                </a:solidFill>
              </a:rPr>
              <a:t>Název </a:t>
            </a:r>
            <a:r>
              <a:rPr lang="cs-CZ" b="1" dirty="0" smtClean="0">
                <a:solidFill>
                  <a:schemeClr val="tx1"/>
                </a:solidFill>
              </a:rPr>
              <a:t>školy: </a:t>
            </a:r>
            <a:r>
              <a:rPr lang="cs-CZ" dirty="0">
                <a:solidFill>
                  <a:schemeClr val="tx1"/>
                </a:solidFill>
              </a:rPr>
              <a:t>Základní škola a mateřská škola, </a:t>
            </a:r>
            <a:r>
              <a:rPr lang="cs-CZ" dirty="0" smtClean="0">
                <a:solidFill>
                  <a:schemeClr val="tx1"/>
                </a:solidFill>
              </a:rPr>
              <a:t>  </a:t>
            </a:r>
          </a:p>
          <a:p>
            <a:pPr algn="l">
              <a:buNone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        Svoboda </a:t>
            </a:r>
            <a:r>
              <a:rPr lang="cs-CZ" dirty="0">
                <a:solidFill>
                  <a:schemeClr val="tx1"/>
                </a:solidFill>
              </a:rPr>
              <a:t>nad  Úpou, okres Trutnov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Autor: </a:t>
            </a:r>
            <a:r>
              <a:rPr lang="cs-CZ" dirty="0">
                <a:solidFill>
                  <a:schemeClr val="tx1"/>
                </a:solidFill>
              </a:rPr>
              <a:t>Mgr. </a:t>
            </a:r>
            <a:r>
              <a:rPr lang="cs-CZ" dirty="0" smtClean="0">
                <a:solidFill>
                  <a:schemeClr val="tx1"/>
                </a:solidFill>
              </a:rPr>
              <a:t>Milada Pleskačová                                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Datum: 23. 11. 2012</a:t>
            </a: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Název</a:t>
            </a:r>
            <a:r>
              <a:rPr lang="cs-CZ" b="1" dirty="0">
                <a:solidFill>
                  <a:schemeClr val="tx1"/>
                </a:solidFill>
              </a:rPr>
              <a:t>: </a:t>
            </a:r>
            <a:r>
              <a:rPr lang="cs-CZ" dirty="0" smtClean="0">
                <a:solidFill>
                  <a:schemeClr val="tx1"/>
                </a:solidFill>
              </a:rPr>
              <a:t>VY_12_INOVACE_1.2.2CJ2,3_23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 Kde domov můj                                                            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Ročník:  </a:t>
            </a:r>
            <a:r>
              <a:rPr lang="cs-CZ" dirty="0" smtClean="0">
                <a:solidFill>
                  <a:schemeClr val="tx1"/>
                </a:solidFill>
              </a:rPr>
              <a:t>3. </a:t>
            </a:r>
          </a:p>
          <a:p>
            <a:pPr marL="0" indent="0" algn="l">
              <a:buNone/>
            </a:pPr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>
                <a:solidFill>
                  <a:schemeClr val="tx1"/>
                </a:solidFill>
              </a:rPr>
              <a:t>CZ.1.07/1.4.00/21.3068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64291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69478102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90872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32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352928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solidFill>
                  <a:prstClr val="black"/>
                </a:solidFill>
                <a:latin typeface="Georgia"/>
              </a:rPr>
              <a:t>	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Materiál </a:t>
            </a:r>
            <a:r>
              <a:rPr lang="cs-CZ" dirty="0">
                <a:solidFill>
                  <a:prstClr val="black"/>
                </a:solidFill>
                <a:latin typeface="Georgia"/>
              </a:rPr>
              <a:t>je určen žákům 3.třídy k seznámení s učivem o 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naší státní hymně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.</a:t>
            </a:r>
            <a:r>
              <a:rPr lang="cs-CZ" dirty="0" smtClean="0"/>
              <a:t> Lze </a:t>
            </a:r>
            <a:r>
              <a:rPr lang="cs-CZ" dirty="0"/>
              <a:t>ho využít jako motivační, výkladový nebo opakovací. Materiál je vytvořen pro použití v hodinách českého jazyka, lze jej využít i při </a:t>
            </a:r>
            <a:r>
              <a:rPr lang="cs-CZ" dirty="0" smtClean="0"/>
              <a:t>hudební výchově nebo prvouce.</a:t>
            </a:r>
            <a:endParaRPr lang="cs-CZ" dirty="0">
              <a:solidFill>
                <a:prstClr val="black"/>
              </a:solidFill>
              <a:latin typeface="Georgia"/>
            </a:endParaRPr>
          </a:p>
          <a:p>
            <a:pPr algn="just"/>
            <a:r>
              <a:rPr lang="cs-CZ" dirty="0">
                <a:solidFill>
                  <a:prstClr val="black"/>
                </a:solidFill>
                <a:latin typeface="Georgia"/>
              </a:rPr>
              <a:t>	Materiál je inovativní tím, že je určen pro použití na interaktivní tabuli. Žáci se mohou do práce aktivně zapojit, informace se odkrývají postupně a žáci mohou dopředu odhadnout, co je na fotografii. Titulky k fotografii se odkryjí dodatečně ke kontrole. V materiálu jsou animované prvky pro zpestření výuky. </a:t>
            </a:r>
          </a:p>
          <a:p>
            <a:pPr algn="just"/>
            <a:r>
              <a:rPr lang="cs-CZ" dirty="0">
                <a:solidFill>
                  <a:prstClr val="black"/>
                </a:solidFill>
                <a:latin typeface="Georgia"/>
              </a:rPr>
              <a:t>	</a:t>
            </a:r>
            <a:r>
              <a:rPr lang="cs-CZ" dirty="0" smtClean="0">
                <a:solidFill>
                  <a:prstClr val="black"/>
                </a:solidFill>
                <a:latin typeface="Georgia"/>
              </a:rPr>
              <a:t>Materiál podporuje čtenářskou a informační gramotnost, poskytuje rozšiřující informace a souvislosti, není výčtem učiva, je pouze podkladem pro práci učitele. </a:t>
            </a:r>
            <a:endParaRPr lang="cs-CZ" dirty="0">
              <a:solidFill>
                <a:prstClr val="black"/>
              </a:solidFill>
              <a:latin typeface="Georgia"/>
            </a:endParaRPr>
          </a:p>
        </p:txBody>
      </p:sp>
    </p:spTree>
    <p:extLst>
      <p:ext uri="{BB962C8B-B14F-4D97-AF65-F5344CB8AC3E}">
        <p14:creationId xmlns:p14="http://schemas.microsoft.com/office/powerpoint/2010/main" val="3281490413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327994"/>
            <a:ext cx="4968552" cy="1092894"/>
          </a:xfrm>
        </p:spPr>
        <p:txBody>
          <a:bodyPr>
            <a:normAutofit fontScale="90000"/>
          </a:bodyPr>
          <a:lstStyle/>
          <a:p>
            <a:r>
              <a:rPr lang="cs-CZ" sz="6000" b="1" dirty="0"/>
              <a:t>Kde domov můj</a:t>
            </a:r>
            <a:r>
              <a:rPr lang="cs-CZ" sz="4800" b="1" dirty="0"/>
              <a:t/>
            </a:r>
            <a:br>
              <a:rPr lang="cs-CZ" sz="4800" b="1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92996"/>
            <a:ext cx="5040560" cy="39604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denceskestatnosti.vlada.cz/nova-nahravka-ceske-hymny.html</a:t>
            </a:r>
            <a:r>
              <a:rPr lang="cs-CZ" sz="1200" dirty="0" smtClean="0"/>
              <a:t> </a:t>
            </a:r>
            <a:endParaRPr lang="cs-CZ" sz="1200" dirty="0"/>
          </a:p>
        </p:txBody>
      </p:sp>
      <p:grpSp>
        <p:nvGrpSpPr>
          <p:cNvPr id="5" name="Skupina 4"/>
          <p:cNvGrpSpPr/>
          <p:nvPr/>
        </p:nvGrpSpPr>
        <p:grpSpPr>
          <a:xfrm>
            <a:off x="323528" y="692696"/>
            <a:ext cx="3024337" cy="2295347"/>
            <a:chOff x="4599759" y="5748246"/>
            <a:chExt cx="2840763" cy="1798131"/>
          </a:xfrm>
        </p:grpSpPr>
        <p:sp>
          <p:nvSpPr>
            <p:cNvPr id="6" name="Obdélníkový popisek 5"/>
            <p:cNvSpPr/>
            <p:nvPr/>
          </p:nvSpPr>
          <p:spPr>
            <a:xfrm>
              <a:off x="4599759" y="6841140"/>
              <a:ext cx="2840763" cy="705237"/>
            </a:xfrm>
            <a:prstGeom prst="wedgeRectCallout">
              <a:avLst>
                <a:gd name="adj1" fmla="val 20260"/>
                <a:gd name="adj2" fmla="val -86331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pPr lvl="0"/>
              <a:r>
                <a:rPr lang="cs-CZ" sz="3600" dirty="0"/>
                <a:t>Státní hymna</a:t>
              </a:r>
            </a:p>
            <a:p>
              <a:endParaRPr lang="cs-CZ" dirty="0"/>
            </a:p>
          </p:txBody>
        </p:sp>
        <p:sp>
          <p:nvSpPr>
            <p:cNvPr id="7" name="Obdélníkový popisek 4"/>
            <p:cNvSpPr/>
            <p:nvPr/>
          </p:nvSpPr>
          <p:spPr>
            <a:xfrm>
              <a:off x="4680509" y="5748246"/>
              <a:ext cx="2557101" cy="80448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18110" tIns="118110" rIns="118110" bIns="118110" numCol="1" spcCol="1270" anchor="ctr" anchorCtr="0">
              <a:noAutofit/>
            </a:bodyPr>
            <a:lstStyle/>
            <a:p>
              <a:pPr lvl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3100" kern="1200" dirty="0"/>
            </a:p>
          </p:txBody>
        </p:sp>
      </p:grp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849896"/>
            <a:ext cx="4586171" cy="2891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Svislý svitek 8"/>
          <p:cNvSpPr/>
          <p:nvPr/>
        </p:nvSpPr>
        <p:spPr>
          <a:xfrm>
            <a:off x="4860032" y="188640"/>
            <a:ext cx="4283968" cy="6552728"/>
          </a:xfrm>
          <a:prstGeom prst="verticalScroll">
            <a:avLst>
              <a:gd name="adj" fmla="val 3891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Slova písně Kde domov můj složil Josef Kajetán Tyl.</a:t>
            </a:r>
          </a:p>
          <a:p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Hymnou je 1.sloka písně. 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Hudbu složil František Škroup.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2400" dirty="0" smtClean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Píseň pochází z divadelní hry Fidlovačka aneb Žádný hněv a žádná rvačka.</a:t>
            </a:r>
            <a:endParaRPr lang="cs-CZ" sz="2400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772640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936104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Josef Kajetán Tyl: Kde domov můj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508616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 smtClean="0"/>
              <a:t>__________________________________________________________________________________________________________________________________________________________________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68760"/>
            <a:ext cx="4038600" cy="50861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Kde domov můj,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k</a:t>
            </a:r>
            <a:r>
              <a:rPr lang="cs-CZ" sz="2800" dirty="0" smtClean="0">
                <a:solidFill>
                  <a:srgbClr val="FF0000"/>
                </a:solidFill>
              </a:rPr>
              <a:t>de domov můj?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Voda hučí po lučinách,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b</a:t>
            </a:r>
            <a:r>
              <a:rPr lang="cs-CZ" sz="2800" dirty="0" smtClean="0">
                <a:solidFill>
                  <a:srgbClr val="FF0000"/>
                </a:solidFill>
              </a:rPr>
              <a:t>ory šumí po skalinách.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V sadě skví se jara květ,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emský ráj to na pohled.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A to je ta krásná země,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emě česká, domov můj,</a:t>
            </a:r>
          </a:p>
          <a:p>
            <a:pPr marL="0" indent="0">
              <a:buNone/>
            </a:pPr>
            <a:r>
              <a:rPr lang="cs-CZ" sz="2800" dirty="0">
                <a:solidFill>
                  <a:srgbClr val="FF0000"/>
                </a:solidFill>
              </a:rPr>
              <a:t>z</a:t>
            </a:r>
            <a:r>
              <a:rPr lang="cs-CZ" sz="2800" dirty="0" smtClean="0">
                <a:solidFill>
                  <a:srgbClr val="FF0000"/>
                </a:solidFill>
              </a:rPr>
              <a:t>emě česká, domov můj!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544517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Kdo složil hudbu k písni Kde domov můj?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František Škroup.</a:t>
            </a:r>
          </a:p>
          <a:p>
            <a:pPr marL="0" indent="0">
              <a:buNone/>
            </a:pPr>
            <a:endParaRPr lang="cs-CZ" sz="32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2"/>
                </a:solidFill>
              </a:rPr>
              <a:t>Víte, jak se </a:t>
            </a:r>
            <a:r>
              <a:rPr lang="cs-CZ" sz="3200" smtClean="0">
                <a:solidFill>
                  <a:schemeClr val="tx2"/>
                </a:solidFill>
              </a:rPr>
              <a:t>lidé </a:t>
            </a:r>
            <a:r>
              <a:rPr lang="cs-CZ" sz="3200" smtClean="0">
                <a:solidFill>
                  <a:schemeClr val="tx2"/>
                </a:solidFill>
              </a:rPr>
              <a:t>mají chovat </a:t>
            </a:r>
            <a:r>
              <a:rPr lang="cs-CZ" sz="3200" dirty="0" smtClean="0">
                <a:solidFill>
                  <a:schemeClr val="tx2"/>
                </a:solidFill>
              </a:rPr>
              <a:t>při hymně</a:t>
            </a:r>
            <a:r>
              <a:rPr lang="cs-CZ" sz="3200" dirty="0" smtClean="0">
                <a:solidFill>
                  <a:schemeClr val="tx2"/>
                </a:solidFill>
              </a:rPr>
              <a:t>?</a:t>
            </a:r>
          </a:p>
          <a:p>
            <a:pPr marL="0" indent="0">
              <a:buNone/>
            </a:pPr>
            <a:endParaRPr lang="cs-CZ" sz="32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10582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6512511" cy="1152128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Seznam použitých materiálů: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568952" cy="5040560"/>
          </a:xfrm>
        </p:spPr>
        <p:txBody>
          <a:bodyPr/>
          <a:lstStyle/>
          <a:p>
            <a:pPr marL="45720" indent="0">
              <a:buNone/>
            </a:pPr>
            <a:endParaRPr lang="cs-CZ" sz="1200" dirty="0"/>
          </a:p>
          <a:p>
            <a:r>
              <a:rPr lang="cs-CZ" sz="1800" dirty="0"/>
              <a:t>AJTA.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24.11.2012].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cs.wikipedia.org/wiki/Soubor:Czech_anthem.ogg</a:t>
            </a:r>
            <a:r>
              <a:rPr lang="cs-CZ" sz="1800" dirty="0" smtClean="0"/>
              <a:t> </a:t>
            </a:r>
          </a:p>
          <a:p>
            <a:r>
              <a:rPr lang="cs-CZ" sz="1800" dirty="0"/>
              <a:t>VOLNÉ DÍLO. </a:t>
            </a:r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[cit. 24.11.2012].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upload.wikimedia.org/wikipedia/commons/a/ad/Skroup-Anthem.jpg</a:t>
            </a:r>
            <a:r>
              <a:rPr lang="cs-CZ" sz="1800" dirty="0" smtClean="0"/>
              <a:t> </a:t>
            </a:r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8975863"/>
      </p:ext>
    </p:extLst>
  </p:cSld>
  <p:clrMapOvr>
    <a:masterClrMapping/>
  </p:clrMapOvr>
  <p:transition spd="slow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482</TotalTime>
  <Words>210</Words>
  <Application>Microsoft Office PowerPoint</Application>
  <PresentationFormat>Předvádění na obrazovce (4:3)</PresentationFormat>
  <Paragraphs>50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Prezentace aplikace PowerPoint</vt:lpstr>
      <vt:lpstr>Kde domov můj </vt:lpstr>
      <vt:lpstr>Josef Kajetán Tyl: Kde domov můj</vt:lpstr>
      <vt:lpstr>Prezentace aplikace PowerPoint</vt:lpstr>
      <vt:lpstr>Seznam použitých materiálů: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</dc:creator>
  <cp:lastModifiedBy>Milada Pleskačová</cp:lastModifiedBy>
  <cp:revision>45</cp:revision>
  <dcterms:created xsi:type="dcterms:W3CDTF">2012-11-24T16:40:39Z</dcterms:created>
  <dcterms:modified xsi:type="dcterms:W3CDTF">2013-02-23T12:04:35Z</dcterms:modified>
</cp:coreProperties>
</file>