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20" r:id="rId2"/>
  </p:sldMasterIdLst>
  <p:sldIdLst>
    <p:sldId id="256" r:id="rId3"/>
    <p:sldId id="257" r:id="rId4"/>
    <p:sldId id="260" r:id="rId5"/>
    <p:sldId id="263" r:id="rId6"/>
    <p:sldId id="264" r:id="rId7"/>
    <p:sldId id="265" r:id="rId8"/>
    <p:sldId id="262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cover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Název </a:t>
            </a:r>
            <a:r>
              <a:rPr lang="cs-CZ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	</a:t>
            </a:r>
            <a:r>
              <a:rPr lang="cs-CZ" dirty="0" smtClean="0">
                <a:solidFill>
                  <a:schemeClr val="tx1"/>
                </a:solidFill>
              </a:rPr>
              <a:t>Svoboda </a:t>
            </a:r>
            <a:r>
              <a:rPr lang="cs-CZ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Datum: 10. </a:t>
            </a:r>
            <a:r>
              <a:rPr lang="cs-CZ" dirty="0" smtClean="0">
                <a:solidFill>
                  <a:schemeClr val="tx1"/>
                </a:solidFill>
              </a:rPr>
              <a:t>1. 2013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VY_12_INOVACE_1.2.2ČJ2,3_24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Karel Jaromír Erben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Ročník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>
                <a:solidFill>
                  <a:schemeClr val="tx1"/>
                </a:solidFill>
              </a:rPr>
              <a:t>3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6064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49105800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žákům </a:t>
            </a:r>
            <a:r>
              <a:rPr lang="cs-CZ" dirty="0" smtClean="0">
                <a:solidFill>
                  <a:schemeClr val="tx1"/>
                </a:solidFill>
              </a:rPr>
              <a:t>3.třídy </a:t>
            </a:r>
            <a:r>
              <a:rPr lang="cs-CZ" dirty="0">
                <a:solidFill>
                  <a:schemeClr val="tx1"/>
                </a:solidFill>
              </a:rPr>
              <a:t>k procvičení čtení s </a:t>
            </a:r>
            <a:r>
              <a:rPr lang="cs-CZ" dirty="0" smtClean="0">
                <a:solidFill>
                  <a:schemeClr val="tx1"/>
                </a:solidFill>
              </a:rPr>
              <a:t>porozuměním </a:t>
            </a:r>
            <a:r>
              <a:rPr lang="cs-CZ" dirty="0" smtClean="0">
                <a:solidFill>
                  <a:schemeClr val="tx1"/>
                </a:solidFill>
              </a:rPr>
              <a:t>                   a </a:t>
            </a:r>
            <a:r>
              <a:rPr lang="cs-CZ" dirty="0" smtClean="0">
                <a:solidFill>
                  <a:schemeClr val="tx1"/>
                </a:solidFill>
              </a:rPr>
              <a:t>k rozšíření vědomostí, </a:t>
            </a:r>
            <a:r>
              <a:rPr lang="cs-CZ" dirty="0" smtClean="0"/>
              <a:t>podpor</a:t>
            </a:r>
            <a:r>
              <a:rPr lang="cs-CZ" dirty="0" smtClean="0">
                <a:solidFill>
                  <a:schemeClr val="tx1"/>
                </a:solidFill>
              </a:rPr>
              <a:t>uje rozvoj čtenářské a informační gramotnosti. </a:t>
            </a:r>
          </a:p>
          <a:p>
            <a:pPr algn="just"/>
            <a:r>
              <a:rPr lang="cs-CZ" dirty="0"/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vhodný ke společné </a:t>
            </a:r>
            <a:r>
              <a:rPr lang="cs-CZ" dirty="0" smtClean="0">
                <a:solidFill>
                  <a:schemeClr val="tx1"/>
                </a:solidFill>
              </a:rPr>
              <a:t>práci</a:t>
            </a:r>
            <a:r>
              <a:rPr lang="cs-CZ" dirty="0" smtClean="0"/>
              <a:t>, </a:t>
            </a:r>
            <a:r>
              <a:rPr lang="cs-CZ" dirty="0"/>
              <a:t>lze ho využít jako motivační, výkladový nebo opakovací. Materiál je vytvořen pro použití v hodinách českého </a:t>
            </a:r>
            <a:r>
              <a:rPr lang="cs-CZ" dirty="0" smtClean="0"/>
              <a:t>jazyka.</a:t>
            </a:r>
            <a:endParaRPr lang="cs-CZ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inovativní tím, </a:t>
            </a:r>
            <a:r>
              <a:rPr lang="cs-CZ" dirty="0" smtClean="0">
                <a:solidFill>
                  <a:schemeClr val="tx1"/>
                </a:solidFill>
              </a:rPr>
              <a:t>že </a:t>
            </a:r>
            <a:r>
              <a:rPr lang="cs-CZ" dirty="0">
                <a:solidFill>
                  <a:schemeClr val="tx1"/>
                </a:solidFill>
              </a:rPr>
              <a:t>umožňuje </a:t>
            </a:r>
            <a:r>
              <a:rPr lang="cs-CZ" dirty="0" smtClean="0">
                <a:solidFill>
                  <a:schemeClr val="tx1"/>
                </a:solidFill>
              </a:rPr>
              <a:t>použití </a:t>
            </a:r>
            <a:r>
              <a:rPr lang="cs-CZ" dirty="0">
                <a:solidFill>
                  <a:schemeClr val="tx1"/>
                </a:solidFill>
              </a:rPr>
              <a:t>na interaktivní tabuli</a:t>
            </a:r>
            <a:r>
              <a:rPr lang="cs-CZ" dirty="0" smtClean="0">
                <a:solidFill>
                  <a:schemeClr val="tx1"/>
                </a:solidFill>
              </a:rPr>
              <a:t>. Pro zpestření výuky je obohacen o animované prvky.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Materiál není kompletním výčtem informací, je pouze ilustrativní částí, která je podle autorky vhodná pro první období prvního stupně.</a:t>
            </a:r>
            <a:endParaRPr lang="cs-CZ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	K </a:t>
            </a:r>
            <a:r>
              <a:rPr lang="cs-CZ" dirty="0" smtClean="0">
                <a:solidFill>
                  <a:schemeClr val="tx1"/>
                </a:solidFill>
              </a:rPr>
              <a:t>této prezentaci, k tomuto tématu, je zpracován </a:t>
            </a:r>
            <a:r>
              <a:rPr lang="cs-CZ" dirty="0" smtClean="0"/>
              <a:t>další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samostatný </a:t>
            </a:r>
            <a:r>
              <a:rPr lang="cs-CZ" dirty="0" smtClean="0">
                <a:solidFill>
                  <a:schemeClr val="tx1"/>
                </a:solidFill>
              </a:rPr>
              <a:t>DUM Poznejte pohádky Karla Jaromíra Erbena.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76672"/>
            <a:ext cx="4433664" cy="79208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4195359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844824"/>
            <a:ext cx="4752528" cy="158417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Karel Jaromír Erben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8968384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7124" y="188639"/>
            <a:ext cx="4689753" cy="648072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9507679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2020824"/>
            <a:ext cx="8640960" cy="4075176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Byl český spisovatel.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Narodil se v roce 1811.</a:t>
            </a:r>
          </a:p>
          <a:p>
            <a:r>
              <a:rPr lang="cs-CZ" sz="2800" b="1" dirty="0" smtClean="0"/>
              <a:t>Zemřel v roce 1870.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Byl to také básník, nejznámější je sbírka básní Kytice.</a:t>
            </a:r>
          </a:p>
          <a:p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Byl i sběratel lidových pohádek a písní.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95736" y="975360"/>
            <a:ext cx="4752528" cy="70104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Karel Jaromír Erben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552" y="4653136"/>
            <a:ext cx="8208912" cy="22048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Znáš některou knížku nebo pohádku od Karla </a:t>
            </a:r>
            <a:r>
              <a:rPr lang="cs-CZ" sz="4000" dirty="0"/>
              <a:t>J</a:t>
            </a:r>
            <a:r>
              <a:rPr lang="cs-CZ" sz="4000" dirty="0" smtClean="0"/>
              <a:t>aromíra Erbena?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285013867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7/79/Venceslav_cerny_erben_baje_a_povesti_slovansk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4392488" cy="6524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6486669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f/f4/Venceslav_cerny_tri_zlate_vlasy_deda_vseved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4383780" cy="66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44008" y="1412776"/>
            <a:ext cx="4819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Tři zlaté vlasy děda Vševěda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0309641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9/96/Venceslav_cerny_dlouhy_siroky_a_bystrozra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485" y="32296"/>
            <a:ext cx="4413587" cy="670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6" y="1268760"/>
            <a:ext cx="4464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Dlouhý, Široký a Bystrozraký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0551018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4"/>
          </p:nvPr>
        </p:nvSpPr>
        <p:spPr>
          <a:xfrm>
            <a:off x="539552" y="1914525"/>
            <a:ext cx="8064896" cy="4538811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 kohoutkovi a slepičce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Hrnečku, vař!</a:t>
            </a: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Otesánek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Almužna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Boháč a chudák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Dvojčata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764704"/>
            <a:ext cx="8064896" cy="1080120"/>
          </a:xfrm>
        </p:spPr>
        <p:txBody>
          <a:bodyPr>
            <a:noAutofit/>
          </a:bodyPr>
          <a:lstStyle/>
          <a:p>
            <a:r>
              <a:rPr lang="cs-CZ" sz="3200" dirty="0" smtClean="0"/>
              <a:t>Další pohádky Karla Jaromíra Erbena: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6489394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124744"/>
            <a:ext cx="8568952" cy="5400600"/>
          </a:xfrm>
        </p:spPr>
        <p:txBody>
          <a:bodyPr/>
          <a:lstStyle/>
          <a:p>
            <a:endParaRPr lang="cs-CZ" sz="1200" dirty="0"/>
          </a:p>
          <a:p>
            <a:pPr algn="l"/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13.1.2013]. Dostupný na WWW: http://upload.wikimedia.org/wikipedia/commons/6/6a/Jan_Vil%C3%ADmek_-_</a:t>
            </a:r>
            <a:r>
              <a:rPr lang="cs-CZ" sz="1200" dirty="0" smtClean="0"/>
              <a:t>Karel_Jarom%C3%ADr_Erben.jpg</a:t>
            </a:r>
          </a:p>
          <a:p>
            <a:pPr algn="l"/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13.1.2013]. Dostupný na WWW: </a:t>
            </a:r>
            <a:r>
              <a:rPr lang="cs-CZ" sz="1200" dirty="0" smtClean="0"/>
              <a:t>http://cs.wikipedia.org/wiki/Soubor:Venceslav_cerny_erben_baje_a_povesti_slovanske.jpg</a:t>
            </a:r>
            <a:endParaRPr lang="cs-CZ" sz="1200" dirty="0"/>
          </a:p>
          <a:p>
            <a:pPr algn="l"/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13.1.2013]. Dostupný na WWW</a:t>
            </a:r>
            <a:r>
              <a:rPr lang="cs-CZ" sz="1200"/>
              <a:t>: </a:t>
            </a:r>
            <a:r>
              <a:rPr lang="cs-CZ" sz="1200" smtClean="0"/>
              <a:t>http://upload.wikimedia.org/wikipedia/commons/f/f4/Venceslav_cerny_tri_zlate_vlasy_deda_vseveda.jpg?uselang=cs</a:t>
            </a:r>
            <a:endParaRPr lang="cs-CZ" sz="1200" dirty="0" smtClean="0"/>
          </a:p>
          <a:p>
            <a:pPr algn="l"/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13.1.2013]. Dostupný na WWW: </a:t>
            </a:r>
            <a:r>
              <a:rPr lang="cs-CZ" sz="1200" dirty="0" smtClean="0"/>
              <a:t>http://upload.wikimedia.org/wikipedia/commons/9/96/Venceslav_cerny_dlouhy_siroky_a_bystrozraky.jpg?uselang=cs</a:t>
            </a: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792088"/>
          </a:xfrm>
        </p:spPr>
        <p:txBody>
          <a:bodyPr/>
          <a:lstStyle/>
          <a:p>
            <a:pPr algn="l"/>
            <a:r>
              <a:rPr lang="cs-CZ" sz="2400" dirty="0" smtClean="0"/>
              <a:t>Seznam použitých materiálů: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87501251"/>
      </p:ext>
    </p:extLst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177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BlackTie</vt:lpstr>
      <vt:lpstr>Snímek 1</vt:lpstr>
      <vt:lpstr>Anotace</vt:lpstr>
      <vt:lpstr>Karel Jaromír Erben</vt:lpstr>
      <vt:lpstr>Snímek 4</vt:lpstr>
      <vt:lpstr>Karel Jaromír Erben</vt:lpstr>
      <vt:lpstr>Snímek 6</vt:lpstr>
      <vt:lpstr>Snímek 7</vt:lpstr>
      <vt:lpstr>Snímek 8</vt:lpstr>
      <vt:lpstr>Další pohádky Karla Jaromíra Erbena:</vt:lpstr>
      <vt:lpstr>Seznam použitých materiálů: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Dum</cp:lastModifiedBy>
  <cp:revision>22</cp:revision>
  <dcterms:created xsi:type="dcterms:W3CDTF">2013-01-13T18:46:03Z</dcterms:created>
  <dcterms:modified xsi:type="dcterms:W3CDTF">2013-02-28T07:18:26Z</dcterms:modified>
</cp:coreProperties>
</file>