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6" r:id="rId4"/>
    <p:sldId id="257" r:id="rId5"/>
    <p:sldId id="260" r:id="rId6"/>
    <p:sldId id="259" r:id="rId7"/>
    <p:sldId id="262" r:id="rId8"/>
    <p:sldId id="266" r:id="rId9"/>
    <p:sldId id="265" r:id="rId10"/>
    <p:sldId id="267" r:id="rId11"/>
    <p:sldId id="264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42910" y="2571750"/>
            <a:ext cx="7715278" cy="378618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10. 10. 2012</a:t>
            </a:r>
            <a:endParaRPr lang="cs-CZ" dirty="0" smtClean="0"/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VY_12_INOVACE_1.2.2ČJ2,3_27 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    Anička a básnička (Eduard </a:t>
            </a:r>
            <a:r>
              <a:rPr lang="cs-CZ" dirty="0"/>
              <a:t>P</a:t>
            </a:r>
            <a:r>
              <a:rPr lang="cs-CZ" dirty="0" smtClean="0"/>
              <a:t>etiška)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 </a:t>
            </a:r>
            <a:r>
              <a:rPr lang="cs-CZ" dirty="0" smtClean="0"/>
              <a:t>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1979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7849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>
                <a:solidFill>
                  <a:prstClr val="black"/>
                </a:solidFill>
              </a:rPr>
              <a:t>	</a:t>
            </a:r>
            <a:r>
              <a:rPr lang="cs-CZ" b="1" u="sng" dirty="0" smtClean="0">
                <a:solidFill>
                  <a:prstClr val="black"/>
                </a:solidFill>
              </a:rPr>
              <a:t>Anotace:</a:t>
            </a:r>
            <a:r>
              <a:rPr lang="cs-CZ" dirty="0" smtClean="0">
                <a:solidFill>
                  <a:prstClr val="black"/>
                </a:solidFill>
              </a:rPr>
              <a:t>	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	Materiál </a:t>
            </a:r>
            <a:r>
              <a:rPr lang="cs-CZ" dirty="0">
                <a:solidFill>
                  <a:prstClr val="black"/>
                </a:solidFill>
              </a:rPr>
              <a:t>je určen </a:t>
            </a:r>
            <a:r>
              <a:rPr lang="cs-CZ" dirty="0" smtClean="0">
                <a:solidFill>
                  <a:prstClr val="black"/>
                </a:solidFill>
              </a:rPr>
              <a:t>do českého jazyka žákům </a:t>
            </a:r>
            <a:r>
              <a:rPr lang="cs-CZ" dirty="0">
                <a:solidFill>
                  <a:prstClr val="black"/>
                </a:solidFill>
              </a:rPr>
              <a:t>3.třídy k </a:t>
            </a:r>
            <a:r>
              <a:rPr lang="cs-CZ" dirty="0" smtClean="0">
                <a:solidFill>
                  <a:prstClr val="black"/>
                </a:solidFill>
              </a:rPr>
              <a:t>doplnění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a upevnění informací získaných čtením článku z čítanky. Přečtení článku Anička a básnička od Eduarda Petišky je nutným předpokladem pro zvládnutí práce. Materiál žákům nepředvádí vlastní článek, pouze jej tvůrčím způsobem zpracovává. Materiál podporuje rozvoj čtení s porozuměním, čtenářské gramotnosti, analýzu a syntézu slova.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 	K této prezentaci na interaktivní tabuli je vytvořen i pracovní list jako samostatný DUM. Prezentace </a:t>
            </a:r>
            <a:r>
              <a:rPr lang="cs-CZ" dirty="0">
                <a:solidFill>
                  <a:prstClr val="black"/>
                </a:solidFill>
              </a:rPr>
              <a:t>může sloužit k frontální práci s celou </a:t>
            </a:r>
            <a:r>
              <a:rPr lang="cs-CZ" dirty="0" smtClean="0">
                <a:solidFill>
                  <a:prstClr val="black"/>
                </a:solidFill>
              </a:rPr>
              <a:t>třídou. Pokud budou mít žáci k dispozici například tabulku na psaní a fix, nebo papír a tužku, mohou si řešení zapisovat i samostatně. Jeden žák vždy může zapsat řešení na tabuli.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Prezentace i pracovní list mohou být použity nezávisle na sobě, nebo společně.</a:t>
            </a:r>
            <a:endParaRPr lang="cs-CZ" dirty="0">
              <a:solidFill>
                <a:prstClr val="black"/>
              </a:solidFill>
            </a:endParaRPr>
          </a:p>
          <a:p>
            <a:pPr algn="just"/>
            <a:r>
              <a:rPr lang="cs-CZ" dirty="0">
                <a:solidFill>
                  <a:prstClr val="black"/>
                </a:solidFill>
              </a:rPr>
              <a:t>	Materiál je inovativní tím, že je určen pro použití na interaktivní tabuli. Žáci se mohou do práce aktivně zapojit, informace se odkrývají postupně a žáci mohou </a:t>
            </a:r>
            <a:r>
              <a:rPr lang="cs-CZ" dirty="0" smtClean="0">
                <a:solidFill>
                  <a:prstClr val="black"/>
                </a:solidFill>
              </a:rPr>
              <a:t>dopředu odhadnout správné řešení. Řešení mohou zapsat do připravených rámečků nebo linek, do jednoho rámečku a na jednu linku jedno písmeno. Nakonec se zobrazí správné řešení </a:t>
            </a:r>
            <a:r>
              <a:rPr lang="cs-CZ" dirty="0">
                <a:solidFill>
                  <a:prstClr val="black"/>
                </a:solidFill>
              </a:rPr>
              <a:t>dodatečně ke kontrole. </a:t>
            </a:r>
            <a:endParaRPr lang="cs-CZ" dirty="0" smtClean="0">
              <a:solidFill>
                <a:prstClr val="black"/>
              </a:solidFill>
            </a:endParaRPr>
          </a:p>
          <a:p>
            <a:pPr algn="just"/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V </a:t>
            </a:r>
            <a:r>
              <a:rPr lang="cs-CZ" dirty="0">
                <a:solidFill>
                  <a:prstClr val="black"/>
                </a:solidFill>
              </a:rPr>
              <a:t>materiálu jsou animované prvky pro zpestření </a:t>
            </a:r>
            <a:r>
              <a:rPr lang="cs-CZ" dirty="0" smtClean="0">
                <a:solidFill>
                  <a:prstClr val="black"/>
                </a:solidFill>
              </a:rPr>
              <a:t>výuky a aktivizaci žáků. </a:t>
            </a:r>
          </a:p>
          <a:p>
            <a:pPr algn="just"/>
            <a:endParaRPr lang="cs-CZ" dirty="0" smtClean="0">
              <a:solidFill>
                <a:prstClr val="black"/>
              </a:solidFill>
            </a:endParaRPr>
          </a:p>
          <a:p>
            <a:pPr algn="just"/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81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035423"/>
          </a:xfrm>
        </p:spPr>
        <p:txBody>
          <a:bodyPr/>
          <a:lstStyle/>
          <a:p>
            <a:r>
              <a:rPr lang="cs-CZ" sz="7200" dirty="0" smtClean="0"/>
              <a:t>Eduard</a:t>
            </a:r>
            <a:r>
              <a:rPr lang="cs-CZ" dirty="0" smtClean="0"/>
              <a:t> Petiška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280920" cy="1872208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Anička</a:t>
            </a: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a 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básnička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2339752" y="188640"/>
            <a:ext cx="6120680" cy="2052808"/>
          </a:xfrm>
          <a:prstGeom prst="wedgeRoundRectCallout">
            <a:avLst>
              <a:gd name="adj1" fmla="val -87563"/>
              <a:gd name="adj2" fmla="val -31933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Jestlipak jsi článek </a:t>
            </a:r>
          </a:p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v čítance četl pozorně?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97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27" y="1196752"/>
            <a:ext cx="8634287" cy="4896544"/>
          </a:xfrm>
        </p:spPr>
      </p:pic>
      <p:sp>
        <p:nvSpPr>
          <p:cNvPr id="2" name="Oválný popisek 1"/>
          <p:cNvSpPr/>
          <p:nvPr/>
        </p:nvSpPr>
        <p:spPr>
          <a:xfrm>
            <a:off x="5652120" y="0"/>
            <a:ext cx="3168352" cy="1700808"/>
          </a:xfrm>
          <a:prstGeom prst="wedgeEllipseCallout">
            <a:avLst>
              <a:gd name="adj1" fmla="val -100488"/>
              <a:gd name="adj2" fmla="val -44282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 kliknutí se objeví řešení!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9320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58" y="404664"/>
            <a:ext cx="8860828" cy="5976664"/>
          </a:xfrm>
          <a:prstGeom prst="rect">
            <a:avLst/>
          </a:prstGeom>
        </p:spPr>
      </p:pic>
      <p:sp>
        <p:nvSpPr>
          <p:cNvPr id="2" name="Zaoblený obdélníkový popisek 1"/>
          <p:cNvSpPr/>
          <p:nvPr/>
        </p:nvSpPr>
        <p:spPr>
          <a:xfrm>
            <a:off x="2339752" y="5949280"/>
            <a:ext cx="3384376" cy="720080"/>
          </a:xfrm>
          <a:prstGeom prst="wedgeRoundRectCallout">
            <a:avLst>
              <a:gd name="adj1" fmla="val 75320"/>
              <a:gd name="adj2" fmla="val -57713"/>
              <a:gd name="adj3" fmla="val 16667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1.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lovo tajenky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51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5842992" cy="72008"/>
          </a:xfrm>
        </p:spPr>
        <p:txBody>
          <a:bodyPr/>
          <a:lstStyle/>
          <a:p>
            <a:endParaRPr lang="cs-CZ" sz="4400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91" y="980728"/>
            <a:ext cx="8343809" cy="5040560"/>
          </a:xfrm>
        </p:spPr>
      </p:pic>
      <p:sp>
        <p:nvSpPr>
          <p:cNvPr id="3" name="Zaoblený obdélník 2"/>
          <p:cNvSpPr/>
          <p:nvPr/>
        </p:nvSpPr>
        <p:spPr>
          <a:xfrm>
            <a:off x="4139952" y="188640"/>
            <a:ext cx="4464496" cy="10081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Nápověda: báseň, verš, sloka, rým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62247">
            <a:off x="546095" y="5360746"/>
            <a:ext cx="4738117" cy="171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21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31" y="260648"/>
            <a:ext cx="8706099" cy="5976664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2411760" y="6111976"/>
            <a:ext cx="3324952" cy="720080"/>
          </a:xfrm>
          <a:prstGeom prst="wedgeRoundRectCallout">
            <a:avLst>
              <a:gd name="adj1" fmla="val 66314"/>
              <a:gd name="adj2" fmla="val -69565"/>
              <a:gd name="adj3" fmla="val 16667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lovo tajenky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37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225" y="1268760"/>
            <a:ext cx="8409567" cy="4464496"/>
          </a:xfrm>
          <a:prstGeom prst="rect">
            <a:avLst/>
          </a:prstGeom>
        </p:spPr>
      </p:pic>
      <p:sp>
        <p:nvSpPr>
          <p:cNvPr id="3" name="Oválný popisek 2"/>
          <p:cNvSpPr/>
          <p:nvPr/>
        </p:nvSpPr>
        <p:spPr>
          <a:xfrm>
            <a:off x="5652120" y="0"/>
            <a:ext cx="3168352" cy="1700808"/>
          </a:xfrm>
          <a:prstGeom prst="wedgeEllipseCallout">
            <a:avLst>
              <a:gd name="adj1" fmla="val -100488"/>
              <a:gd name="adj2" fmla="val -44282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 kliknutí se objeví řešení!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493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21" y="764704"/>
            <a:ext cx="8817622" cy="5616624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2339752" y="5949280"/>
            <a:ext cx="3384376" cy="720080"/>
          </a:xfrm>
          <a:prstGeom prst="wedgeRoundRectCallout">
            <a:avLst>
              <a:gd name="adj1" fmla="val 73879"/>
              <a:gd name="adj2" fmla="val -96656"/>
              <a:gd name="adj3" fmla="val 16667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lovo tajenky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23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25" y="2492896"/>
            <a:ext cx="9058934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72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369" y="2564904"/>
            <a:ext cx="8453112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93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</a:t>
            </a:r>
          </a:p>
          <a:p>
            <a:endParaRPr lang="cs-CZ" sz="1800" dirty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8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800" dirty="0">
              <a:latin typeface="Calibri"/>
              <a:ea typeface="Calibri"/>
              <a:cs typeface="Times New Roman"/>
            </a:endParaRPr>
          </a:p>
          <a:p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690336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JANÁČKOVÁ, Zita. </a:t>
            </a:r>
            <a:r>
              <a:rPr lang="cs-CZ" i="1" dirty="0">
                <a:solidFill>
                  <a:prstClr val="black"/>
                </a:solidFill>
              </a:rPr>
              <a:t>Čítanka pro 3.ročník základní školy</a:t>
            </a:r>
            <a:r>
              <a:rPr lang="cs-CZ" dirty="0">
                <a:solidFill>
                  <a:prstClr val="black"/>
                </a:solidFill>
              </a:rPr>
              <a:t>. Bratislavská 23d, Brno: NOVÁ Škola s. r. o., 2004, ISBN 80-7289-047-6.</a:t>
            </a:r>
          </a:p>
        </p:txBody>
      </p:sp>
    </p:spTree>
    <p:extLst>
      <p:ext uri="{BB962C8B-B14F-4D97-AF65-F5344CB8AC3E}">
        <p14:creationId xmlns:p14="http://schemas.microsoft.com/office/powerpoint/2010/main" val="264046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99</Words>
  <Application>Microsoft Office PowerPoint</Application>
  <PresentationFormat>Předvádění na obrazovce (4:3)</PresentationFormat>
  <Paragraphs>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Eduard Petiška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Eduard Petiška</dc:title>
  <dc:creator>Milada</dc:creator>
  <cp:lastModifiedBy>Milada Pleskačová</cp:lastModifiedBy>
  <cp:revision>21</cp:revision>
  <dcterms:created xsi:type="dcterms:W3CDTF">2012-10-27T20:56:22Z</dcterms:created>
  <dcterms:modified xsi:type="dcterms:W3CDTF">2013-02-27T21:13:46Z</dcterms:modified>
</cp:coreProperties>
</file>