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0" r:id="rId4"/>
    <p:sldId id="263" r:id="rId5"/>
    <p:sldId id="269" r:id="rId6"/>
    <p:sldId id="264" r:id="rId7"/>
    <p:sldId id="265" r:id="rId8"/>
    <p:sldId id="268" r:id="rId9"/>
    <p:sldId id="273" r:id="rId10"/>
    <p:sldId id="262" r:id="rId11"/>
    <p:sldId id="266" r:id="rId12"/>
    <p:sldId id="270" r:id="rId13"/>
    <p:sldId id="271" r:id="rId14"/>
    <p:sldId id="272" r:id="rId15"/>
    <p:sldId id="274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balkyknih.cz/file/cover/35455/medium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9/9b/Artu%C5%A1_Scheiner_-_%C4%8Cert%C5%AFv_%C5%A1vagr.jpg" TargetMode="External"/><Relationship Id="rId3" Type="http://schemas.openxmlformats.org/officeDocument/2006/relationships/hyperlink" Target="http://upload.wikimedia.org/wikipedia/commons/4/46/Souso%C5%A1%C3%AD_Babi%C4%8Dky_v_Ratibo%C5%99ic%C3%ADch.jpg" TargetMode="External"/><Relationship Id="rId7" Type="http://schemas.openxmlformats.org/officeDocument/2006/relationships/hyperlink" Target="http://upload.wikimedia.org/wikipedia/commons/6/68/Artu%C5%A1_Scheiner_-_Neohro%C5%BEen%C3%BD_Mike%C5%A1.jpg" TargetMode="External"/><Relationship Id="rId2" Type="http://schemas.openxmlformats.org/officeDocument/2006/relationships/hyperlink" Target="http://upload.wikimedia.org/wikipedia/commons/8/84/Artu%C5%A1_Scheiner_-_%C5%A0ternber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5/55/Bozena_Nemcova_Babicka_1913.jpg" TargetMode="External"/><Relationship Id="rId5" Type="http://schemas.openxmlformats.org/officeDocument/2006/relationships/hyperlink" Target="http://upload.wikimedia.org/wikipedia/commons/1/16/Jan_Vil%C3%ADmek_-_Bo%C5%BEena_N%C4%9Bmcov%C3%A1.jpg" TargetMode="External"/><Relationship Id="rId10" Type="http://schemas.openxmlformats.org/officeDocument/2006/relationships/hyperlink" Target="http://upload.wikimedia.org/wikipedia/commons/3/35/Babi%C4%8D%C4%8Dino_%C3%BAdol%C3%AD,_Viktor%C4%8Din_splav.jpg" TargetMode="External"/><Relationship Id="rId4" Type="http://schemas.openxmlformats.org/officeDocument/2006/relationships/hyperlink" Target="http://upload.wikimedia.org/wikipedia/commons/0/0d/Bozena_Nemcova_statue.jpg" TargetMode="External"/><Relationship Id="rId9" Type="http://schemas.openxmlformats.org/officeDocument/2006/relationships/hyperlink" Target="http://upload.wikimedia.org/wikipedia/commons/f/f1/Artu%C5%A1_Scheiner_-_O_princezn%C4%9B_se_zlatou_hv%C4%9Bzdou_na_%C4%8De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6021288"/>
            <a:ext cx="5686400" cy="37951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12776"/>
            <a:ext cx="7643192" cy="50405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Název </a:t>
            </a:r>
            <a:r>
              <a:rPr lang="cs-CZ" dirty="0">
                <a:solidFill>
                  <a:schemeClr val="tx1"/>
                </a:solidFill>
              </a:rPr>
              <a:t>školy: Základní škola a mateřská škola,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	</a:t>
            </a:r>
            <a:r>
              <a:rPr lang="cs-CZ" dirty="0" smtClean="0">
                <a:solidFill>
                  <a:schemeClr val="tx1"/>
                </a:solidFill>
              </a:rPr>
              <a:t>Svoboda </a:t>
            </a:r>
            <a:r>
              <a:rPr lang="cs-CZ" dirty="0">
                <a:solidFill>
                  <a:schemeClr val="tx1"/>
                </a:solidFill>
              </a:rPr>
              <a:t>nad Úpou, okres Trutnov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Autor: Mgr. Milada Pleskačová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Datum: </a:t>
            </a:r>
            <a:r>
              <a:rPr lang="cs-CZ" dirty="0" smtClean="0">
                <a:solidFill>
                  <a:schemeClr val="tx1"/>
                </a:solidFill>
              </a:rPr>
              <a:t>30</a:t>
            </a:r>
            <a:r>
              <a:rPr lang="cs-CZ" dirty="0">
                <a:solidFill>
                  <a:schemeClr val="tx1"/>
                </a:solidFill>
              </a:rPr>
              <a:t>. </a:t>
            </a:r>
            <a:r>
              <a:rPr lang="cs-CZ" dirty="0" smtClean="0">
                <a:solidFill>
                  <a:schemeClr val="tx1"/>
                </a:solidFill>
              </a:rPr>
              <a:t>1. 2013 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VY_12_INOVACE_1.2.2ČJ2,3_28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Téma: </a:t>
            </a:r>
            <a:r>
              <a:rPr lang="cs-CZ" dirty="0" smtClean="0"/>
              <a:t>Božena Němcová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Ročník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dirty="0">
                <a:solidFill>
                  <a:schemeClr val="tx1"/>
                </a:solidFill>
              </a:rPr>
              <a:t>3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Číslo projektu: CZ.1.07/1.4.00/21.3068 </a:t>
            </a:r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60648"/>
            <a:ext cx="7715304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49105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click.wav"/>
          </p:stSnd>
        </p:sndAc>
      </p:transition>
    </mc:Choice>
    <mc:Fallback>
      <p:transition spd="slow">
        <p:circl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476672"/>
            <a:ext cx="4433664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92500" lnSpcReduction="20000"/>
          </a:bodyPr>
          <a:lstStyle/>
          <a:p>
            <a:pPr marL="0" indent="0" algn="l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určen žákům </a:t>
            </a:r>
            <a:r>
              <a:rPr lang="cs-CZ" dirty="0" smtClean="0">
                <a:solidFill>
                  <a:schemeClr val="tx1"/>
                </a:solidFill>
              </a:rPr>
              <a:t>3.třídy </a:t>
            </a:r>
            <a:r>
              <a:rPr lang="cs-CZ" dirty="0">
                <a:solidFill>
                  <a:schemeClr val="tx1"/>
                </a:solidFill>
              </a:rPr>
              <a:t>k procvičení čtení </a:t>
            </a:r>
            <a:r>
              <a:rPr lang="cs-CZ" dirty="0" smtClean="0">
                <a:solidFill>
                  <a:schemeClr val="tx1"/>
                </a:solidFill>
              </a:rPr>
              <a:t>                 s </a:t>
            </a:r>
            <a:r>
              <a:rPr lang="cs-CZ" dirty="0" smtClean="0">
                <a:solidFill>
                  <a:schemeClr val="tx1"/>
                </a:solidFill>
              </a:rPr>
              <a:t>porozuměním a k rozšíření vědomostí, rozšiřuje čtenářskou a informační gramotnost.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>
                <a:solidFill>
                  <a:schemeClr val="tx1"/>
                </a:solidFill>
              </a:rPr>
              <a:t>Materiál je vytvořen pro použití v hodinách českého </a:t>
            </a:r>
            <a:r>
              <a:rPr lang="cs-CZ" dirty="0" smtClean="0">
                <a:solidFill>
                  <a:schemeClr val="tx1"/>
                </a:solidFill>
              </a:rPr>
              <a:t>jazyka, </a:t>
            </a:r>
            <a:r>
              <a:rPr lang="cs-CZ" dirty="0">
                <a:solidFill>
                  <a:schemeClr val="tx1"/>
                </a:solidFill>
              </a:rPr>
              <a:t>je vhodný ke společné </a:t>
            </a:r>
            <a:r>
              <a:rPr lang="cs-CZ" dirty="0" smtClean="0">
                <a:solidFill>
                  <a:schemeClr val="tx1"/>
                </a:solidFill>
              </a:rPr>
              <a:t>práci, </a:t>
            </a:r>
            <a:r>
              <a:rPr lang="cs-CZ" dirty="0">
                <a:solidFill>
                  <a:schemeClr val="tx1"/>
                </a:solidFill>
              </a:rPr>
              <a:t>lze ho využít jako motivační, výkladový nebo opakovací. 	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inovativní tím, </a:t>
            </a:r>
            <a:r>
              <a:rPr lang="cs-CZ" dirty="0" smtClean="0">
                <a:solidFill>
                  <a:schemeClr val="tx1"/>
                </a:solidFill>
              </a:rPr>
              <a:t>že </a:t>
            </a:r>
            <a:r>
              <a:rPr lang="cs-CZ" dirty="0">
                <a:solidFill>
                  <a:schemeClr val="tx1"/>
                </a:solidFill>
              </a:rPr>
              <a:t>umožňuje </a:t>
            </a:r>
            <a:r>
              <a:rPr lang="cs-CZ" dirty="0" smtClean="0">
                <a:solidFill>
                  <a:schemeClr val="tx1"/>
                </a:solidFill>
              </a:rPr>
              <a:t>použití </a:t>
            </a:r>
            <a:r>
              <a:rPr lang="cs-CZ" dirty="0" smtClean="0">
                <a:solidFill>
                  <a:schemeClr val="tx1"/>
                </a:solidFill>
              </a:rPr>
              <a:t>                    na </a:t>
            </a:r>
            <a:r>
              <a:rPr lang="cs-CZ" dirty="0">
                <a:solidFill>
                  <a:schemeClr val="tx1"/>
                </a:solidFill>
              </a:rPr>
              <a:t>interaktivní tabuli</a:t>
            </a:r>
            <a:r>
              <a:rPr lang="cs-CZ" dirty="0" smtClean="0">
                <a:solidFill>
                  <a:schemeClr val="tx1"/>
                </a:solidFill>
              </a:rPr>
              <a:t>. Pro zpestření výuky je obohacen </a:t>
            </a:r>
            <a:r>
              <a:rPr lang="cs-CZ" dirty="0" smtClean="0">
                <a:solidFill>
                  <a:schemeClr val="tx1"/>
                </a:solidFill>
              </a:rPr>
              <a:t>                   o </a:t>
            </a:r>
            <a:r>
              <a:rPr lang="cs-CZ" dirty="0" smtClean="0">
                <a:solidFill>
                  <a:schemeClr val="tx1"/>
                </a:solidFill>
              </a:rPr>
              <a:t>animované prvky.</a:t>
            </a:r>
          </a:p>
          <a:p>
            <a:pPr marL="0" indent="0" algn="l">
              <a:buNone/>
            </a:pPr>
            <a:r>
              <a:rPr lang="cs-CZ" dirty="0"/>
              <a:t>	</a:t>
            </a:r>
            <a:r>
              <a:rPr lang="cs-CZ" dirty="0" smtClean="0"/>
              <a:t>Materiál není kompletním výčtem informací, je pouze ilustrativní částí, která je podle autorky vhodná </a:t>
            </a:r>
            <a:r>
              <a:rPr lang="cs-CZ" dirty="0" smtClean="0"/>
              <a:t>                       pro </a:t>
            </a:r>
            <a:r>
              <a:rPr lang="cs-CZ" dirty="0" smtClean="0"/>
              <a:t>první období prvního stupně.</a:t>
            </a:r>
            <a:endParaRPr lang="cs-CZ" dirty="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K tomuto tématu, je zpracován </a:t>
            </a:r>
            <a:r>
              <a:rPr lang="cs-CZ" dirty="0" smtClean="0"/>
              <a:t>další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samostatný </a:t>
            </a:r>
            <a:r>
              <a:rPr lang="cs-CZ" dirty="0" smtClean="0">
                <a:solidFill>
                  <a:schemeClr val="tx1"/>
                </a:solidFill>
              </a:rPr>
              <a:t>DUM Poznejte pohádky Boženy Němcové.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4195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19672" y="1844824"/>
            <a:ext cx="6696744" cy="1584176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Božena Němcová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8968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5195" y="116631"/>
            <a:ext cx="5178553" cy="662473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39507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0/0d/Bozena_Nemcova_statu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92629"/>
            <a:ext cx="4968552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08104" y="1366586"/>
            <a:ext cx="3528392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Socha </a:t>
            </a:r>
          </a:p>
          <a:p>
            <a:pPr algn="ctr"/>
            <a:r>
              <a:rPr lang="cs-CZ" sz="3600" dirty="0" smtClean="0"/>
              <a:t>Boženy Němcové</a:t>
            </a:r>
          </a:p>
          <a:p>
            <a:pPr algn="ctr"/>
            <a:r>
              <a:rPr lang="cs-CZ" sz="3600" dirty="0" smtClean="0"/>
              <a:t> </a:t>
            </a:r>
            <a:r>
              <a:rPr lang="cs-CZ" sz="2800" dirty="0" smtClean="0"/>
              <a:t>od Vladimíra Navrátila v Olomouci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268395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195736" y="764704"/>
            <a:ext cx="4752528" cy="648072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Božena Němcová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628800"/>
            <a:ext cx="8640960" cy="44672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Byla česká spisovatelka.</a:t>
            </a:r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Narodila se v roce 1820.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Za svobodna se jmenovala Barbora Panklová.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Celý život žila ve velké chudobě, o hladu.</a:t>
            </a:r>
          </a:p>
          <a:p>
            <a:r>
              <a:rPr lang="cs-CZ" b="1" dirty="0">
                <a:solidFill>
                  <a:srgbClr val="FF0000"/>
                </a:solidFill>
              </a:rPr>
              <a:t>M</a:t>
            </a:r>
            <a:r>
              <a:rPr lang="cs-CZ" b="1" dirty="0" smtClean="0">
                <a:solidFill>
                  <a:srgbClr val="FF0000"/>
                </a:solidFill>
              </a:rPr>
              <a:t>ěla čtyři děti.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/>
              <a:t>Zemřela v roce 1862.</a:t>
            </a:r>
          </a:p>
          <a:p>
            <a:r>
              <a:rPr lang="cs-CZ" b="1" dirty="0">
                <a:solidFill>
                  <a:srgbClr val="FF0000"/>
                </a:solidFill>
              </a:rPr>
              <a:t>N</a:t>
            </a:r>
            <a:r>
              <a:rPr lang="cs-CZ" sz="2800" b="1" dirty="0" smtClean="0">
                <a:solidFill>
                  <a:srgbClr val="FF0000"/>
                </a:solidFill>
              </a:rPr>
              <a:t>ejznámější je </a:t>
            </a:r>
            <a:r>
              <a:rPr lang="cs-CZ" b="1" dirty="0" smtClean="0">
                <a:solidFill>
                  <a:srgbClr val="FF0000"/>
                </a:solidFill>
              </a:rPr>
              <a:t>její kniha Babička, kde autorka vzpomíná na své dětství a na svou babičku.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5013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upload.wikimedia.org/wikipedia/commons/5/55/Bozena_Nemcova_Babicka_19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4817"/>
            <a:ext cx="4814763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08104" y="1484784"/>
            <a:ext cx="33123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Kniha vypráví </a:t>
            </a:r>
          </a:p>
          <a:p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o Barunce </a:t>
            </a:r>
          </a:p>
          <a:p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a to není </a:t>
            </a:r>
          </a:p>
          <a:p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nikdo jiný, než sama autorka.</a:t>
            </a:r>
            <a:endParaRPr lang="cs-CZ" sz="36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6486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832" y="85060"/>
            <a:ext cx="8367640" cy="5558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6021288"/>
            <a:ext cx="64843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50000"/>
                  </a:schemeClr>
                </a:solidFill>
              </a:rPr>
              <a:t>Sousoší Babička s dětmi v Ratibořicích</a:t>
            </a:r>
            <a:endParaRPr lang="cs-CZ" sz="32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4588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upload.wikimedia.org/wikipedia/commons/3/35/Babi%C4%8D%C4%8Dino_%C3%BAdol%C3%AD%2C_Viktor%C4%8Din_splav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8568952" cy="6423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Čtyřiadvaceticípá hvězda 2"/>
          <p:cNvSpPr/>
          <p:nvPr/>
        </p:nvSpPr>
        <p:spPr>
          <a:xfrm>
            <a:off x="4680012" y="116632"/>
            <a:ext cx="4284476" cy="3096344"/>
          </a:xfrm>
          <a:prstGeom prst="star24">
            <a:avLst>
              <a:gd name="adj" fmla="val 44632"/>
            </a:avLst>
          </a:prstGeom>
          <a:solidFill>
            <a:srgbClr val="FFFF00"/>
          </a:solidFill>
          <a:ln w="15875" cap="flat" cmpd="sng" algn="ctr">
            <a:solidFill>
              <a:srgbClr val="FFC000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Trebuchet MS"/>
                <a:ea typeface="+mn-ea"/>
                <a:cs typeface="+mn-cs"/>
              </a:rPr>
              <a:t>Viktorčin splav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kern="0" dirty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  <a:latin typeface="Trebuchet MS"/>
              </a:rPr>
              <a:t>n</a:t>
            </a:r>
            <a:r>
              <a:rPr lang="cs-CZ" sz="2800" kern="0" dirty="0" smtClean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  <a:latin typeface="Trebuchet MS"/>
              </a:rPr>
              <a:t>a řece Úpě</a:t>
            </a:r>
            <a:endParaRPr kumimoji="0" lang="cs-CZ" sz="2800" b="0" i="0" u="none" strike="noStrike" kern="0" cap="none" spc="0" normalizeH="0" baseline="0" noProof="0" dirty="0" smtClean="0">
              <a:ln>
                <a:solidFill>
                  <a:srgbClr val="C00000"/>
                </a:solidFill>
              </a:ln>
              <a:solidFill>
                <a:srgbClr val="FF0000"/>
              </a:solidFill>
              <a:effectLst/>
              <a:uLnTx/>
              <a:uFillTx/>
              <a:latin typeface="Trebuchet MS"/>
              <a:ea typeface="+mn-ea"/>
              <a:cs typeface="+mn-cs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Trebuchet MS"/>
                <a:ea typeface="+mn-ea"/>
                <a:cs typeface="+mn-cs"/>
              </a:rPr>
              <a:t>Babiččino údolí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  <a:effectLst/>
                <a:uLnTx/>
                <a:uFillTx/>
                <a:latin typeface="Trebuchet MS"/>
                <a:ea typeface="+mn-ea"/>
                <a:cs typeface="+mn-cs"/>
              </a:rPr>
              <a:t>Ratibořice</a:t>
            </a:r>
          </a:p>
        </p:txBody>
      </p:sp>
    </p:spTree>
    <p:extLst>
      <p:ext uri="{BB962C8B-B14F-4D97-AF65-F5344CB8AC3E}">
        <p14:creationId xmlns:p14="http://schemas.microsoft.com/office/powerpoint/2010/main" xmlns="" val="4216403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539552" y="1359932"/>
            <a:ext cx="8208912" cy="250111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Znáš některou knížku nebo pohádku od Boženy Němcové?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62646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2800" b="1" dirty="0">
                <a:solidFill>
                  <a:srgbClr val="675D59"/>
                </a:solidFill>
              </a:rPr>
              <a:t> </a:t>
            </a:r>
            <a:r>
              <a:rPr lang="cs-CZ" sz="2800" b="1" dirty="0">
                <a:solidFill>
                  <a:srgbClr val="002060"/>
                </a:solidFill>
              </a:rPr>
              <a:t>Byla i sběratelka lidových </a:t>
            </a:r>
            <a:r>
              <a:rPr lang="cs-CZ" sz="2800" b="1" dirty="0" smtClean="0">
                <a:solidFill>
                  <a:srgbClr val="002060"/>
                </a:solidFill>
              </a:rPr>
              <a:t>pohádek.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645024"/>
            <a:ext cx="72728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>
                <a:ln w="12700">
                  <a:solidFill>
                    <a:srgbClr val="675D59"/>
                  </a:solidFill>
                </a:ln>
                <a:solidFill>
                  <a:srgbClr val="FFFFFF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ea typeface="+mj-ea"/>
                <a:cs typeface="+mj-cs"/>
              </a:rPr>
              <a:t>Národní </a:t>
            </a:r>
            <a:r>
              <a:rPr lang="cs-CZ" sz="7200" b="1" dirty="0" smtClean="0">
                <a:ln w="12700">
                  <a:solidFill>
                    <a:srgbClr val="675D59"/>
                  </a:solidFill>
                </a:ln>
                <a:solidFill>
                  <a:srgbClr val="FFFFFF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ea typeface="+mj-ea"/>
                <a:cs typeface="+mj-cs"/>
              </a:rPr>
              <a:t>báchorky</a:t>
            </a:r>
          </a:p>
          <a:p>
            <a:pPr algn="ctr"/>
            <a:r>
              <a:rPr lang="cs-CZ" sz="7200" b="1" dirty="0" smtClean="0">
                <a:ln w="12700">
                  <a:solidFill>
                    <a:srgbClr val="675D59"/>
                  </a:solidFill>
                </a:ln>
                <a:solidFill>
                  <a:srgbClr val="FFFFFF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ea typeface="+mj-ea"/>
                <a:cs typeface="+mj-cs"/>
              </a:rPr>
              <a:t> </a:t>
            </a:r>
            <a:r>
              <a:rPr lang="cs-CZ" sz="7200" b="1" dirty="0">
                <a:ln w="12700">
                  <a:solidFill>
                    <a:srgbClr val="675D59"/>
                  </a:solidFill>
                </a:ln>
                <a:solidFill>
                  <a:srgbClr val="FFFFFF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ea typeface="+mj-ea"/>
                <a:cs typeface="+mj-cs"/>
              </a:rPr>
              <a:t>a pověsti</a:t>
            </a:r>
            <a:endParaRPr lang="cs-CZ" sz="7200" dirty="0"/>
          </a:p>
        </p:txBody>
      </p:sp>
      <p:sp>
        <p:nvSpPr>
          <p:cNvPr id="2" name="Obdélník 1"/>
          <p:cNvSpPr/>
          <p:nvPr/>
        </p:nvSpPr>
        <p:spPr>
          <a:xfrm>
            <a:off x="899592" y="5923252"/>
            <a:ext cx="56886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</a:t>
            </a:r>
            <a:r>
              <a:rPr lang="cs-CZ">
                <a:hlinkClick r:id="rId2"/>
              </a:rPr>
              <a:t>://</a:t>
            </a:r>
            <a:r>
              <a:rPr lang="cs-CZ" smtClean="0">
                <a:hlinkClick r:id="rId2"/>
              </a:rPr>
              <a:t>www.obalkyknih.cz/file/cover/35455/medium</a:t>
            </a:r>
            <a:r>
              <a:rPr lang="cs-CZ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80309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28184" y="1268760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Šternberk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2032" y="92707"/>
            <a:ext cx="5028119" cy="66486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80551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0960"/>
            <a:ext cx="4995833" cy="6564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28184" y="1556792"/>
            <a:ext cx="2915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Neohrožený Mikeš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2064109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upload.wikimedia.org/wikipedia/commons/9/9b/Artu%C5%A1_Scheiner_-_%C4%8Cert%C5%AFv_%C5%A1vag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1" y="112010"/>
            <a:ext cx="5040561" cy="6662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40152" y="1412776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Čertův švagr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2277399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4084" y="116632"/>
            <a:ext cx="4966633" cy="6624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1484784"/>
            <a:ext cx="37525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Princezna </a:t>
            </a:r>
          </a:p>
          <a:p>
            <a:pPr algn="ctr"/>
            <a:r>
              <a:rPr lang="cs-CZ" sz="3600" b="1" dirty="0" smtClean="0"/>
              <a:t>se zlatou hvězdou</a:t>
            </a:r>
          </a:p>
          <a:p>
            <a:pPr algn="ctr"/>
            <a:r>
              <a:rPr lang="cs-CZ" sz="3600" b="1" dirty="0" smtClean="0"/>
              <a:t> na čele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803554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16152" y="1700808"/>
            <a:ext cx="7235981" cy="5328592"/>
          </a:xfrm>
        </p:spPr>
        <p:txBody>
          <a:bodyPr/>
          <a:lstStyle/>
          <a:p>
            <a:pPr lvl="0" algn="ctr">
              <a:spcBef>
                <a:spcPts val="0"/>
              </a:spcBef>
            </a:pPr>
            <a:r>
              <a:rPr lang="cs-CZ" sz="3200" dirty="0" smtClean="0">
                <a:solidFill>
                  <a:srgbClr val="C00000"/>
                </a:solidFill>
              </a:rPr>
              <a:t>O Popelce</a:t>
            </a:r>
            <a:br>
              <a:rPr lang="cs-CZ" sz="3200" dirty="0" smtClean="0">
                <a:solidFill>
                  <a:srgbClr val="C00000"/>
                </a:solidFill>
              </a:rPr>
            </a:br>
            <a:r>
              <a:rPr lang="cs-CZ" sz="3200" dirty="0" smtClean="0">
                <a:solidFill>
                  <a:srgbClr val="C00000"/>
                </a:solidFill>
              </a:rPr>
              <a:t>Princ </a:t>
            </a:r>
            <a:r>
              <a:rPr lang="cs-CZ" sz="3200" dirty="0">
                <a:solidFill>
                  <a:srgbClr val="C00000"/>
                </a:solidFill>
              </a:rPr>
              <a:t>B</a:t>
            </a:r>
            <a:r>
              <a:rPr lang="cs-CZ" sz="3200" dirty="0" smtClean="0">
                <a:solidFill>
                  <a:srgbClr val="C00000"/>
                </a:solidFill>
              </a:rPr>
              <a:t>ajaja</a:t>
            </a:r>
            <a:r>
              <a:rPr lang="cs-CZ" sz="3200" dirty="0" smtClean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  <a:t/>
            </a:r>
            <a:br>
              <a:rPr lang="cs-CZ" sz="3200" dirty="0" smtClean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</a:br>
            <a:r>
              <a:rPr lang="cs-CZ" sz="3200" dirty="0" smtClean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  <a:t>O </a:t>
            </a:r>
            <a:r>
              <a:rPr lang="cs-CZ" sz="3200" dirty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  <a:t>perníkové </a:t>
            </a:r>
            <a:r>
              <a:rPr lang="cs-CZ" sz="3200" dirty="0" smtClean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  <a:t>chaloupce</a:t>
            </a:r>
            <a:br>
              <a:rPr lang="cs-CZ" sz="3200" dirty="0" smtClean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</a:br>
            <a:r>
              <a:rPr lang="cs-CZ" sz="3200" dirty="0" smtClean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  <a:t>Sůl </a:t>
            </a:r>
            <a:r>
              <a:rPr lang="cs-CZ" sz="3200" dirty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  <a:t>nad </a:t>
            </a:r>
            <a:r>
              <a:rPr lang="cs-CZ" sz="3200" dirty="0" smtClean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  <a:t>zlato</a:t>
            </a:r>
            <a:br>
              <a:rPr lang="cs-CZ" sz="3200" dirty="0" smtClean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</a:br>
            <a:r>
              <a:rPr lang="cs-CZ" sz="3200" dirty="0" smtClean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  <a:t>Sedmero krkavců</a:t>
            </a:r>
            <a:r>
              <a:rPr lang="cs-CZ" sz="3200" dirty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  <a:t> </a:t>
            </a:r>
            <a:r>
              <a:rPr lang="cs-CZ" sz="3200" dirty="0" smtClean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  <a:t/>
            </a:r>
            <a:br>
              <a:rPr lang="cs-CZ" sz="3200" dirty="0" smtClean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</a:br>
            <a:r>
              <a:rPr lang="cs-CZ" sz="3200" dirty="0" smtClean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  <a:t>O </a:t>
            </a:r>
            <a:r>
              <a:rPr lang="cs-CZ" sz="3200" dirty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  <a:t>dvanácti měsíčkách</a:t>
            </a:r>
            <a:br>
              <a:rPr lang="cs-CZ" sz="3200" dirty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</a:br>
            <a:r>
              <a:rPr lang="cs-CZ" sz="3200" dirty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  <a:t>Chytrá horákyně</a:t>
            </a:r>
            <a:br>
              <a:rPr lang="cs-CZ" sz="3200" dirty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</a:br>
            <a:r>
              <a:rPr lang="cs-CZ" sz="3200" dirty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  <a:t>O hloupém Honzovi</a:t>
            </a:r>
            <a:br>
              <a:rPr lang="cs-CZ" sz="3200" dirty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</a:br>
            <a:r>
              <a:rPr lang="cs-CZ" sz="3200" dirty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  <a:t>O Slunečníku, Měsíčníku a Větrníku</a:t>
            </a:r>
            <a:br>
              <a:rPr lang="cs-CZ" sz="3200" dirty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</a:br>
            <a:r>
              <a:rPr lang="cs-CZ" sz="3200" dirty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  <a:t>Jak se Honza učil latinsky</a:t>
            </a:r>
            <a:br>
              <a:rPr lang="cs-CZ" sz="3200" dirty="0">
                <a:ln w="12700">
                  <a:solidFill>
                    <a:srgbClr val="675D59"/>
                  </a:solidFill>
                </a:ln>
                <a:solidFill>
                  <a:srgbClr val="C00000"/>
                </a:solidFill>
                <a:ea typeface="+mn-ea"/>
                <a:cs typeface="+mn-cs"/>
              </a:rPr>
            </a:b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548680"/>
            <a:ext cx="7848872" cy="864096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</a:rPr>
              <a:t>Další pohádky Boženy Němcové</a:t>
            </a:r>
            <a:endParaRPr lang="cs-CZ" sz="4000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2458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6512511" cy="792088"/>
          </a:xfrm>
        </p:spPr>
        <p:txBody>
          <a:bodyPr/>
          <a:lstStyle/>
          <a:p>
            <a:pPr algn="l"/>
            <a:r>
              <a:rPr lang="cs-CZ" sz="2400" dirty="0" smtClean="0"/>
              <a:t>Seznam použitých materiálů: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568952" cy="5400600"/>
          </a:xfrm>
        </p:spPr>
        <p:txBody>
          <a:bodyPr/>
          <a:lstStyle/>
          <a:p>
            <a:r>
              <a:rPr lang="cs-CZ" sz="1200" dirty="0"/>
              <a:t>SCHEINER, Artuš.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31.1.2013]. Dostupný na WWW: </a:t>
            </a:r>
            <a:r>
              <a:rPr lang="cs-CZ" sz="1200" dirty="0">
                <a:hlinkClick r:id="rId2"/>
              </a:rPr>
              <a:t>http://upload.wikimedia.org/wikipedia/commons/8/84/Artu%C5%A1_Scheiner_-_%</a:t>
            </a:r>
            <a:r>
              <a:rPr lang="cs-CZ" sz="1200" dirty="0" smtClean="0">
                <a:hlinkClick r:id="rId2"/>
              </a:rPr>
              <a:t>C5%A0ternberk.jpg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 </a:t>
            </a:r>
            <a:r>
              <a:rPr lang="cs-CZ" sz="1200" dirty="0"/>
              <a:t>KARPAC.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31.1.2013].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upload.wikimedia.org/wikipedia/commons/4/46/Souso%C5%A1%C3%AD_Babi%C4%8Dky_v_Ratibo%C5%99ic%C3%ADch.jpg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MAŇAS, Michal.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31.1.2013].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upload.wikimedia.org/wikipedia/commons/0/0d/Bozena_Nemcova_statue.jpg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VILÍMEK, Jan.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31.1.2013]. Dostupný na WWW: </a:t>
            </a:r>
            <a:r>
              <a:rPr lang="cs-CZ" sz="1200" dirty="0">
                <a:hlinkClick r:id="rId5"/>
              </a:rPr>
              <a:t>http://upload.wikimedia.org/wikipedia/commons/1/16/Jan_Vil%C3%ADmek_-_</a:t>
            </a:r>
            <a:r>
              <a:rPr lang="cs-CZ" sz="1200" dirty="0" smtClean="0">
                <a:hlinkClick r:id="rId5"/>
              </a:rPr>
              <a:t>Bo%C5%BEena_N%C4%9Bmcov%C3%A1.jpg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31.1.2013].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upload.wikimedia.org/wikipedia/commons/5/55/Bozena_Nemcova_Babicka_1913.jpg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SCHEINER, Artuš.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31.1.2013]. Dostupný na WWW: </a:t>
            </a:r>
            <a:r>
              <a:rPr lang="cs-CZ" sz="1200" dirty="0">
                <a:hlinkClick r:id="rId7"/>
              </a:rPr>
              <a:t>http://upload.wikimedia.org/wikipedia/commons/6/68/Artu%C5%A1_Scheiner_-_</a:t>
            </a:r>
            <a:r>
              <a:rPr lang="cs-CZ" sz="1200" dirty="0" smtClean="0">
                <a:hlinkClick r:id="rId7"/>
              </a:rPr>
              <a:t>Neohro%C5%BEen%C3%BD_Mike%C5%A1.jpg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SCHEINER, Artuš.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31.1.2013]. Dostupný na WWW: </a:t>
            </a:r>
            <a:r>
              <a:rPr lang="cs-CZ" sz="1200" dirty="0">
                <a:hlinkClick r:id="rId8"/>
              </a:rPr>
              <a:t>http://upload.wikimedia.org/wikipedia/commons/9/9b/Artu%C5%A1_Scheiner_-_%C4%8Cert%C5%AFv_%</a:t>
            </a:r>
            <a:r>
              <a:rPr lang="cs-CZ" sz="1200" dirty="0" smtClean="0">
                <a:hlinkClick r:id="rId8"/>
              </a:rPr>
              <a:t>C5%A1vagr.jpg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SCHEINER, Artur.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31.1.2013]. Dostupný na WWW: </a:t>
            </a:r>
            <a:r>
              <a:rPr lang="cs-CZ" sz="1200" dirty="0">
                <a:hlinkClick r:id="rId9"/>
              </a:rPr>
              <a:t>http://upload.wikimedia.org/wikipedia/commons/f/f1/Artu%C5%A1_Scheiner_-_O_princezn%C4%9B_se_zlatou_hv%C4%9Bzdou_na_%</a:t>
            </a:r>
            <a:r>
              <a:rPr lang="cs-CZ" sz="1200" dirty="0" smtClean="0">
                <a:hlinkClick r:id="rId9"/>
              </a:rPr>
              <a:t>C4%8Dele.jpg</a:t>
            </a:r>
            <a:r>
              <a:rPr lang="cs-CZ" sz="1200" dirty="0" smtClean="0"/>
              <a:t> </a:t>
            </a:r>
          </a:p>
          <a:p>
            <a:r>
              <a:rPr lang="en-US" sz="1200" dirty="0"/>
              <a:t>JAGRO. </a:t>
            </a:r>
            <a:r>
              <a:rPr lang="en-US" sz="1200" i="1" dirty="0"/>
              <a:t>Wikimedia Commons</a:t>
            </a:r>
            <a:r>
              <a:rPr lang="en-US" sz="1200" dirty="0"/>
              <a:t> [online]. [cit. 31.1.2013].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10"/>
              </a:rPr>
              <a:t>http://upload.wikimedia.org/wikipedia/commons/3/35/Babi%C4%8D%C4%8Dino_%</a:t>
            </a:r>
            <a:r>
              <a:rPr lang="en-US" sz="1200" dirty="0" smtClean="0">
                <a:hlinkClick r:id="rId10"/>
              </a:rPr>
              <a:t>C3%BAdol%C3%AD%2C_Viktor%C4%8Din_splav.jpg</a:t>
            </a:r>
            <a:r>
              <a:rPr lang="cs-CZ" sz="1200" dirty="0" smtClean="0"/>
              <a:t> </a:t>
            </a:r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387501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507</TotalTime>
  <Words>351</Words>
  <Application>Microsoft Office PowerPoint</Application>
  <PresentationFormat>Předvádění na obrazovce (4:3)</PresentationFormat>
  <Paragraphs>60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Thermal</vt:lpstr>
      <vt:lpstr>Snímek 1</vt:lpstr>
      <vt:lpstr>Anotace</vt:lpstr>
      <vt:lpstr>Božena Němcová</vt:lpstr>
      <vt:lpstr>Snímek 4</vt:lpstr>
      <vt:lpstr>Snímek 5</vt:lpstr>
      <vt:lpstr>Božena Němcová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O Popelce Princ Bajaja O perníkové chaloupce Sůl nad zlato Sedmero krkavců  O dvanácti měsíčkách Chytrá horákyně O hloupém Honzovi O Slunečníku, Měsíčníku a Větrníku Jak se Honza učil latinsky </vt:lpstr>
      <vt:lpstr>Seznam použitých materiálů: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Dum</cp:lastModifiedBy>
  <cp:revision>49</cp:revision>
  <dcterms:created xsi:type="dcterms:W3CDTF">2013-01-13T18:46:03Z</dcterms:created>
  <dcterms:modified xsi:type="dcterms:W3CDTF">2013-02-28T07:14:14Z</dcterms:modified>
</cp:coreProperties>
</file>