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732" r:id="rId2"/>
  </p:sldMasterIdLst>
  <p:sldIdLst>
    <p:sldId id="256" r:id="rId3"/>
    <p:sldId id="257" r:id="rId4"/>
    <p:sldId id="260" r:id="rId5"/>
    <p:sldId id="263" r:id="rId6"/>
    <p:sldId id="264" r:id="rId7"/>
    <p:sldId id="265" r:id="rId8"/>
    <p:sldId id="262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pull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ll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hrusice.pragmatic.cz/lada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uvaly.cz/wp-content/uploads/2010/04/jos_lada1.jpg" TargetMode="External"/><Relationship Id="rId7" Type="http://schemas.openxmlformats.org/officeDocument/2006/relationships/hyperlink" Target="http://www.youtube.com/watch?feature=player_detailpage&amp;v=vKo5t7cYXlI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www.laduv-kraj.cz/data/editor/18cs_4_big.jpg" TargetMode="External"/><Relationship Id="rId5" Type="http://schemas.openxmlformats.org/officeDocument/2006/relationships/hyperlink" Target="http://www.creativoas.cz/data/lada-v.jpg" TargetMode="External"/><Relationship Id="rId4" Type="http://schemas.openxmlformats.org/officeDocument/2006/relationships/hyperlink" Target="http://svornost.com/wp-content/uploads/josef-lada-13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d/Hrusice_CZ_Josef_Lada_bust_32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cs.wikipedia.org/wiki/Josef_Lada" TargetMode="External"/><Relationship Id="rId4" Type="http://schemas.openxmlformats.org/officeDocument/2006/relationships/hyperlink" Target="http://upload.wikimedia.org/wikipedia/commons/e/eb/%C5%98%C3%AD%C4%8Dany_-_sm%C4%9Brovka_na_Hrusice_-_Mike%C5%A1_-_1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52712"/>
            <a:ext cx="7620000" cy="4373563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Název </a:t>
            </a:r>
            <a:r>
              <a:rPr lang="cs-CZ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Svoboda </a:t>
            </a:r>
            <a:r>
              <a:rPr lang="cs-CZ" dirty="0">
                <a:solidFill>
                  <a:schemeClr val="tx1"/>
                </a:solidFill>
              </a:rPr>
              <a:t>nad Úpou, okres Trutnov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Datum: </a:t>
            </a:r>
            <a:r>
              <a:rPr lang="cs-CZ" dirty="0" smtClean="0"/>
              <a:t>31</a:t>
            </a:r>
            <a:r>
              <a:rPr lang="cs-CZ" dirty="0" smtClean="0">
                <a:solidFill>
                  <a:schemeClr val="tx1"/>
                </a:solidFill>
              </a:rPr>
              <a:t>. 1. 2013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VY_12_INOVACE_1.2.2ČJ2,3_30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Téma: </a:t>
            </a:r>
            <a:r>
              <a:rPr lang="cs-CZ" dirty="0" smtClean="0"/>
              <a:t>Josef Lada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Ročník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864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49105800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76672"/>
            <a:ext cx="4433664" cy="79208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žákům </a:t>
            </a:r>
            <a:r>
              <a:rPr lang="cs-CZ" dirty="0" smtClean="0">
                <a:solidFill>
                  <a:schemeClr val="tx1"/>
                </a:solidFill>
              </a:rPr>
              <a:t>2.a 3.třídy </a:t>
            </a:r>
            <a:r>
              <a:rPr lang="cs-CZ" dirty="0">
                <a:solidFill>
                  <a:schemeClr val="tx1"/>
                </a:solidFill>
              </a:rPr>
              <a:t>k procvičení čtení </a:t>
            </a:r>
            <a:r>
              <a:rPr lang="cs-CZ" dirty="0" smtClean="0">
                <a:solidFill>
                  <a:schemeClr val="tx1"/>
                </a:solidFill>
              </a:rPr>
              <a:t>                   s </a:t>
            </a:r>
            <a:r>
              <a:rPr lang="cs-CZ" dirty="0" smtClean="0">
                <a:solidFill>
                  <a:schemeClr val="tx1"/>
                </a:solidFill>
              </a:rPr>
              <a:t>porozuměním a k rozšíření vědomostí, </a:t>
            </a:r>
            <a:r>
              <a:rPr lang="cs-CZ" dirty="0" smtClean="0"/>
              <a:t>podpor</a:t>
            </a:r>
            <a:r>
              <a:rPr lang="cs-CZ" dirty="0" smtClean="0">
                <a:solidFill>
                  <a:schemeClr val="tx1"/>
                </a:solidFill>
              </a:rPr>
              <a:t>uje čtenářskou </a:t>
            </a:r>
            <a:r>
              <a:rPr lang="cs-CZ" dirty="0" smtClean="0">
                <a:solidFill>
                  <a:schemeClr val="tx1"/>
                </a:solidFill>
              </a:rPr>
              <a:t>                a </a:t>
            </a:r>
            <a:r>
              <a:rPr lang="cs-CZ" dirty="0" smtClean="0">
                <a:solidFill>
                  <a:schemeClr val="tx1"/>
                </a:solidFill>
              </a:rPr>
              <a:t>informační gramotnost. </a:t>
            </a:r>
          </a:p>
          <a:p>
            <a:r>
              <a:rPr lang="cs-CZ" dirty="0"/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vhodný ke společné </a:t>
            </a:r>
            <a:r>
              <a:rPr lang="cs-CZ" dirty="0" smtClean="0">
                <a:solidFill>
                  <a:schemeClr val="tx1"/>
                </a:solidFill>
              </a:rPr>
              <a:t>práci</a:t>
            </a:r>
            <a:r>
              <a:rPr lang="cs-CZ" dirty="0" smtClean="0"/>
              <a:t>, </a:t>
            </a:r>
            <a:r>
              <a:rPr lang="cs-CZ" dirty="0"/>
              <a:t>lze ho využít jako motivační, výkladový nebo opakovací. Materiál je vytvořen </a:t>
            </a:r>
            <a:r>
              <a:rPr lang="cs-CZ" dirty="0" smtClean="0"/>
              <a:t>                       pro </a:t>
            </a:r>
            <a:r>
              <a:rPr lang="cs-CZ" dirty="0"/>
              <a:t>použití v hodinách českého jazyka, lze jej využít i při výtvarné výchově</a:t>
            </a:r>
            <a:r>
              <a:rPr lang="cs-CZ" dirty="0" smtClean="0"/>
              <a:t>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inovativní tím, </a:t>
            </a:r>
            <a:r>
              <a:rPr lang="cs-CZ" dirty="0" smtClean="0">
                <a:solidFill>
                  <a:schemeClr val="tx1"/>
                </a:solidFill>
              </a:rPr>
              <a:t>že </a:t>
            </a:r>
            <a:r>
              <a:rPr lang="cs-CZ" dirty="0">
                <a:solidFill>
                  <a:schemeClr val="tx1"/>
                </a:solidFill>
              </a:rPr>
              <a:t>umožňuje </a:t>
            </a:r>
            <a:r>
              <a:rPr lang="cs-CZ" dirty="0" smtClean="0">
                <a:solidFill>
                  <a:schemeClr val="tx1"/>
                </a:solidFill>
              </a:rPr>
              <a:t>použití </a:t>
            </a:r>
            <a:r>
              <a:rPr lang="cs-CZ" dirty="0" smtClean="0">
                <a:solidFill>
                  <a:schemeClr val="tx1"/>
                </a:solidFill>
              </a:rPr>
              <a:t>                              na </a:t>
            </a:r>
            <a:r>
              <a:rPr lang="cs-CZ" dirty="0">
                <a:solidFill>
                  <a:schemeClr val="tx1"/>
                </a:solidFill>
              </a:rPr>
              <a:t>interaktivní tabuli</a:t>
            </a:r>
            <a:r>
              <a:rPr lang="cs-CZ" dirty="0" smtClean="0">
                <a:solidFill>
                  <a:schemeClr val="tx1"/>
                </a:solidFill>
              </a:rPr>
              <a:t>. Pro zpestření výuky je obohacen o animované prvky.</a:t>
            </a:r>
          </a:p>
          <a:p>
            <a:pPr marL="0" indent="0" algn="l">
              <a:buNone/>
            </a:pPr>
            <a:r>
              <a:rPr lang="cs-CZ" dirty="0"/>
              <a:t>	</a:t>
            </a:r>
            <a:r>
              <a:rPr lang="cs-CZ" dirty="0" smtClean="0"/>
              <a:t>Materiál není kompletním výčtem informací, je pouze ilustrativní částí, která je podle autorky vhodná pro první období prvního stupně.</a:t>
            </a:r>
            <a:endParaRPr lang="cs-CZ" dirty="0">
              <a:solidFill>
                <a:schemeClr val="tx1"/>
              </a:solidFill>
            </a:endParaRPr>
          </a:p>
          <a:p>
            <a:pPr marL="0" indent="0" algn="l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396419535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1844824"/>
            <a:ext cx="4968552" cy="158417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Josef Lada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717032"/>
            <a:ext cx="8075240" cy="199796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Český malíř, ilustrátor </a:t>
            </a:r>
          </a:p>
          <a:p>
            <a:pPr algn="ctr"/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a spisovatel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8968384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d/dd/Hrusice_CZ_Josef_Lada_bust_3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368" y="116632"/>
            <a:ext cx="4966703" cy="662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1700808"/>
            <a:ext cx="250741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Busta </a:t>
            </a:r>
          </a:p>
          <a:p>
            <a:pPr algn="ctr"/>
            <a:r>
              <a:rPr lang="cs-CZ" sz="3200" dirty="0" smtClean="0"/>
              <a:t>Josefa Lady </a:t>
            </a:r>
          </a:p>
          <a:p>
            <a:pPr algn="ctr"/>
            <a:r>
              <a:rPr lang="cs-CZ" sz="3200" dirty="0" smtClean="0"/>
              <a:t>na pomníku </a:t>
            </a:r>
          </a:p>
          <a:p>
            <a:pPr algn="ctr"/>
            <a:r>
              <a:rPr lang="cs-CZ" sz="3200" dirty="0" smtClean="0"/>
              <a:t>v rodných </a:t>
            </a:r>
          </a:p>
          <a:p>
            <a:pPr algn="ctr"/>
            <a:r>
              <a:rPr lang="cs-CZ" sz="3200" dirty="0" smtClean="0"/>
              <a:t>Hrusicích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3950767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79712" y="260648"/>
            <a:ext cx="4968552" cy="648072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Josef Lada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904" y="900552"/>
            <a:ext cx="8640960" cy="4827240"/>
          </a:xfrm>
        </p:spPr>
        <p:txBody>
          <a:bodyPr>
            <a:normAutofit/>
          </a:bodyPr>
          <a:lstStyle/>
          <a:p>
            <a:r>
              <a:rPr lang="cs-CZ" sz="2800" b="0" dirty="0" smtClean="0"/>
              <a:t>Byl </a:t>
            </a:r>
            <a:r>
              <a:rPr lang="cs-CZ" sz="2800" b="0" dirty="0"/>
              <a:t>český </a:t>
            </a:r>
            <a:r>
              <a:rPr lang="cs-CZ" sz="2800" b="0" dirty="0" smtClean="0"/>
              <a:t>malíř, ilustrátor a spisovatel.</a:t>
            </a:r>
            <a:endParaRPr lang="cs-CZ" sz="2800" b="0" dirty="0"/>
          </a:p>
          <a:p>
            <a:r>
              <a:rPr lang="cs-CZ" sz="2800" b="0" dirty="0" smtClean="0">
                <a:solidFill>
                  <a:srgbClr val="002060"/>
                </a:solidFill>
              </a:rPr>
              <a:t>Narodil se v roce 1887 v Hrusicích.</a:t>
            </a:r>
          </a:p>
          <a:p>
            <a:r>
              <a:rPr lang="cs-CZ" sz="2800" b="0" dirty="0" smtClean="0"/>
              <a:t>Zemřel v roce 1957.</a:t>
            </a:r>
          </a:p>
          <a:p>
            <a:r>
              <a:rPr lang="cs-CZ" sz="2800" b="0" dirty="0" smtClean="0">
                <a:solidFill>
                  <a:srgbClr val="FF0000"/>
                </a:solidFill>
              </a:rPr>
              <a:t>Rád kreslil tužkou a pastelkami život v Hrusicích.</a:t>
            </a:r>
          </a:p>
          <a:p>
            <a:r>
              <a:rPr lang="cs-CZ" sz="2800" b="0" dirty="0" smtClean="0">
                <a:solidFill>
                  <a:srgbClr val="002060"/>
                </a:solidFill>
              </a:rPr>
              <a:t>Ve čtrnácti letech odešel do Prahy, aby se učil kreslit.</a:t>
            </a:r>
          </a:p>
          <a:p>
            <a:r>
              <a:rPr lang="cs-CZ" sz="2800" b="0" dirty="0" smtClean="0"/>
              <a:t>Od dětství neviděl na pravé oko, a to ovlivnilo jeho obrazy.</a:t>
            </a:r>
            <a:endParaRPr lang="cs-CZ" sz="2800" b="0" dirty="0"/>
          </a:p>
        </p:txBody>
      </p:sp>
      <p:sp>
        <p:nvSpPr>
          <p:cNvPr id="4" name="Vodorovný svitek 3"/>
          <p:cNvSpPr/>
          <p:nvPr/>
        </p:nvSpPr>
        <p:spPr>
          <a:xfrm>
            <a:off x="179904" y="4509120"/>
            <a:ext cx="8424936" cy="2204864"/>
          </a:xfrm>
          <a:prstGeom prst="horizontalScrol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Znáš některou knížku nebo ilustraci Josefa Lady?</a:t>
            </a:r>
          </a:p>
          <a:p>
            <a:pPr algn="ctr"/>
            <a:endParaRPr lang="cs-CZ" sz="2800" dirty="0" smtClean="0">
              <a:solidFill>
                <a:schemeClr val="tx2">
                  <a:lumMod val="50000"/>
                </a:schemeClr>
              </a:solidFill>
            </a:endParaRPr>
          </a:p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Máš některou knížku v knihovničce?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5013867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e/eb/%C5%98%C3%AD%C4%8Dany_-_sm%C4%9Brovka_na_Hrusice_-_Mike%C5%A1_-_1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5112568" cy="5570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62344" y="2009032"/>
            <a:ext cx="34163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u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rčitě znáš </a:t>
            </a:r>
          </a:p>
          <a:p>
            <a:pPr algn="ctr"/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kocoura Mikeše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6486669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Josef Lada napsal a nakreslil tyto knihy</a:t>
            </a:r>
            <a:r>
              <a:rPr lang="cs-CZ" sz="2800" dirty="0" smtClean="0">
                <a:solidFill>
                  <a:srgbClr val="FF0000"/>
                </a:solidFill>
              </a:rPr>
              <a:t>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44163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Kocour Mikeš</a:t>
            </a:r>
          </a:p>
          <a:p>
            <a:pPr algn="ctr"/>
            <a:r>
              <a:rPr lang="cs-CZ" sz="3200" dirty="0" smtClean="0"/>
              <a:t>O chytré kmotře lišce</a:t>
            </a:r>
          </a:p>
          <a:p>
            <a:pPr algn="ctr"/>
            <a:r>
              <a:rPr lang="cs-CZ" sz="3200" dirty="0"/>
              <a:t>V</a:t>
            </a:r>
            <a:r>
              <a:rPr lang="cs-CZ" sz="3200" dirty="0" smtClean="0"/>
              <a:t>eselý přírodopis</a:t>
            </a:r>
          </a:p>
          <a:p>
            <a:pPr algn="ctr"/>
            <a:r>
              <a:rPr lang="cs-CZ" sz="3200" dirty="0" smtClean="0"/>
              <a:t>Nezbedné pohádky</a:t>
            </a:r>
          </a:p>
          <a:p>
            <a:pPr algn="ctr"/>
            <a:r>
              <a:rPr lang="cs-CZ" sz="3200" dirty="0" smtClean="0"/>
              <a:t>Bubáci a Hastrmani</a:t>
            </a:r>
          </a:p>
          <a:p>
            <a:pPr algn="ctr"/>
            <a:r>
              <a:rPr lang="cs-CZ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další</a:t>
            </a:r>
            <a:endParaRPr lang="cs-CZ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59" y="5229200"/>
            <a:ext cx="3960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hrusice.pragmatic.cz/lada.html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Svislý svitek 5"/>
          <p:cNvSpPr/>
          <p:nvPr/>
        </p:nvSpPr>
        <p:spPr>
          <a:xfrm>
            <a:off x="4572000" y="3573016"/>
            <a:ext cx="4338434" cy="2952328"/>
          </a:xfrm>
          <a:prstGeom prst="verticalScroll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>
                <a:solidFill>
                  <a:srgbClr val="FF0000"/>
                </a:solidFill>
              </a:rPr>
              <a:t>Ilustrace Josefa Lady známe i z krásných vánočních pohledů </a:t>
            </a:r>
          </a:p>
          <a:p>
            <a:pPr lvl="0"/>
            <a:r>
              <a:rPr lang="cs-CZ" sz="2800" dirty="0">
                <a:solidFill>
                  <a:srgbClr val="FF0000"/>
                </a:solidFill>
              </a:rPr>
              <a:t>a z večerníčků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0309641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1412776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www.ouvaly.cz/wp-content/uploads/2010/04/jos_lada1.jpg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342900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svornost.com/wp-content/uploads/josef-lada-13.jpg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2060848"/>
            <a:ext cx="4284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www.creativoas.cz/data/lada-v.jpg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2782669"/>
            <a:ext cx="70567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www.laduv-kraj.cz/data/editor/18cs_4_big.jpg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5373216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www.youtube.com/watch?feature=player_detailpage&amp;v=vKo5t7cYXlI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3888" y="4923012"/>
            <a:ext cx="4172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 na pohádku Mikeš na hruškách: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3888" y="764704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 na obrázky: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551018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792088"/>
          </a:xfrm>
        </p:spPr>
        <p:txBody>
          <a:bodyPr/>
          <a:lstStyle/>
          <a:p>
            <a:pPr algn="l"/>
            <a:r>
              <a:rPr lang="cs-CZ" sz="2400" dirty="0" smtClean="0"/>
              <a:t>Seznam použitých materiálů: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400600"/>
          </a:xfrm>
        </p:spPr>
        <p:txBody>
          <a:bodyPr/>
          <a:lstStyle/>
          <a:p>
            <a:pPr algn="l"/>
            <a:endParaRPr lang="cs-CZ" sz="1200" dirty="0"/>
          </a:p>
          <a:p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upload.wikimedia.org/wikipedia/commons/d/dd/Hrusice_CZ_Josef_Lada_bust_323.jpg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</a:t>
            </a:r>
            <a:r>
              <a:rPr lang="cs-CZ" sz="1200" dirty="0"/>
              <a:t>LADA, Josef.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1.2.2013]. Dostupný na WWW: </a:t>
            </a:r>
            <a:r>
              <a:rPr lang="cs-CZ" sz="1200" dirty="0">
                <a:hlinkClick r:id="rId4"/>
              </a:rPr>
              <a:t>http://upload.wikimedia.org/wikipedia/commons/e/eb/%C5%98%C3%AD%C4%8Dany_-_sm%C4%9Brovka_na_Hrusice_-_Mike%C5%A1_-_</a:t>
            </a:r>
            <a:r>
              <a:rPr lang="cs-CZ" sz="1200" dirty="0" smtClean="0">
                <a:hlinkClick r:id="rId4"/>
              </a:rPr>
              <a:t>1c.jpg</a:t>
            </a:r>
            <a:r>
              <a:rPr lang="cs-CZ" sz="1200" dirty="0" smtClean="0"/>
              <a:t> </a:t>
            </a:r>
          </a:p>
          <a:p>
            <a:pPr lvl="0">
              <a:spcBef>
                <a:spcPts val="0"/>
              </a:spcBef>
              <a:spcAft>
                <a:spcPts val="0"/>
              </a:spcAft>
            </a:pPr>
            <a:endParaRPr lang="cs-CZ" sz="1400" b="0" dirty="0">
              <a:solidFill>
                <a:prstClr val="black"/>
              </a:solidFill>
              <a:latin typeface="Tw Cen MT"/>
            </a:endParaRPr>
          </a:p>
          <a:p>
            <a:r>
              <a:rPr lang="cs-CZ" sz="1200" dirty="0" smtClean="0"/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Zdroje:</a:t>
            </a:r>
          </a:p>
          <a:p>
            <a:r>
              <a:rPr lang="cs-CZ" sz="1200" dirty="0">
                <a:solidFill>
                  <a:srgbClr val="C00000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srgbClr val="C00000"/>
                </a:solidFill>
                <a:hlinkClick r:id="rId5"/>
              </a:rPr>
              <a:t>cs.wikipedia.org/wiki/Josef_Lada</a:t>
            </a:r>
            <a:r>
              <a:rPr lang="cs-CZ" sz="1200" dirty="0" smtClean="0">
                <a:solidFill>
                  <a:srgbClr val="C00000"/>
                </a:solidFill>
              </a:rPr>
              <a:t> </a:t>
            </a:r>
            <a:endParaRPr lang="cs-CZ" sz="1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7501251"/>
      </p:ext>
    </p:extLst>
  </p:cSld>
  <p:clrMapOvr>
    <a:masterClrMapping/>
  </p:clrMapOvr>
  <p:transition spd="slow">
    <p:pull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226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Základní</vt:lpstr>
      <vt:lpstr>Snímek 1</vt:lpstr>
      <vt:lpstr>Anotace</vt:lpstr>
      <vt:lpstr>Josef Lada</vt:lpstr>
      <vt:lpstr>Snímek 4</vt:lpstr>
      <vt:lpstr>Josef Lada</vt:lpstr>
      <vt:lpstr>Snímek 6</vt:lpstr>
      <vt:lpstr>Snímek 7</vt:lpstr>
      <vt:lpstr>Snímek 8</vt:lpstr>
      <vt:lpstr>Seznam použitých materiálů: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Dum</cp:lastModifiedBy>
  <cp:revision>42</cp:revision>
  <dcterms:created xsi:type="dcterms:W3CDTF">2013-01-13T18:46:03Z</dcterms:created>
  <dcterms:modified xsi:type="dcterms:W3CDTF">2013-02-28T07:12:57Z</dcterms:modified>
</cp:coreProperties>
</file>