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56" r:id="rId2"/>
  </p:sldMasterIdLst>
  <p:sldIdLst>
    <p:sldId id="256" r:id="rId3"/>
    <p:sldId id="257" r:id="rId4"/>
    <p:sldId id="260" r:id="rId5"/>
    <p:sldId id="264" r:id="rId6"/>
    <p:sldId id="267" r:id="rId7"/>
    <p:sldId id="265" r:id="rId8"/>
    <p:sldId id="26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27.2.2013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pull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gs.idnes.cz/show_aktual/A050404_KOT_CTK-ZMATLIK_V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alkyknih.cz/file/cover/51646/medium" TargetMode="External"/><Relationship Id="rId7" Type="http://schemas.openxmlformats.org/officeDocument/2006/relationships/hyperlink" Target="http://www.obalkyknih.cz/file/cover/728846/medi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obalkyknih.cz/file/cover/524647/medium" TargetMode="External"/><Relationship Id="rId5" Type="http://schemas.openxmlformats.org/officeDocument/2006/relationships/hyperlink" Target="http://www.obalkyknih.cz/file/cover/523883/medium" TargetMode="External"/><Relationship Id="rId4" Type="http://schemas.openxmlformats.org/officeDocument/2006/relationships/hyperlink" Target="http://www.obalkyknih.cz/file/cover/667227/medium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balkyknih.cz/file/cover/96773/medium" TargetMode="External"/><Relationship Id="rId3" Type="http://schemas.openxmlformats.org/officeDocument/2006/relationships/hyperlink" Target="http://www.obalkyknih.cz/file/cover/655144/medium" TargetMode="External"/><Relationship Id="rId7" Type="http://schemas.openxmlformats.org/officeDocument/2006/relationships/hyperlink" Target="http://www.obalkyknih.cz/file/cover/647072/medium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obalkyknih.cz/file/cover/76853/medium" TargetMode="External"/><Relationship Id="rId5" Type="http://schemas.openxmlformats.org/officeDocument/2006/relationships/hyperlink" Target="http://www.arara.cz/i/imgs_orig/255/129255.jpg" TargetMode="External"/><Relationship Id="rId4" Type="http://schemas.openxmlformats.org/officeDocument/2006/relationships/hyperlink" Target="http://www.obalkyknih.cz/file/cover/648112/medium" TargetMode="External"/><Relationship Id="rId9" Type="http://schemas.openxmlformats.org/officeDocument/2006/relationships/hyperlink" Target="http://www.obalkyknih.cz/file/cover/80857/medium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Helena_Zmatl%C3%ADkov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3680" y="5733256"/>
            <a:ext cx="8183880" cy="10515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52712"/>
            <a:ext cx="7620000" cy="43735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Název </a:t>
            </a:r>
            <a:r>
              <a:rPr lang="cs-CZ" sz="2000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Svoboda </a:t>
            </a:r>
            <a:r>
              <a:rPr lang="cs-CZ" sz="2000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Datum: </a:t>
            </a:r>
            <a:r>
              <a:rPr lang="cs-CZ" sz="2000" dirty="0"/>
              <a:t>2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r>
              <a:rPr lang="cs-CZ" sz="2000" dirty="0"/>
              <a:t>2</a:t>
            </a:r>
            <a:r>
              <a:rPr lang="cs-CZ" sz="2000" dirty="0" smtClean="0">
                <a:solidFill>
                  <a:schemeClr val="tx1"/>
                </a:solidFill>
              </a:rPr>
              <a:t>. 2013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Název: </a:t>
            </a:r>
            <a:r>
              <a:rPr lang="cs-CZ" sz="2000" dirty="0" smtClean="0">
                <a:solidFill>
                  <a:schemeClr val="tx1"/>
                </a:solidFill>
              </a:rPr>
              <a:t>VY_12_INOVACE_1.2.2ČJ2,3_31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</a:t>
            </a:r>
            <a:r>
              <a:rPr lang="cs-CZ" sz="2000" dirty="0" smtClean="0"/>
              <a:t>Helena Zmatlíková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</a:t>
            </a:r>
            <a:r>
              <a:rPr lang="cs-CZ" sz="2000" dirty="0" smtClean="0">
                <a:solidFill>
                  <a:schemeClr val="tx1"/>
                </a:solidFill>
              </a:rPr>
              <a:t>: </a:t>
            </a:r>
            <a:r>
              <a:rPr lang="cs-CZ" sz="2000" dirty="0">
                <a:solidFill>
                  <a:schemeClr val="tx1"/>
                </a:solidFill>
              </a:rPr>
              <a:t>3</a:t>
            </a:r>
            <a:r>
              <a:rPr lang="cs-CZ" sz="2000" dirty="0" smtClean="0">
                <a:solidFill>
                  <a:schemeClr val="tx1"/>
                </a:solidFill>
              </a:rPr>
              <a:t>. 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4910580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900" dirty="0">
                <a:solidFill>
                  <a:schemeClr val="tx1"/>
                </a:solidFill>
              </a:rPr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určen žákům </a:t>
            </a:r>
            <a:r>
              <a:rPr lang="cs-CZ" sz="1900" dirty="0" smtClean="0">
                <a:solidFill>
                  <a:schemeClr val="tx1"/>
                </a:solidFill>
              </a:rPr>
              <a:t>2.a 3.třídy </a:t>
            </a:r>
            <a:r>
              <a:rPr lang="cs-CZ" sz="1900" dirty="0">
                <a:solidFill>
                  <a:schemeClr val="tx1"/>
                </a:solidFill>
              </a:rPr>
              <a:t>k procvičení čtení s </a:t>
            </a:r>
            <a:r>
              <a:rPr lang="cs-CZ" sz="1900" dirty="0" smtClean="0">
                <a:solidFill>
                  <a:schemeClr val="tx1"/>
                </a:solidFill>
              </a:rPr>
              <a:t>porozuměním a k rozšíření vědomostí, </a:t>
            </a:r>
            <a:r>
              <a:rPr lang="cs-CZ" sz="1900" dirty="0" smtClean="0"/>
              <a:t>podpor</a:t>
            </a:r>
            <a:r>
              <a:rPr lang="cs-CZ" sz="1900" dirty="0" smtClean="0">
                <a:solidFill>
                  <a:schemeClr val="tx1"/>
                </a:solidFill>
              </a:rPr>
              <a:t>uje čtenářskou a informační gramotnost. </a:t>
            </a:r>
          </a:p>
          <a:p>
            <a:pPr marL="0" indent="0">
              <a:buNone/>
            </a:pPr>
            <a:r>
              <a:rPr lang="cs-CZ" sz="1900" dirty="0"/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vhodný ke společné </a:t>
            </a:r>
            <a:r>
              <a:rPr lang="cs-CZ" sz="1900" dirty="0" smtClean="0">
                <a:solidFill>
                  <a:schemeClr val="tx1"/>
                </a:solidFill>
              </a:rPr>
              <a:t>práci</a:t>
            </a:r>
            <a:r>
              <a:rPr lang="cs-CZ" sz="1900" dirty="0" smtClean="0"/>
              <a:t>, </a:t>
            </a:r>
            <a:r>
              <a:rPr lang="cs-CZ" sz="1900" dirty="0"/>
              <a:t>lze ho využít jako motivační, výkladový nebo opakovací. Materiál je vytvořen pro použití v hodinách českého jazyka, lze jej využít i při výtvarné výchově.</a:t>
            </a:r>
          </a:p>
          <a:p>
            <a:pPr marL="0" indent="0" algn="l">
              <a:buNone/>
            </a:pPr>
            <a:r>
              <a:rPr lang="cs-CZ" sz="1900" dirty="0" smtClean="0">
                <a:solidFill>
                  <a:schemeClr val="tx1"/>
                </a:solidFill>
              </a:rPr>
              <a:t> </a:t>
            </a:r>
            <a:r>
              <a:rPr lang="cs-CZ" sz="1900" dirty="0"/>
              <a:t>	</a:t>
            </a:r>
            <a:r>
              <a:rPr lang="cs-CZ" sz="1900" dirty="0" smtClean="0">
                <a:solidFill>
                  <a:schemeClr val="tx1"/>
                </a:solidFill>
              </a:rPr>
              <a:t>Materiál </a:t>
            </a:r>
            <a:r>
              <a:rPr lang="cs-CZ" sz="1900" dirty="0">
                <a:solidFill>
                  <a:schemeClr val="tx1"/>
                </a:solidFill>
              </a:rPr>
              <a:t>je inovativní tím, </a:t>
            </a:r>
            <a:r>
              <a:rPr lang="cs-CZ" sz="1900" dirty="0" smtClean="0">
                <a:solidFill>
                  <a:schemeClr val="tx1"/>
                </a:solidFill>
              </a:rPr>
              <a:t>že </a:t>
            </a:r>
            <a:r>
              <a:rPr lang="cs-CZ" sz="1900" dirty="0">
                <a:solidFill>
                  <a:schemeClr val="tx1"/>
                </a:solidFill>
              </a:rPr>
              <a:t>umožňuje </a:t>
            </a:r>
            <a:r>
              <a:rPr lang="cs-CZ" sz="1900" dirty="0" smtClean="0">
                <a:solidFill>
                  <a:schemeClr val="tx1"/>
                </a:solidFill>
              </a:rPr>
              <a:t>použití </a:t>
            </a:r>
            <a:r>
              <a:rPr lang="cs-CZ" sz="1900" dirty="0">
                <a:solidFill>
                  <a:schemeClr val="tx1"/>
                </a:solidFill>
              </a:rPr>
              <a:t>na interaktivní tabuli</a:t>
            </a:r>
            <a:r>
              <a:rPr lang="cs-CZ" sz="1900" dirty="0" smtClean="0">
                <a:solidFill>
                  <a:schemeClr val="tx1"/>
                </a:solidFill>
              </a:rPr>
              <a:t>. Pro zpestření výuky je obohacen o animované prvky. Součástí materiálu jsou internetové odkazy na dílo autorky.</a:t>
            </a:r>
          </a:p>
          <a:p>
            <a:pPr marL="0" indent="0" algn="l">
              <a:buNone/>
            </a:pPr>
            <a:r>
              <a:rPr lang="cs-CZ" sz="1900" dirty="0"/>
              <a:t>	</a:t>
            </a:r>
            <a:r>
              <a:rPr lang="cs-CZ" sz="1900" dirty="0" smtClean="0"/>
              <a:t>Materiál není kompletním výčtem informací, je pouze ilustrativní částí, která je podle autorky vhodná </a:t>
            </a:r>
            <a:r>
              <a:rPr lang="cs-CZ" sz="1900" smtClean="0"/>
              <a:t>pro období </a:t>
            </a:r>
            <a:r>
              <a:rPr lang="cs-CZ" sz="1900" dirty="0" smtClean="0"/>
              <a:t>prvního stupně.</a:t>
            </a:r>
            <a:endParaRPr lang="cs-CZ" sz="1900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96419535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87724" y="1844824"/>
            <a:ext cx="4968552" cy="158417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C00000"/>
                </a:solidFill>
              </a:rPr>
              <a:t>Helena Zmatlíková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752166"/>
            <a:ext cx="8064896" cy="684946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Česká malířka a ilustrátorka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86000" y="47971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imgs.idnes.cz/show_aktual/A050404_KOT_CTK-ZMATLIK_V.JPG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968384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624736" cy="100811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Helena Zmatlíková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387024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accent3"/>
                </a:solidFill>
              </a:rPr>
              <a:t>Byla to česká malířka a ilustrátorka.</a:t>
            </a:r>
          </a:p>
          <a:p>
            <a:r>
              <a:rPr lang="cs-CZ" dirty="0" smtClean="0"/>
              <a:t>Ilustrovala hlavně dětské knížky, celkem asi 250.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Ilustrovala i učebnice.</a:t>
            </a:r>
          </a:p>
          <a:p>
            <a:r>
              <a:rPr lang="cs-CZ" sz="2800" b="0" dirty="0" smtClean="0">
                <a:solidFill>
                  <a:schemeClr val="accent3">
                    <a:lumMod val="75000"/>
                  </a:schemeClr>
                </a:solidFill>
              </a:rPr>
              <a:t>Narodila se v roce 1923.</a:t>
            </a:r>
          </a:p>
          <a:p>
            <a:r>
              <a:rPr lang="cs-CZ" dirty="0" smtClean="0"/>
              <a:t>Zemřela v roce 2005.</a:t>
            </a:r>
            <a:endParaRPr lang="cs-CZ" sz="2800" b="0" dirty="0"/>
          </a:p>
        </p:txBody>
      </p:sp>
      <p:sp>
        <p:nvSpPr>
          <p:cNvPr id="4" name="Vodorovný svitek 3"/>
          <p:cNvSpPr/>
          <p:nvPr/>
        </p:nvSpPr>
        <p:spPr>
          <a:xfrm>
            <a:off x="539552" y="3933056"/>
            <a:ext cx="8424936" cy="2808312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Znáš některou knížku, kterou ilustrovala Helena Zmatlíková?</a:t>
            </a:r>
          </a:p>
          <a:p>
            <a:pPr algn="ctr"/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Máš některou knížku v knihovničce?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013867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1720" y="642461"/>
            <a:ext cx="8474179" cy="68018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Ilustrovala například tyto knihy:</a:t>
            </a:r>
          </a:p>
          <a:p>
            <a:endParaRPr lang="cs-CZ" sz="3200" dirty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1B587C"/>
                </a:solidFill>
              </a:rPr>
              <a:t>Honzíkova cesta </a:t>
            </a:r>
            <a:r>
              <a:rPr lang="cs-CZ" sz="2800" dirty="0" smtClean="0"/>
              <a:t>od Bohumila Říhy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hlinkClick r:id="rId3"/>
              </a:rPr>
              <a:t>http://www.obalkyknih.cz/file/cover/51646/medium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srgbClr val="7030A0"/>
                </a:solidFill>
              </a:rPr>
              <a:t>Děti z </a:t>
            </a:r>
            <a:r>
              <a:rPr lang="cs-CZ" sz="2800" dirty="0" err="1" smtClean="0">
                <a:solidFill>
                  <a:srgbClr val="7030A0"/>
                </a:solidFill>
              </a:rPr>
              <a:t>Bullerbynu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smtClean="0"/>
              <a:t>od Astrid Lindgrenové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hlinkClick r:id="rId4"/>
              </a:rPr>
              <a:t>http://www.obalkyknih.cz/file/cover/667227/medium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Anička a básnička </a:t>
            </a:r>
            <a:r>
              <a:rPr lang="cs-CZ" sz="2800" dirty="0" smtClean="0"/>
              <a:t>od Eduarda Petišky</a:t>
            </a:r>
          </a:p>
          <a:p>
            <a:r>
              <a:rPr lang="cs-CZ" sz="16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www.obalkyknih.cz/file/cover/523883/medium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>
                <a:solidFill>
                  <a:srgbClr val="7030A0"/>
                </a:solidFill>
              </a:rPr>
              <a:t>Pohádky o Krakonošovi </a:t>
            </a:r>
            <a:r>
              <a:rPr lang="cs-CZ" sz="2800" dirty="0" smtClean="0"/>
              <a:t>od Marie Kubátové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www.obalkyknih.cz/file/cover/524647/medium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endParaRPr lang="cs-CZ" sz="1600" dirty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srgbClr val="1B587C">
                    <a:lumMod val="75000"/>
                  </a:srgbClr>
                </a:solidFill>
              </a:rPr>
              <a:t>Z </a:t>
            </a:r>
            <a:r>
              <a:rPr lang="cs-CZ" sz="2800" dirty="0">
                <a:solidFill>
                  <a:srgbClr val="1B587C">
                    <a:lumMod val="75000"/>
                  </a:srgbClr>
                </a:solidFill>
              </a:rPr>
              <a:t>deníku kocoura Modroočka </a:t>
            </a:r>
            <a:r>
              <a:rPr lang="cs-CZ" sz="2800" dirty="0">
                <a:solidFill>
                  <a:prstClr val="black"/>
                </a:solidFill>
              </a:rPr>
              <a:t>od Josefa Koláře</a:t>
            </a:r>
            <a:endParaRPr lang="cs-CZ" sz="2800" dirty="0">
              <a:solidFill>
                <a:srgbClr val="1B587C">
                  <a:lumMod val="75000"/>
                </a:srgbClr>
              </a:solidFill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hlinkClick r:id="rId7"/>
              </a:rPr>
              <a:t>http://www.obalkyknih.cz/file/cover/728846/medium</a:t>
            </a:r>
            <a:r>
              <a:rPr lang="cs-CZ" sz="1600" dirty="0">
                <a:solidFill>
                  <a:prstClr val="black"/>
                </a:solidFill>
              </a:rPr>
              <a:t>   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endParaRPr lang="cs-CZ" sz="1600" dirty="0">
              <a:solidFill>
                <a:prstClr val="black"/>
              </a:solidFill>
            </a:endParaRPr>
          </a:p>
          <a:p>
            <a:endParaRPr lang="cs-CZ" sz="1600" dirty="0" smtClean="0"/>
          </a:p>
          <a:p>
            <a:pPr marL="914400" lvl="1" indent="-457200">
              <a:buFont typeface="Wingdings" pitchFamily="2" charset="2"/>
              <a:buChar char="§"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2996952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50330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7" y="620688"/>
            <a:ext cx="842493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Za své ilustrace získala řadu ocenění za nejkrásnější knížku.</a:t>
            </a:r>
          </a:p>
          <a:p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Její ilustrace znají děti skoro na celém světě.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5733256"/>
            <a:ext cx="6480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5086925"/>
            <a:ext cx="6624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3275184"/>
            <a:ext cx="64624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 </a:t>
            </a:r>
          </a:p>
        </p:txBody>
      </p:sp>
      <p:sp>
        <p:nvSpPr>
          <p:cNvPr id="8" name="12cípá hvězda 7"/>
          <p:cNvSpPr/>
          <p:nvPr/>
        </p:nvSpPr>
        <p:spPr>
          <a:xfrm>
            <a:off x="1169352" y="445386"/>
            <a:ext cx="6912768" cy="6336704"/>
          </a:xfrm>
          <a:prstGeom prst="star1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Podívej se do své knihovny, najdi knížky s ilustracemi Heleny Zmatlíkové a můžeš je donést do školy ukázat.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48666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1720" y="476672"/>
            <a:ext cx="2568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 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23528" y="620688"/>
            <a:ext cx="8712968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Odkazy na knihy ilustrované Helenou </a:t>
            </a:r>
            <a:r>
              <a:rPr lang="cs-CZ" sz="2400" smtClean="0">
                <a:solidFill>
                  <a:srgbClr val="C00000"/>
                </a:solidFill>
              </a:rPr>
              <a:t>Zmatlíkovou:</a:t>
            </a:r>
          </a:p>
          <a:p>
            <a:pPr algn="ctr"/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Martínkova čítanka a dvě klubíčka pohádek</a:t>
            </a:r>
            <a:endParaRPr lang="cs-CZ" sz="2800" dirty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www.obalkyknih.cz/file/cover/655144/medium</a:t>
            </a:r>
            <a:r>
              <a:rPr lang="cs-CZ" sz="1600" dirty="0" smtClean="0">
                <a:solidFill>
                  <a:prstClr val="black"/>
                </a:solidFill>
              </a:rPr>
              <a:t>   </a:t>
            </a:r>
          </a:p>
          <a:p>
            <a:r>
              <a:rPr lang="cs-CZ" sz="2800" dirty="0" err="1" smtClean="0">
                <a:solidFill>
                  <a:prstClr val="black"/>
                </a:solidFill>
              </a:rPr>
              <a:t>Pinocchiova</a:t>
            </a:r>
            <a:r>
              <a:rPr lang="cs-CZ" sz="2800" dirty="0" smtClean="0">
                <a:solidFill>
                  <a:prstClr val="black"/>
                </a:solidFill>
              </a:rPr>
              <a:t> dobrodružství</a:t>
            </a:r>
          </a:p>
          <a:p>
            <a:r>
              <a:rPr lang="cs-CZ" sz="16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www.obalkyknih.cz/file/cover/648112/medium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Jakub a Jáchym zachránci</a:t>
            </a:r>
          </a:p>
          <a:p>
            <a:r>
              <a:rPr lang="cs-CZ" sz="16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5"/>
              </a:rPr>
              <a:t>www.arara.cz/i/imgs_orig/255/129255.jpg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2800" dirty="0" err="1" smtClean="0">
                <a:solidFill>
                  <a:prstClr val="black"/>
                </a:solidFill>
              </a:rPr>
              <a:t>Pučálkovic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</a:rPr>
              <a:t>Amina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hlinkClick r:id="rId6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6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www.obalkyknih.cz/file/cover/76853/medium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Alenčina čítanka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7"/>
              </a:rPr>
              <a:t>www.obalkyknih.cz/file/cover/647072/medium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Bubáci z </a:t>
            </a:r>
            <a:r>
              <a:rPr lang="cs-CZ" sz="2800" dirty="0" err="1" smtClean="0">
                <a:solidFill>
                  <a:prstClr val="black"/>
                </a:solidFill>
              </a:rPr>
              <a:t>Pampelic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hlinkClick r:id="rId8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8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8"/>
              </a:rPr>
              <a:t>www.obalkyknih.cz/file/cover/96773/medium</a:t>
            </a:r>
            <a:endParaRPr lang="cs-CZ" sz="1600" dirty="0">
              <a:solidFill>
                <a:prstClr val="black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Cestopis s jezevčíkem </a:t>
            </a:r>
            <a:endParaRPr lang="cs-CZ" sz="2800" dirty="0">
              <a:solidFill>
                <a:prstClr val="black"/>
              </a:solidFill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hlinkClick r:id="rId9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9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9"/>
              </a:rPr>
              <a:t>www.obalkyknih.cz/file/cover/80857/medium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31326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132856"/>
            <a:ext cx="6512511" cy="79208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Zdroje:</a:t>
            </a:r>
            <a:br>
              <a:rPr lang="cs-CZ" sz="2400" dirty="0" smtClean="0"/>
            </a:br>
            <a:r>
              <a:rPr lang="cs-CZ" sz="2000" dirty="0" smtClean="0">
                <a:hlinkClick r:id="rId3"/>
              </a:rPr>
              <a:t>www.google.com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cs.wikipedia.org/wiki/Helena_Zmatl%C3%ADkov%C3%A1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568952" cy="5400600"/>
          </a:xfrm>
        </p:spPr>
        <p:txBody>
          <a:bodyPr/>
          <a:lstStyle/>
          <a:p>
            <a:pPr marL="0" indent="0">
              <a:buNone/>
            </a:pPr>
            <a:endParaRPr lang="cs-CZ" sz="1200" dirty="0" smtClean="0"/>
          </a:p>
          <a:p>
            <a:pPr lvl="0">
              <a:spcBef>
                <a:spcPts val="0"/>
              </a:spcBef>
              <a:spcAft>
                <a:spcPts val="0"/>
              </a:spcAft>
            </a:pPr>
            <a:endParaRPr lang="cs-CZ" sz="1400" b="0" dirty="0">
              <a:solidFill>
                <a:prstClr val="black"/>
              </a:solidFill>
              <a:latin typeface="Tw Cen MT"/>
            </a:endParaRPr>
          </a:p>
          <a:p>
            <a:pPr marL="0" indent="0">
              <a:buNone/>
            </a:pP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87501251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217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Aspekt</vt:lpstr>
      <vt:lpstr>Prezentace aplikace PowerPoint</vt:lpstr>
      <vt:lpstr>Anotace</vt:lpstr>
      <vt:lpstr>Helena Zmatlíková</vt:lpstr>
      <vt:lpstr>Helena Zmatlíková</vt:lpstr>
      <vt:lpstr>Prezentace aplikace PowerPoint</vt:lpstr>
      <vt:lpstr>Prezentace aplikace PowerPoint</vt:lpstr>
      <vt:lpstr>Prezentace aplikace PowerPoint</vt:lpstr>
      <vt:lpstr>Zdroje: www.google.com   http://cs.wikipedia.org/wiki/Helena_Zmatl%C3%ADkov%C3%A1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75</cp:revision>
  <dcterms:created xsi:type="dcterms:W3CDTF">2013-01-13T18:46:03Z</dcterms:created>
  <dcterms:modified xsi:type="dcterms:W3CDTF">2013-02-27T20:57:53Z</dcterms:modified>
</cp:coreProperties>
</file>