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68" r:id="rId2"/>
  </p:sldMasterIdLst>
  <p:sldIdLst>
    <p:sldId id="256" r:id="rId3"/>
    <p:sldId id="257" r:id="rId4"/>
    <p:sldId id="260" r:id="rId5"/>
    <p:sldId id="264" r:id="rId6"/>
    <p:sldId id="267" r:id="rId7"/>
    <p:sldId id="268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  <p:sndAc>
      <p:stSnd>
        <p:snd r:embed="rId13" name="hammer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  <p:sndAc>
      <p:stSnd>
        <p:snd r:embed="rId13" name="hammer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i.idnes.cz/11/114/cl6/JB3bf45e_323260.jpg?v=3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balkyknih.cz/file/cover/665737/medium" TargetMode="External"/><Relationship Id="rId3" Type="http://schemas.openxmlformats.org/officeDocument/2006/relationships/hyperlink" Target="http://storage.albatrosmedia.cz/albatrosmedia/images/large/81fcc78cf1b01cf1e3651632a8ae5bb4.jpg" TargetMode="External"/><Relationship Id="rId7" Type="http://schemas.openxmlformats.org/officeDocument/2006/relationships/hyperlink" Target="http://www.obalkyknih.cz/file/cover/40900/medium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obalkyknih.cz/file/cover/695264/medium" TargetMode="External"/><Relationship Id="rId5" Type="http://schemas.openxmlformats.org/officeDocument/2006/relationships/hyperlink" Target="http://www.youtube.com/watch?feature=player_detailpage&amp;v=g00M_ymkxrQ" TargetMode="External"/><Relationship Id="rId4" Type="http://schemas.openxmlformats.org/officeDocument/2006/relationships/hyperlink" Target="http://static.mirfa.cz/728-large/jak-krtek-uzdravil-mysku-zdenek-miler-hana-doskocilova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alkyknih.cz/file/cover/667406/medium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5" Type="http://schemas.openxmlformats.org/officeDocument/2006/relationships/hyperlink" Target="http://www.youtube.com/watch?feature=player_detailpage&amp;v=g00M_ymkxrQ" TargetMode="External"/><Relationship Id="rId4" Type="http://schemas.openxmlformats.org/officeDocument/2006/relationships/hyperlink" Target="http://www.obalkyknih.cz/file/cover/728862/medium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den%C4%9Bk_Miler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120316"/>
            <a:ext cx="7992888" cy="400595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Název </a:t>
            </a:r>
            <a:r>
              <a:rPr lang="cs-CZ" sz="2000" dirty="0">
                <a:solidFill>
                  <a:schemeClr val="tx1"/>
                </a:solidFill>
              </a:rPr>
              <a:t>školy: Základní škola a mateřská škola, 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	</a:t>
            </a:r>
            <a:r>
              <a:rPr lang="cs-CZ" sz="2000" dirty="0" smtClean="0">
                <a:solidFill>
                  <a:schemeClr val="tx1"/>
                </a:solidFill>
              </a:rPr>
              <a:t>Svoboda </a:t>
            </a:r>
            <a:r>
              <a:rPr lang="cs-CZ" sz="2000" dirty="0">
                <a:solidFill>
                  <a:schemeClr val="tx1"/>
                </a:solidFill>
              </a:rPr>
              <a:t>nad Úpou, okres Trutnov 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Autor: Mgr. Milada Pleskačová 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Datum: </a:t>
            </a:r>
            <a:r>
              <a:rPr lang="cs-CZ" sz="2000" dirty="0"/>
              <a:t>9</a:t>
            </a:r>
            <a:r>
              <a:rPr lang="cs-CZ" sz="2000" dirty="0" smtClean="0">
                <a:solidFill>
                  <a:schemeClr val="tx1"/>
                </a:solidFill>
              </a:rPr>
              <a:t>. </a:t>
            </a:r>
            <a:r>
              <a:rPr lang="cs-CZ" sz="2000" dirty="0"/>
              <a:t>2</a:t>
            </a:r>
            <a:r>
              <a:rPr lang="cs-CZ" sz="2000" dirty="0" smtClean="0">
                <a:solidFill>
                  <a:schemeClr val="tx1"/>
                </a:solidFill>
              </a:rPr>
              <a:t>. 2013 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Název: </a:t>
            </a:r>
            <a:r>
              <a:rPr lang="cs-CZ" sz="2000" dirty="0" smtClean="0">
                <a:solidFill>
                  <a:schemeClr val="tx1"/>
                </a:solidFill>
              </a:rPr>
              <a:t>VY_12_INOVACE_1.2.2ČJ2,3_32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Téma: </a:t>
            </a:r>
            <a:r>
              <a:rPr lang="cs-CZ" sz="2000" dirty="0" smtClean="0"/>
              <a:t>Zdeněk Miler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Ročník</a:t>
            </a:r>
            <a:r>
              <a:rPr lang="cs-CZ" sz="2000" dirty="0" smtClean="0">
                <a:solidFill>
                  <a:schemeClr val="tx1"/>
                </a:solidFill>
              </a:rPr>
              <a:t>: 2.a 3. 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Číslo projektu: CZ.1.07/1.4.00/21.3068 </a:t>
            </a:r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548680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49105800"/>
      </p:ext>
    </p:extLst>
  </p:cSld>
  <p:clrMapOvr>
    <a:masterClrMapping/>
  </p:clrMapOvr>
  <p:transition spd="slow">
    <p:push dir="u"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476672"/>
            <a:ext cx="4433664" cy="79208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1900" dirty="0">
                <a:solidFill>
                  <a:schemeClr val="tx1"/>
                </a:solidFill>
              </a:rPr>
              <a:t>	</a:t>
            </a:r>
            <a:r>
              <a:rPr lang="cs-CZ" sz="1900" dirty="0" smtClean="0">
                <a:solidFill>
                  <a:schemeClr val="tx1"/>
                </a:solidFill>
              </a:rPr>
              <a:t>Materiál </a:t>
            </a:r>
            <a:r>
              <a:rPr lang="cs-CZ" sz="1900" dirty="0">
                <a:solidFill>
                  <a:schemeClr val="tx1"/>
                </a:solidFill>
              </a:rPr>
              <a:t>je určen žákům </a:t>
            </a:r>
            <a:r>
              <a:rPr lang="cs-CZ" sz="1900" dirty="0" smtClean="0">
                <a:solidFill>
                  <a:schemeClr val="tx1"/>
                </a:solidFill>
              </a:rPr>
              <a:t>2.a 3.třídy </a:t>
            </a:r>
            <a:r>
              <a:rPr lang="cs-CZ" sz="1900" dirty="0">
                <a:solidFill>
                  <a:schemeClr val="tx1"/>
                </a:solidFill>
              </a:rPr>
              <a:t>k procvičení čtení s </a:t>
            </a:r>
            <a:r>
              <a:rPr lang="cs-CZ" sz="1900" dirty="0" smtClean="0">
                <a:solidFill>
                  <a:schemeClr val="tx1"/>
                </a:solidFill>
              </a:rPr>
              <a:t>porozuměním </a:t>
            </a:r>
            <a:r>
              <a:rPr lang="cs-CZ" sz="1900" dirty="0" smtClean="0">
                <a:solidFill>
                  <a:schemeClr val="tx1"/>
                </a:solidFill>
              </a:rPr>
              <a:t>                a </a:t>
            </a:r>
            <a:r>
              <a:rPr lang="cs-CZ" sz="1900" dirty="0" smtClean="0">
                <a:solidFill>
                  <a:schemeClr val="tx1"/>
                </a:solidFill>
              </a:rPr>
              <a:t>k rozšíření vědomostí, </a:t>
            </a:r>
            <a:r>
              <a:rPr lang="cs-CZ" sz="1900" dirty="0" smtClean="0"/>
              <a:t>podpor</a:t>
            </a:r>
            <a:r>
              <a:rPr lang="cs-CZ" sz="1900" dirty="0" smtClean="0">
                <a:solidFill>
                  <a:schemeClr val="tx1"/>
                </a:solidFill>
              </a:rPr>
              <a:t>uje čtenářskou a informační gramotnost. </a:t>
            </a:r>
          </a:p>
          <a:p>
            <a:pPr marL="0" indent="0">
              <a:buNone/>
            </a:pPr>
            <a:r>
              <a:rPr lang="cs-CZ" sz="1900" dirty="0"/>
              <a:t>	</a:t>
            </a:r>
            <a:r>
              <a:rPr lang="cs-CZ" sz="1900" dirty="0" smtClean="0">
                <a:solidFill>
                  <a:schemeClr val="tx1"/>
                </a:solidFill>
              </a:rPr>
              <a:t>Materiál </a:t>
            </a:r>
            <a:r>
              <a:rPr lang="cs-CZ" sz="1900" dirty="0">
                <a:solidFill>
                  <a:schemeClr val="tx1"/>
                </a:solidFill>
              </a:rPr>
              <a:t>je vhodný ke společné </a:t>
            </a:r>
            <a:r>
              <a:rPr lang="cs-CZ" sz="1900" dirty="0" smtClean="0">
                <a:solidFill>
                  <a:schemeClr val="tx1"/>
                </a:solidFill>
              </a:rPr>
              <a:t>práci jako motivační, </a:t>
            </a:r>
            <a:r>
              <a:rPr lang="cs-CZ" sz="1900" dirty="0" smtClean="0"/>
              <a:t>výkladový nebo opakovací.  </a:t>
            </a:r>
            <a:r>
              <a:rPr lang="cs-CZ" sz="1900" dirty="0"/>
              <a:t>Materiál je vytvořen pro použití v hodinách českého jazyka, lze jej využít i při výtvarné výchově.</a:t>
            </a:r>
          </a:p>
          <a:p>
            <a:pPr marL="0" indent="0" algn="l">
              <a:buNone/>
            </a:pPr>
            <a:r>
              <a:rPr lang="cs-CZ" sz="1900" dirty="0"/>
              <a:t>	</a:t>
            </a:r>
            <a:r>
              <a:rPr lang="cs-CZ" sz="1900" dirty="0" smtClean="0">
                <a:solidFill>
                  <a:schemeClr val="tx1"/>
                </a:solidFill>
              </a:rPr>
              <a:t>Materiál </a:t>
            </a:r>
            <a:r>
              <a:rPr lang="cs-CZ" sz="1900" dirty="0">
                <a:solidFill>
                  <a:schemeClr val="tx1"/>
                </a:solidFill>
              </a:rPr>
              <a:t>je inovativní tím, </a:t>
            </a:r>
            <a:r>
              <a:rPr lang="cs-CZ" sz="1900" dirty="0" smtClean="0">
                <a:solidFill>
                  <a:schemeClr val="tx1"/>
                </a:solidFill>
              </a:rPr>
              <a:t>že </a:t>
            </a:r>
            <a:r>
              <a:rPr lang="cs-CZ" sz="1900" dirty="0">
                <a:solidFill>
                  <a:schemeClr val="tx1"/>
                </a:solidFill>
              </a:rPr>
              <a:t>umožňuje </a:t>
            </a:r>
            <a:r>
              <a:rPr lang="cs-CZ" sz="1900" dirty="0" smtClean="0">
                <a:solidFill>
                  <a:schemeClr val="tx1"/>
                </a:solidFill>
              </a:rPr>
              <a:t>použití </a:t>
            </a:r>
            <a:r>
              <a:rPr lang="cs-CZ" sz="1900" dirty="0">
                <a:solidFill>
                  <a:schemeClr val="tx1"/>
                </a:solidFill>
              </a:rPr>
              <a:t>na interaktivní tabuli</a:t>
            </a:r>
            <a:r>
              <a:rPr lang="cs-CZ" sz="1900" dirty="0" smtClean="0">
                <a:solidFill>
                  <a:schemeClr val="tx1"/>
                </a:solidFill>
              </a:rPr>
              <a:t>. </a:t>
            </a:r>
            <a:r>
              <a:rPr lang="cs-CZ" sz="1900" dirty="0" smtClean="0">
                <a:solidFill>
                  <a:schemeClr val="tx1"/>
                </a:solidFill>
              </a:rPr>
              <a:t>    Pro </a:t>
            </a:r>
            <a:r>
              <a:rPr lang="cs-CZ" sz="1900" dirty="0" smtClean="0">
                <a:solidFill>
                  <a:schemeClr val="tx1"/>
                </a:solidFill>
              </a:rPr>
              <a:t>zpestření výuky je obohacen o animované prvky. Součástí materiálu jsou internetové odkazy na ukázky díla.</a:t>
            </a:r>
          </a:p>
          <a:p>
            <a:pPr marL="0" indent="0" algn="l">
              <a:buNone/>
            </a:pPr>
            <a:r>
              <a:rPr lang="cs-CZ" sz="1900" dirty="0"/>
              <a:t>	</a:t>
            </a:r>
            <a:r>
              <a:rPr lang="cs-CZ" sz="1900" dirty="0" smtClean="0"/>
              <a:t>Materiál není kompletním výčtem informací, je pouze ilustrativní částí, která je podle autorky vhodná pro období prvního stupně.</a:t>
            </a:r>
            <a:endParaRPr lang="cs-CZ" sz="1900" dirty="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xmlns="" val="3964195359"/>
      </p:ext>
    </p:extLst>
  </p:cSld>
  <p:clrMapOvr>
    <a:masterClrMapping/>
  </p:clrMapOvr>
  <p:transition spd="slow">
    <p:push dir="u"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1844824"/>
            <a:ext cx="5976664" cy="1584176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chemeClr val="accent2"/>
                </a:solidFill>
              </a:rPr>
              <a:t>Zdeněk Miler</a:t>
            </a:r>
            <a:endParaRPr lang="cs-CZ" sz="6000" dirty="0">
              <a:solidFill>
                <a:schemeClr val="accent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752166"/>
            <a:ext cx="8064896" cy="684946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accent3"/>
                </a:solidFill>
              </a:rPr>
              <a:t>Český malíř a ilustrátor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75656" y="5229200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i.idnes.cz/11/114/cl6/JB3bf45e_323260.jpg?v=3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8968384"/>
      </p:ext>
    </p:extLst>
  </p:cSld>
  <p:clrMapOvr>
    <a:masterClrMapping/>
  </p:clrMapOvr>
  <p:transition spd="slow">
    <p:push dir="u"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260648"/>
            <a:ext cx="6624736" cy="864096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chemeClr val="accent2"/>
                </a:solidFill>
              </a:rPr>
              <a:t>Zdeněk Miler</a:t>
            </a:r>
            <a:endParaRPr lang="cs-CZ" sz="4400" dirty="0">
              <a:solidFill>
                <a:schemeClr val="accent2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980728"/>
            <a:ext cx="8820472" cy="4747064"/>
          </a:xfrm>
        </p:spPr>
        <p:txBody>
          <a:bodyPr>
            <a:normAutofit/>
          </a:bodyPr>
          <a:lstStyle/>
          <a:p>
            <a:r>
              <a:rPr lang="cs-CZ" sz="3200" b="0" dirty="0" smtClean="0"/>
              <a:t>Od dětství rád kreslil a chtěl se stát výtvarníkem.</a:t>
            </a:r>
          </a:p>
          <a:p>
            <a:r>
              <a:rPr lang="cs-CZ" sz="3200" b="0" dirty="0" smtClean="0">
                <a:solidFill>
                  <a:schemeClr val="accent3"/>
                </a:solidFill>
              </a:rPr>
              <a:t>Byl to český režisér a výtvarník animovaných filmů pro děti, vytvořil 70 filmů.</a:t>
            </a:r>
          </a:p>
          <a:p>
            <a:r>
              <a:rPr lang="cs-CZ" sz="3200" dirty="0" smtClean="0"/>
              <a:t>Byl </a:t>
            </a:r>
            <a:r>
              <a:rPr lang="cs-CZ" sz="3200" b="0" dirty="0" smtClean="0"/>
              <a:t>také ilustrátor knížek i učebnic.</a:t>
            </a:r>
          </a:p>
          <a:p>
            <a:r>
              <a:rPr lang="cs-CZ" sz="3200" dirty="0" smtClean="0">
                <a:solidFill>
                  <a:schemeClr val="accent3"/>
                </a:solidFill>
              </a:rPr>
              <a:t>Autor oblíbené postavičky Krteček.</a:t>
            </a:r>
          </a:p>
          <a:p>
            <a:r>
              <a:rPr lang="cs-CZ" sz="3200" b="0" dirty="0" smtClean="0"/>
              <a:t>Narodil se v roce 1921.</a:t>
            </a:r>
            <a:r>
              <a:rPr lang="cs-CZ" sz="3200" dirty="0"/>
              <a:t> </a:t>
            </a:r>
            <a:r>
              <a:rPr lang="cs-CZ" sz="3200" dirty="0" smtClean="0"/>
              <a:t>Zemřel v roce 2011.</a:t>
            </a:r>
            <a:endParaRPr lang="cs-CZ" sz="3200" b="0" dirty="0"/>
          </a:p>
        </p:txBody>
      </p:sp>
      <p:sp>
        <p:nvSpPr>
          <p:cNvPr id="4" name="Vodorovný svitek 3"/>
          <p:cNvSpPr/>
          <p:nvPr/>
        </p:nvSpPr>
        <p:spPr>
          <a:xfrm>
            <a:off x="611560" y="4293096"/>
            <a:ext cx="8424936" cy="2448272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Znáš některou knížku, kterou ilustroval Zdeněk Miler?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Máš některou knížku v knihovničce?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5013867"/>
      </p:ext>
    </p:extLst>
  </p:cSld>
  <p:clrMapOvr>
    <a:masterClrMapping/>
  </p:clrMapOvr>
  <p:transition spd="slow">
    <p:push dir="u"/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42461"/>
            <a:ext cx="8784976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/>
                </a:solidFill>
              </a:rPr>
              <a:t>Ilustroval například tyto knihy:</a:t>
            </a:r>
          </a:p>
          <a:p>
            <a:r>
              <a:rPr lang="cs-CZ" sz="2800" dirty="0" smtClean="0"/>
              <a:t>Jak krtek ke kalhotkám přišel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od Eduarda Petišky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storage.albatrosmedia.cz/albatrosmedia/images/large/81fcc78cf1b01cf1e3651632a8ae5bb4.jpg</a:t>
            </a:r>
            <a:r>
              <a:rPr lang="cs-CZ" sz="1600" dirty="0" smtClean="0"/>
              <a:t> </a:t>
            </a:r>
          </a:p>
          <a:p>
            <a:r>
              <a:rPr lang="cs-CZ" sz="2800" dirty="0" smtClean="0"/>
              <a:t>Jak krtek uzdravil myšku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od Hany Doskočilové</a:t>
            </a:r>
          </a:p>
          <a:p>
            <a:r>
              <a:rPr lang="cs-CZ" sz="1600" dirty="0">
                <a:solidFill>
                  <a:schemeClr val="tx2">
                    <a:lumMod val="75000"/>
                  </a:schemeClr>
                </a:solidFill>
                <a:hlinkClick r:id="rId4"/>
              </a:rPr>
              <a:t>http://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  <a:hlinkClick r:id="rId4"/>
              </a:rPr>
              <a:t>static.mirfa.cz/728-large/jak-krtek-uzdravil-mysku-zdenek-miler-hana-doskocilova.jpg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Odkaz na pohádku </a:t>
            </a:r>
            <a:r>
              <a:rPr lang="cs-CZ" sz="2800" dirty="0" smtClean="0"/>
              <a:t>Krtek </a:t>
            </a:r>
            <a:r>
              <a:rPr lang="cs-CZ" sz="2800" dirty="0"/>
              <a:t>a metro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www.youtube.com/watch?feature=player_detailpage&amp;v=g00M_ymkxrQ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sz="2800" dirty="0" smtClean="0"/>
              <a:t>Cesty formana </a:t>
            </a:r>
            <a:r>
              <a:rPr lang="cs-CZ" sz="2800" dirty="0" err="1" smtClean="0"/>
              <a:t>Šejtročka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od Václava Čtvrtka</a:t>
            </a:r>
          </a:p>
          <a:p>
            <a:r>
              <a:rPr lang="cs-CZ" sz="1600" dirty="0">
                <a:solidFill>
                  <a:schemeClr val="tx2">
                    <a:lumMod val="75000"/>
                  </a:schemeClr>
                </a:solidFill>
                <a:hlinkClick r:id="rId6"/>
              </a:rPr>
              <a:t>http://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  <a:hlinkClick r:id="rId6"/>
              </a:rPr>
              <a:t>www.obalkyknih.cz/file/cover/695264/medium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endParaRPr lang="cs-CZ" sz="1600" dirty="0"/>
          </a:p>
          <a:p>
            <a:r>
              <a:rPr lang="cs-CZ" sz="2800" dirty="0" smtClean="0"/>
              <a:t>Krtek a autíčko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od Eduarda Petišky</a:t>
            </a:r>
          </a:p>
          <a:p>
            <a:r>
              <a:rPr lang="cs-CZ" sz="1600" dirty="0">
                <a:solidFill>
                  <a:schemeClr val="tx2">
                    <a:lumMod val="75000"/>
                  </a:schemeClr>
                </a:solidFill>
                <a:hlinkClick r:id="rId7"/>
              </a:rPr>
              <a:t>http://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  <a:hlinkClick r:id="rId7"/>
              </a:rPr>
              <a:t>www.obalkyknih.cz/file/cover/40900/medium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endParaRPr lang="cs-CZ" sz="16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800" dirty="0" err="1" smtClean="0"/>
              <a:t>Kubula</a:t>
            </a:r>
            <a:r>
              <a:rPr lang="cs-CZ" sz="2800" dirty="0" smtClean="0"/>
              <a:t> a Kuba </a:t>
            </a:r>
            <a:r>
              <a:rPr lang="cs-CZ" sz="2800" dirty="0" err="1" smtClean="0"/>
              <a:t>Kubikula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od Vladislava Vančury</a:t>
            </a:r>
          </a:p>
          <a:p>
            <a:r>
              <a:rPr lang="cs-CZ" sz="1600" dirty="0">
                <a:solidFill>
                  <a:schemeClr val="tx2">
                    <a:lumMod val="75000"/>
                  </a:schemeClr>
                </a:solidFill>
                <a:hlinkClick r:id="rId8"/>
              </a:rPr>
              <a:t>http://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  <a:hlinkClick r:id="rId8"/>
              </a:rPr>
              <a:t>www.obalkyknih.cz/file/cover/665737/medium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endParaRPr lang="cs-CZ" sz="16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A mnoho dalších …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5576" y="2996952"/>
            <a:ext cx="64807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1503308"/>
      </p:ext>
    </p:extLst>
  </p:cSld>
  <p:clrMapOvr>
    <a:masterClrMapping/>
  </p:clrMapOvr>
  <p:transition spd="slow">
    <p:push dir="u"/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1720" y="476672"/>
            <a:ext cx="2568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 </a:t>
            </a:r>
            <a:endParaRPr lang="cs-CZ" sz="1600" dirty="0">
              <a:solidFill>
                <a:prstClr val="black"/>
              </a:solidFill>
            </a:endParaRPr>
          </a:p>
          <a:p>
            <a:endParaRPr lang="cs-CZ" sz="28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79512" y="620688"/>
            <a:ext cx="8712968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/>
                </a:solidFill>
              </a:rPr>
              <a:t>Další odkazy na knihy ilustrované Zdeňkem Milerem:</a:t>
            </a:r>
            <a:endParaRPr lang="cs-CZ" sz="2800" dirty="0">
              <a:solidFill>
                <a:schemeClr val="accent2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sz="2800" dirty="0" smtClean="0"/>
              <a:t>Kuřátko a obilí </a:t>
            </a:r>
            <a:r>
              <a:rPr lang="cs-CZ" sz="2800" dirty="0" smtClean="0">
                <a:solidFill>
                  <a:schemeClr val="accent4"/>
                </a:solidFill>
              </a:rPr>
              <a:t>od Františka Hrubína</a:t>
            </a:r>
          </a:p>
          <a:p>
            <a:r>
              <a:rPr lang="cs-CZ" sz="1600" dirty="0">
                <a:solidFill>
                  <a:schemeClr val="accent4"/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schemeClr val="accent4"/>
                </a:solidFill>
                <a:hlinkClick r:id="rId3"/>
              </a:rPr>
              <a:t>www.obalkyknih.cz/file/cover/667406/medium</a:t>
            </a:r>
            <a:r>
              <a:rPr lang="cs-CZ" sz="1600" dirty="0" smtClean="0">
                <a:solidFill>
                  <a:schemeClr val="accent4"/>
                </a:solidFill>
              </a:rPr>
              <a:t> </a:t>
            </a:r>
          </a:p>
          <a:p>
            <a:endParaRPr lang="cs-CZ" sz="2800" dirty="0"/>
          </a:p>
          <a:p>
            <a:r>
              <a:rPr lang="cs-CZ" sz="2800" dirty="0" smtClean="0"/>
              <a:t>O zvědavém štěňátku </a:t>
            </a:r>
            <a:r>
              <a:rPr lang="cs-CZ" sz="2800" dirty="0" smtClean="0">
                <a:solidFill>
                  <a:schemeClr val="accent4"/>
                </a:solidFill>
              </a:rPr>
              <a:t>od Ivy Hercíkové</a:t>
            </a:r>
          </a:p>
          <a:p>
            <a:r>
              <a:rPr lang="cs-CZ" sz="1600" dirty="0">
                <a:solidFill>
                  <a:schemeClr val="accent4"/>
                </a:solidFill>
                <a:hlinkClick r:id="rId4"/>
              </a:rPr>
              <a:t>http://</a:t>
            </a:r>
            <a:r>
              <a:rPr lang="cs-CZ" sz="1600" dirty="0" smtClean="0">
                <a:solidFill>
                  <a:schemeClr val="accent4"/>
                </a:solidFill>
                <a:hlinkClick r:id="rId4"/>
              </a:rPr>
              <a:t>www.obalkyknih.cz/file/cover/728862/medium</a:t>
            </a:r>
            <a:r>
              <a:rPr lang="cs-CZ" sz="1600" dirty="0" smtClean="0">
                <a:solidFill>
                  <a:schemeClr val="accent4"/>
                </a:solidFill>
              </a:rPr>
              <a:t> </a:t>
            </a:r>
          </a:p>
          <a:p>
            <a:endParaRPr lang="cs-CZ" sz="1600" dirty="0">
              <a:solidFill>
                <a:schemeClr val="accent4"/>
              </a:solidFill>
            </a:endParaRPr>
          </a:p>
          <a:p>
            <a:endParaRPr lang="cs-CZ" sz="1600" dirty="0">
              <a:solidFill>
                <a:schemeClr val="accent4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79512" y="3751959"/>
            <a:ext cx="8568952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srgbClr val="D6ECFF">
                    <a:lumMod val="75000"/>
                  </a:srgbClr>
                </a:solidFill>
              </a:rPr>
              <a:t>Odkaz na pohádku </a:t>
            </a:r>
            <a:r>
              <a:rPr lang="cs-CZ" sz="2800" dirty="0">
                <a:solidFill>
                  <a:prstClr val="white"/>
                </a:solidFill>
              </a:rPr>
              <a:t>Krtek a metro </a:t>
            </a:r>
            <a:r>
              <a:rPr lang="cs-CZ" dirty="0">
                <a:solidFill>
                  <a:prstClr val="white"/>
                </a:solidFill>
                <a:hlinkClick r:id="rId5"/>
              </a:rPr>
              <a:t>http://www.youtube.com/watch?feature=player_detailpage&amp;v=g00M_ymkxrQ</a:t>
            </a:r>
            <a:r>
              <a:rPr lang="cs-CZ" dirty="0">
                <a:solidFill>
                  <a:prstClr val="white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2776313268"/>
      </p:ext>
    </p:extLst>
  </p:cSld>
  <p:clrMapOvr>
    <a:masterClrMapping/>
  </p:clrMapOvr>
  <p:transition spd="slow">
    <p:push dir="u"/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7" y="620688"/>
            <a:ext cx="842493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Za své ilustrace získal řadu ocenění.</a:t>
            </a:r>
          </a:p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Jeho krtečka znají děti skoro na celém světě.</a:t>
            </a:r>
          </a:p>
          <a:p>
            <a:r>
              <a:rPr lang="cs-CZ" sz="3200" dirty="0" smtClean="0">
                <a:solidFill>
                  <a:schemeClr val="accent4"/>
                </a:solidFill>
              </a:rPr>
              <a:t>Krteček letěl i do vesmíru.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5576" y="5733256"/>
            <a:ext cx="64807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55576" y="5086925"/>
            <a:ext cx="66247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3275184"/>
            <a:ext cx="646246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 </a:t>
            </a:r>
          </a:p>
        </p:txBody>
      </p:sp>
      <p:sp>
        <p:nvSpPr>
          <p:cNvPr id="8" name="12cípá hvězda 7"/>
          <p:cNvSpPr/>
          <p:nvPr/>
        </p:nvSpPr>
        <p:spPr>
          <a:xfrm>
            <a:off x="3347864" y="1772816"/>
            <a:ext cx="5530888" cy="4984012"/>
          </a:xfrm>
          <a:prstGeom prst="star12">
            <a:avLst>
              <a:gd name="adj" fmla="val 40194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Podívej se do své knihovny, najdi knížky s ilustracemi Zdeňka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Milera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                 a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můžeš je donést do školy ukázat.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6486669"/>
      </p:ext>
    </p:extLst>
  </p:cSld>
  <p:clrMapOvr>
    <a:masterClrMapping/>
  </p:clrMapOvr>
  <p:transition spd="slow">
    <p:push dir="u"/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6512511" cy="792088"/>
          </a:xfrm>
        </p:spPr>
        <p:txBody>
          <a:bodyPr/>
          <a:lstStyle/>
          <a:p>
            <a:pPr algn="l"/>
            <a:r>
              <a:rPr lang="cs-CZ" sz="2400" dirty="0" smtClean="0"/>
              <a:t>Zdroje: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568952" cy="5400600"/>
          </a:xfrm>
        </p:spPr>
        <p:txBody>
          <a:bodyPr/>
          <a:lstStyle/>
          <a:p>
            <a:pPr marL="0" indent="0">
              <a:buNone/>
            </a:pPr>
            <a:endParaRPr lang="cs-CZ" sz="1200" dirty="0" smtClean="0"/>
          </a:p>
          <a:p>
            <a:pPr lvl="0">
              <a:spcBef>
                <a:spcPts val="0"/>
              </a:spcBef>
              <a:spcAft>
                <a:spcPts val="0"/>
              </a:spcAft>
            </a:pPr>
            <a:endParaRPr lang="cs-CZ" sz="1400" b="0" dirty="0">
              <a:solidFill>
                <a:prstClr val="black"/>
              </a:solidFill>
              <a:latin typeface="Tw Cen MT"/>
            </a:endParaRPr>
          </a:p>
          <a:p>
            <a:r>
              <a:rPr lang="cs-CZ" sz="1200" dirty="0" smtClean="0"/>
              <a:t> </a:t>
            </a:r>
          </a:p>
          <a:p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cs.wikipedia.org/wiki/Zden%C4%9Bk_Miler</a:t>
            </a:r>
            <a:r>
              <a:rPr lang="cs-CZ" sz="1200" dirty="0" smtClean="0"/>
              <a:t> </a:t>
            </a: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387501251"/>
      </p:ext>
    </p:extLst>
  </p:cSld>
  <p:clrMapOvr>
    <a:masterClrMapping/>
  </p:clrMapOvr>
  <p:transition spd="slow">
    <p:push dir="u"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942</TotalTime>
  <Words>241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Metro</vt:lpstr>
      <vt:lpstr>Snímek 1</vt:lpstr>
      <vt:lpstr>Anotace</vt:lpstr>
      <vt:lpstr>Zdeněk Miler</vt:lpstr>
      <vt:lpstr>Zdeněk Miler</vt:lpstr>
      <vt:lpstr>Snímek 5</vt:lpstr>
      <vt:lpstr>Snímek 6</vt:lpstr>
      <vt:lpstr>Snímek 7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Dum</cp:lastModifiedBy>
  <cp:revision>93</cp:revision>
  <dcterms:created xsi:type="dcterms:W3CDTF">2013-01-13T18:46:03Z</dcterms:created>
  <dcterms:modified xsi:type="dcterms:W3CDTF">2013-02-28T07:11:52Z</dcterms:modified>
</cp:coreProperties>
</file>