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92" r:id="rId2"/>
  </p:sldMasterIdLst>
  <p:sldIdLst>
    <p:sldId id="256" r:id="rId3"/>
    <p:sldId id="257" r:id="rId4"/>
    <p:sldId id="260" r:id="rId5"/>
    <p:sldId id="264" r:id="rId6"/>
    <p:sldId id="272" r:id="rId7"/>
    <p:sldId id="271" r:id="rId8"/>
    <p:sldId id="267" r:id="rId9"/>
    <p:sldId id="269" r:id="rId10"/>
    <p:sldId id="270" r:id="rId11"/>
    <p:sldId id="265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push dir="u"/>
    <p:sndAc>
      <p:stSnd>
        <p:snd r:embed="rId13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daha.com/sites/default/files/josef-capek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antik-kant.cz/katal/pict/capek_karel_josef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rtbos.cz/Fotografie/Zbozi/Original/poopak.jpg" TargetMode="External"/><Relationship Id="rId7" Type="http://schemas.openxmlformats.org/officeDocument/2006/relationships/hyperlink" Target="http://www.bookfan-static.eu/images/cover/book/1/2/2/7/4/9/Dobre-to-dopadlo-Josef-Capek---w-266-h-350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im9.cz/iR/importprodukt-orig/b35/b35dea960c573b3e3bdd0c12d1c250bb.jpg" TargetMode="External"/><Relationship Id="rId5" Type="http://schemas.openxmlformats.org/officeDocument/2006/relationships/hyperlink" Target="http://www.youtube.com/watch?v=vz9_NMkpu5U" TargetMode="External"/><Relationship Id="rId4" Type="http://schemas.openxmlformats.org/officeDocument/2006/relationships/hyperlink" Target="http://www.capek.narod.ru/4glava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alkyknih.cz/file/cover/24431/medium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5" Type="http://schemas.openxmlformats.org/officeDocument/2006/relationships/hyperlink" Target="http://www.obalkyknih.cz/file/cover/716377/medium" TargetMode="External"/><Relationship Id="rId4" Type="http://schemas.openxmlformats.org/officeDocument/2006/relationships/hyperlink" Target="http://www.obalkyknih.cz/file/cover/21097/medium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litenky.ff.cuni.cz/img/i908.jpe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5" Type="http://schemas.openxmlformats.org/officeDocument/2006/relationships/hyperlink" Target="http://www.bratri-capkove.cz/VismoOnline_ActionScripts/Image.ashx?id_org=200104&amp;id_obrazky=1759&amp;datum=30.6.2011+11:39:02" TargetMode="External"/><Relationship Id="rId4" Type="http://schemas.openxmlformats.org/officeDocument/2006/relationships/hyperlink" Target="http://www.artplus.cz/web/uploads/image/Capek07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c/Josef_Capek_monument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Josef_%C4%8Capek" TargetMode="External"/><Relationship Id="rId5" Type="http://schemas.openxmlformats.org/officeDocument/2006/relationships/hyperlink" Target="http://www.google.com/" TargetMode="External"/><Relationship Id="rId4" Type="http://schemas.openxmlformats.org/officeDocument/2006/relationships/hyperlink" Target="http://upload.wikimedia.org/wikipedia/commons/9/95/Mal%C3%A9_Svato%C5%88ovice_-_brat%C5%99i_%C4%8Capkov%C3%A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5085184"/>
            <a:ext cx="6781800" cy="1600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08912" cy="38164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tx1"/>
                </a:solidFill>
              </a:rPr>
              <a:t>Název </a:t>
            </a:r>
            <a:r>
              <a:rPr lang="cs-CZ" sz="3000" dirty="0">
                <a:solidFill>
                  <a:schemeClr val="tx1"/>
                </a:solidFill>
              </a:rPr>
              <a:t>školy: Základní škola a mateřská škola, </a:t>
            </a:r>
          </a:p>
          <a:p>
            <a:pPr marL="0" indent="0">
              <a:buNone/>
            </a:pPr>
            <a:r>
              <a:rPr lang="cs-CZ" sz="3000" dirty="0">
                <a:solidFill>
                  <a:schemeClr val="tx1"/>
                </a:solidFill>
              </a:rPr>
              <a:t>	</a:t>
            </a:r>
            <a:r>
              <a:rPr lang="cs-CZ" sz="3000" dirty="0" smtClean="0">
                <a:solidFill>
                  <a:schemeClr val="tx1"/>
                </a:solidFill>
              </a:rPr>
              <a:t>	Svoboda </a:t>
            </a:r>
            <a:r>
              <a:rPr lang="cs-CZ" sz="3000" dirty="0">
                <a:solidFill>
                  <a:schemeClr val="tx1"/>
                </a:solidFill>
              </a:rPr>
              <a:t>nad Úpou, okres Trutnov </a:t>
            </a:r>
          </a:p>
          <a:p>
            <a:pPr marL="0" indent="0">
              <a:buNone/>
            </a:pPr>
            <a:r>
              <a:rPr lang="cs-CZ" sz="3000" dirty="0">
                <a:solidFill>
                  <a:schemeClr val="tx1"/>
                </a:solidFill>
              </a:rPr>
              <a:t>Autor: Mgr. Milada Pleskačová </a:t>
            </a:r>
          </a:p>
          <a:p>
            <a:pPr marL="0" indent="0">
              <a:buNone/>
            </a:pPr>
            <a:r>
              <a:rPr lang="cs-CZ" sz="3000" dirty="0">
                <a:solidFill>
                  <a:schemeClr val="tx1"/>
                </a:solidFill>
              </a:rPr>
              <a:t>Datum: </a:t>
            </a:r>
            <a:r>
              <a:rPr lang="cs-CZ" sz="3000" dirty="0" smtClean="0">
                <a:solidFill>
                  <a:schemeClr val="tx1"/>
                </a:solidFill>
              </a:rPr>
              <a:t>19. </a:t>
            </a:r>
            <a:r>
              <a:rPr lang="cs-CZ" sz="3000" dirty="0">
                <a:solidFill>
                  <a:schemeClr val="tx1"/>
                </a:solidFill>
              </a:rPr>
              <a:t>2</a:t>
            </a:r>
            <a:r>
              <a:rPr lang="cs-CZ" sz="3000" dirty="0" smtClean="0">
                <a:solidFill>
                  <a:schemeClr val="tx1"/>
                </a:solidFill>
              </a:rPr>
              <a:t>. 2013 </a:t>
            </a:r>
            <a:endParaRPr lang="cs-CZ" sz="3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000" dirty="0">
                <a:solidFill>
                  <a:schemeClr val="tx1"/>
                </a:solidFill>
              </a:rPr>
              <a:t>Název: </a:t>
            </a:r>
            <a:r>
              <a:rPr lang="cs-CZ" sz="3000" dirty="0" smtClean="0">
                <a:solidFill>
                  <a:schemeClr val="tx1"/>
                </a:solidFill>
              </a:rPr>
              <a:t>VY_12_INOVACE_1.2.2ČJ2,3_34</a:t>
            </a:r>
            <a:endParaRPr lang="cs-CZ" sz="3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000" dirty="0">
                <a:solidFill>
                  <a:schemeClr val="tx1"/>
                </a:solidFill>
              </a:rPr>
              <a:t>Téma: </a:t>
            </a:r>
            <a:r>
              <a:rPr lang="cs-CZ" sz="3000" dirty="0" smtClean="0">
                <a:solidFill>
                  <a:schemeClr val="tx1"/>
                </a:solidFill>
              </a:rPr>
              <a:t>Josef Čapek</a:t>
            </a:r>
            <a:endParaRPr lang="cs-CZ" sz="3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000" dirty="0">
                <a:solidFill>
                  <a:schemeClr val="tx1"/>
                </a:solidFill>
              </a:rPr>
              <a:t>Ročník</a:t>
            </a:r>
            <a:r>
              <a:rPr lang="cs-CZ" sz="3000" dirty="0" smtClean="0">
                <a:solidFill>
                  <a:schemeClr val="tx1"/>
                </a:solidFill>
              </a:rPr>
              <a:t>: 2.a 3. </a:t>
            </a:r>
            <a:endParaRPr lang="cs-CZ" sz="3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000" dirty="0">
                <a:solidFill>
                  <a:schemeClr val="tx1"/>
                </a:solidFill>
              </a:rPr>
              <a:t>Číslo projektu: CZ.1.07/1.4.00/21.3068 </a:t>
            </a:r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548680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49105800"/>
      </p:ext>
    </p:extLst>
  </p:cSld>
  <p:clrMapOvr>
    <a:masterClrMapping/>
  </p:clrMapOvr>
  <p:transition spd="slow">
    <p:push dir="u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476672"/>
            <a:ext cx="4433664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>
                <a:solidFill>
                  <a:schemeClr val="tx1"/>
                </a:solidFill>
              </a:rPr>
              <a:t>	</a:t>
            </a:r>
            <a:r>
              <a:rPr lang="cs-CZ" sz="2000" dirty="0" smtClean="0">
                <a:solidFill>
                  <a:schemeClr val="tx1"/>
                </a:solidFill>
              </a:rPr>
              <a:t>Materiál </a:t>
            </a:r>
            <a:r>
              <a:rPr lang="cs-CZ" sz="2000" dirty="0">
                <a:solidFill>
                  <a:schemeClr val="tx1"/>
                </a:solidFill>
              </a:rPr>
              <a:t>je určen žákům </a:t>
            </a:r>
            <a:r>
              <a:rPr lang="cs-CZ" sz="2000" dirty="0" smtClean="0">
                <a:solidFill>
                  <a:schemeClr val="tx1"/>
                </a:solidFill>
              </a:rPr>
              <a:t>2.a 3.třídy </a:t>
            </a:r>
            <a:r>
              <a:rPr lang="cs-CZ" sz="2000" dirty="0">
                <a:solidFill>
                  <a:schemeClr val="tx1"/>
                </a:solidFill>
              </a:rPr>
              <a:t>k procvičení čtení s </a:t>
            </a:r>
            <a:r>
              <a:rPr lang="cs-CZ" sz="2000" dirty="0" smtClean="0">
                <a:solidFill>
                  <a:schemeClr val="tx1"/>
                </a:solidFill>
              </a:rPr>
              <a:t>porozuměním a k rozšíření vědomostí, podporuje čtenářskou a informační gramotnost. </a:t>
            </a:r>
          </a:p>
          <a:p>
            <a:pPr marL="0" indent="0" algn="just">
              <a:buNone/>
            </a:pPr>
            <a:r>
              <a:rPr lang="cs-CZ" sz="2000" dirty="0">
                <a:solidFill>
                  <a:schemeClr val="tx1"/>
                </a:solidFill>
              </a:rPr>
              <a:t>	</a:t>
            </a:r>
            <a:r>
              <a:rPr lang="cs-CZ" sz="2000" dirty="0" smtClean="0">
                <a:solidFill>
                  <a:schemeClr val="tx1"/>
                </a:solidFill>
              </a:rPr>
              <a:t>Materiál </a:t>
            </a:r>
            <a:r>
              <a:rPr lang="cs-CZ" sz="2000" dirty="0">
                <a:solidFill>
                  <a:schemeClr val="tx1"/>
                </a:solidFill>
              </a:rPr>
              <a:t>je vhodný ke společné </a:t>
            </a:r>
            <a:r>
              <a:rPr lang="cs-CZ" sz="2000" dirty="0" smtClean="0">
                <a:solidFill>
                  <a:schemeClr val="tx1"/>
                </a:solidFill>
              </a:rPr>
              <a:t>práci, lze ho využít jako motivační, výkladový nebo opakovací. Materiál je vytvořen pro použití v hodinách českého jazyka, lze jej využít i při výtvarné výchově.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000" dirty="0">
                <a:solidFill>
                  <a:schemeClr val="tx1"/>
                </a:solidFill>
              </a:rPr>
              <a:t>	</a:t>
            </a:r>
            <a:r>
              <a:rPr lang="cs-CZ" sz="2000" dirty="0" smtClean="0">
                <a:solidFill>
                  <a:schemeClr val="tx1"/>
                </a:solidFill>
              </a:rPr>
              <a:t>Materiál </a:t>
            </a:r>
            <a:r>
              <a:rPr lang="cs-CZ" sz="2000" dirty="0">
                <a:solidFill>
                  <a:schemeClr val="tx1"/>
                </a:solidFill>
              </a:rPr>
              <a:t>je inovativní tím, </a:t>
            </a:r>
            <a:r>
              <a:rPr lang="cs-CZ" sz="2000" dirty="0" smtClean="0">
                <a:solidFill>
                  <a:schemeClr val="tx1"/>
                </a:solidFill>
              </a:rPr>
              <a:t>že </a:t>
            </a:r>
            <a:r>
              <a:rPr lang="cs-CZ" sz="2000" dirty="0">
                <a:solidFill>
                  <a:schemeClr val="tx1"/>
                </a:solidFill>
              </a:rPr>
              <a:t>umožňuje </a:t>
            </a:r>
            <a:r>
              <a:rPr lang="cs-CZ" sz="2000" dirty="0" smtClean="0">
                <a:solidFill>
                  <a:schemeClr val="tx1"/>
                </a:solidFill>
              </a:rPr>
              <a:t>použití </a:t>
            </a:r>
            <a:r>
              <a:rPr lang="cs-CZ" sz="2000" dirty="0">
                <a:solidFill>
                  <a:schemeClr val="tx1"/>
                </a:solidFill>
              </a:rPr>
              <a:t>na interaktivní tabuli</a:t>
            </a:r>
            <a:r>
              <a:rPr lang="cs-CZ" sz="2000" dirty="0" smtClean="0">
                <a:solidFill>
                  <a:schemeClr val="tx1"/>
                </a:solidFill>
              </a:rPr>
              <a:t>. Pro zpestření výuky je obohacen o animované prvky. Součástí materiálu jsou internetové odkazy na ukázky díla.</a:t>
            </a:r>
          </a:p>
          <a:p>
            <a:pPr marL="0" indent="0" algn="just">
              <a:buNone/>
            </a:pPr>
            <a:r>
              <a:rPr lang="cs-CZ" sz="2000" dirty="0">
                <a:solidFill>
                  <a:schemeClr val="tx1"/>
                </a:solidFill>
              </a:rPr>
              <a:t>	</a:t>
            </a:r>
            <a:r>
              <a:rPr lang="cs-CZ" sz="2000" dirty="0" smtClean="0">
                <a:solidFill>
                  <a:schemeClr val="tx1"/>
                </a:solidFill>
              </a:rPr>
              <a:t>Materiál není kompletním výčtem informací, je pouze ilustrativní částí, která je podle autorky vhodná pro období prvního stupně základní školy.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964195359"/>
      </p:ext>
    </p:extLst>
  </p:cSld>
  <p:clrMapOvr>
    <a:masterClrMapping/>
  </p:clrMapOvr>
  <p:transition spd="slow">
    <p:push dir="u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204864"/>
            <a:ext cx="7992888" cy="1872208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chemeClr val="accent2"/>
                </a:solidFill>
              </a:rPr>
              <a:t>Josef Čapek</a:t>
            </a:r>
            <a:endParaRPr lang="cs-CZ" sz="6000" dirty="0">
              <a:solidFill>
                <a:schemeClr val="accent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4149080"/>
            <a:ext cx="7128792" cy="792088"/>
          </a:xfrm>
        </p:spPr>
        <p:txBody>
          <a:bodyPr>
            <a:noAutofit/>
          </a:bodyPr>
          <a:lstStyle/>
          <a:p>
            <a:pPr algn="r"/>
            <a:r>
              <a:rPr lang="cs-CZ" sz="3600" dirty="0" smtClean="0">
                <a:solidFill>
                  <a:schemeClr val="tx1"/>
                </a:solidFill>
              </a:rPr>
              <a:t>Český spisovatel, malíř a ilustrátor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39652" y="6359262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39652" y="5229200"/>
            <a:ext cx="68767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439652" y="5244589"/>
            <a:ext cx="64299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www.odaha.com/sites/default/files/josef-capek.jpg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55576" y="332656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55576" y="1412776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90255" y="2420888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8968384"/>
      </p:ext>
    </p:extLst>
  </p:cSld>
  <p:clrMapOvr>
    <a:masterClrMapping/>
  </p:clrMapOvr>
  <p:transition spd="slow">
    <p:push dir="u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342" y="90000"/>
            <a:ext cx="4755153" cy="6651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260648"/>
            <a:ext cx="6624736" cy="864096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chemeClr val="accent2"/>
                </a:solidFill>
              </a:rPr>
              <a:t>Josef Čapek</a:t>
            </a:r>
            <a:endParaRPr lang="cs-CZ" sz="4400" dirty="0">
              <a:solidFill>
                <a:schemeClr val="accent2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332656"/>
            <a:ext cx="4187838" cy="6525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Byl to český spisovatel, malíř a ilustrátor.</a:t>
            </a:r>
          </a:p>
          <a:p>
            <a:pPr marL="0" indent="0">
              <a:buNone/>
            </a:pPr>
            <a:r>
              <a:rPr lang="cs-CZ" sz="2800" dirty="0" smtClean="0"/>
              <a:t>Narodil se v roce 1887 v Hronově.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Dětství prožil v Malých Svatoňovicích</a:t>
            </a:r>
            <a:r>
              <a:rPr lang="cs-CZ" sz="2800" b="0" dirty="0" smtClean="0">
                <a:solidFill>
                  <a:srgbClr val="C0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/>
              <a:t>Jeho mladším bratrem je Karel Čapek.</a:t>
            </a:r>
          </a:p>
          <a:p>
            <a:pPr marL="0" indent="0">
              <a:buNone/>
            </a:pPr>
            <a:r>
              <a:rPr lang="cs-CZ" sz="2800" b="0" dirty="0" smtClean="0">
                <a:solidFill>
                  <a:schemeClr val="tx1"/>
                </a:solidFill>
              </a:rPr>
              <a:t>Na obrázku je socha bratrů Karla Čapka a Josefa Čapka v Malých Svatoňovicích. </a:t>
            </a:r>
          </a:p>
        </p:txBody>
      </p:sp>
    </p:spTree>
    <p:extLst>
      <p:ext uri="{BB962C8B-B14F-4D97-AF65-F5344CB8AC3E}">
        <p14:creationId xmlns:p14="http://schemas.microsoft.com/office/powerpoint/2010/main" val="2285013867"/>
      </p:ext>
    </p:extLst>
  </p:cSld>
  <p:clrMapOvr>
    <a:masterClrMapping/>
  </p:clrMapOvr>
  <p:transition spd="slow">
    <p:push dir="u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085184"/>
            <a:ext cx="7626424" cy="108701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Bratři Čapkové, vpravo Josef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3105835"/>
            <a:ext cx="74888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  <a:hlinkClick r:id="rId3"/>
              </a:rPr>
              <a:t>http://antik-kant.cz/katal/pict/capek_karel_josef.jpg</a:t>
            </a:r>
            <a:r>
              <a:rPr lang="cs-CZ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52029200"/>
      </p:ext>
    </p:extLst>
  </p:cSld>
  <p:clrMapOvr>
    <a:masterClrMapping/>
  </p:clrMapOvr>
  <p:transition spd="slow">
    <p:push dir="u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260648"/>
            <a:ext cx="6624736" cy="1080120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chemeClr val="accent2"/>
                </a:solidFill>
              </a:rPr>
              <a:t>Josef Čapek</a:t>
            </a:r>
            <a:endParaRPr lang="cs-CZ" sz="4400" dirty="0">
              <a:solidFill>
                <a:schemeClr val="accent2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404664"/>
            <a:ext cx="8820472" cy="4819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0" dirty="0" smtClean="0">
                <a:solidFill>
                  <a:schemeClr val="accent1"/>
                </a:solidFill>
              </a:rPr>
              <a:t>Psal knihy a články do novin, nakreslil mnoho obrazů, ilustroval hodně knih.</a:t>
            </a:r>
          </a:p>
          <a:p>
            <a:pPr marL="0" indent="0">
              <a:buNone/>
            </a:pPr>
            <a:r>
              <a:rPr lang="cs-CZ" sz="2800" dirty="0" smtClean="0"/>
              <a:t>Vymyslel slovo „robot“.</a:t>
            </a:r>
            <a:r>
              <a:rPr lang="cs-CZ" sz="2800" b="0" dirty="0" smtClean="0"/>
              <a:t> 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C00000"/>
                </a:solidFill>
              </a:rPr>
              <a:t>D</a:t>
            </a:r>
            <a:r>
              <a:rPr lang="cs-CZ" sz="2800" dirty="0" smtClean="0">
                <a:solidFill>
                  <a:srgbClr val="C00000"/>
                </a:solidFill>
              </a:rPr>
              <a:t>íla Josefa Čapka znají lidé po celém světě.</a:t>
            </a:r>
          </a:p>
          <a:p>
            <a:pPr marL="0" indent="0">
              <a:buNone/>
            </a:pPr>
            <a:r>
              <a:rPr lang="cs-CZ" sz="2800" b="0" dirty="0" smtClean="0"/>
              <a:t>Zemřel před koncem 2.světové války v roce 1945 v koncentračním táboře v Německu.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323528" y="4077072"/>
            <a:ext cx="8424936" cy="2448272"/>
          </a:xfrm>
          <a:prstGeom prst="horizontalScroll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Znáš některou knížku, kterou napsal nebo ilustroval Josef Čapek ?</a:t>
            </a:r>
          </a:p>
          <a:p>
            <a:pPr algn="ctr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Máš některou jeho knížku v knihovničce?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407344"/>
      </p:ext>
    </p:extLst>
  </p:cSld>
  <p:clrMapOvr>
    <a:masterClrMapping/>
  </p:clrMapOvr>
  <p:transition spd="slow">
    <p:push dir="u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42461"/>
            <a:ext cx="878497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Josef Čapek napsal a ilustroval krásné knížky pro děti, psal je pro svou dceru Alenu:</a:t>
            </a:r>
          </a:p>
          <a:p>
            <a:r>
              <a:rPr lang="cs-CZ" sz="4000" b="1" dirty="0" smtClean="0">
                <a:solidFill>
                  <a:schemeClr val="accent1"/>
                </a:solidFill>
              </a:rPr>
              <a:t>Povídání o pejskovi a kočičce </a:t>
            </a: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www.artbos.cz/Fotografie/Zbozi/Original/poopak.jpg</a:t>
            </a:r>
            <a:r>
              <a:rPr lang="cs-CZ" dirty="0" smtClean="0"/>
              <a:t> </a:t>
            </a:r>
          </a:p>
          <a:p>
            <a:r>
              <a:rPr lang="cs-CZ" dirty="0">
                <a:solidFill>
                  <a:schemeClr val="accent1"/>
                </a:solidFill>
                <a:hlinkClick r:id="rId4"/>
              </a:rPr>
              <a:t>http://</a:t>
            </a:r>
            <a:r>
              <a:rPr lang="cs-CZ" dirty="0" smtClean="0">
                <a:solidFill>
                  <a:schemeClr val="accent1"/>
                </a:solidFill>
                <a:hlinkClick r:id="rId4"/>
              </a:rPr>
              <a:t>www.capek.narod.ru/4glava.jpg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</a:p>
          <a:p>
            <a:r>
              <a:rPr lang="cs-CZ" sz="2800" dirty="0" smtClean="0"/>
              <a:t>Odkaz na pohádku: </a:t>
            </a:r>
            <a:r>
              <a:rPr lang="cs-CZ" sz="2800" b="1" dirty="0" smtClean="0">
                <a:solidFill>
                  <a:schemeClr val="accent1"/>
                </a:solidFill>
              </a:rPr>
              <a:t>Jak </a:t>
            </a:r>
            <a:r>
              <a:rPr lang="cs-CZ" sz="2800" b="1" dirty="0">
                <a:solidFill>
                  <a:schemeClr val="accent1"/>
                </a:solidFill>
              </a:rPr>
              <a:t>pejsek s kočičkou slavili 28.říjen</a:t>
            </a:r>
            <a:endParaRPr lang="cs-CZ" sz="2800" b="1" dirty="0" smtClean="0">
              <a:solidFill>
                <a:schemeClr val="accent1"/>
              </a:solidFill>
              <a:hlinkClick r:id="rId5"/>
            </a:endParaRPr>
          </a:p>
          <a:p>
            <a:r>
              <a:rPr lang="cs-CZ" dirty="0" smtClean="0">
                <a:solidFill>
                  <a:schemeClr val="accent1"/>
                </a:solidFill>
                <a:hlinkClick r:id="rId5"/>
              </a:rPr>
              <a:t>http</a:t>
            </a:r>
            <a:r>
              <a:rPr lang="cs-CZ" dirty="0">
                <a:solidFill>
                  <a:schemeClr val="accent1"/>
                </a:solidFill>
                <a:hlinkClick r:id="rId5"/>
              </a:rPr>
              <a:t>://</a:t>
            </a:r>
            <a:r>
              <a:rPr lang="cs-CZ" dirty="0" smtClean="0">
                <a:solidFill>
                  <a:schemeClr val="accent1"/>
                </a:solidFill>
                <a:hlinkClick r:id="rId5"/>
              </a:rPr>
              <a:t>www.youtube.com/watch?v=vz9_NMkpu5U</a:t>
            </a:r>
            <a:endParaRPr lang="cs-CZ" dirty="0" smtClean="0">
              <a:solidFill>
                <a:schemeClr val="accent1"/>
              </a:solidFill>
            </a:endParaRPr>
          </a:p>
          <a:p>
            <a:r>
              <a:rPr lang="cs-CZ" sz="4000" b="1" dirty="0" smtClean="0">
                <a:solidFill>
                  <a:schemeClr val="accent1"/>
                </a:solidFill>
              </a:rPr>
              <a:t>Povídejme si, děti</a:t>
            </a:r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im9.cz/iR/importprodukt-orig/b35/b35dea960c573b3e3bdd0c12d1c250bb.jpg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sz="4000" b="1" dirty="0" smtClean="0">
                <a:solidFill>
                  <a:schemeClr val="accent1"/>
                </a:solidFill>
              </a:rPr>
              <a:t>O tlustém pradědečkovi a loupežnících</a:t>
            </a:r>
          </a:p>
          <a:p>
            <a:r>
              <a:rPr lang="cs-CZ" dirty="0">
                <a:hlinkClick r:id="rId7"/>
              </a:rPr>
              <a:t>http://www.bookfan-static.eu/images/cover/book/1/2/2/7/4/9/Dobre-to-dopadlo-Josef-Capek---</a:t>
            </a:r>
            <a:r>
              <a:rPr lang="cs-CZ" dirty="0" smtClean="0">
                <a:hlinkClick r:id="rId7"/>
              </a:rPr>
              <a:t>w-266-h-350.jpg</a:t>
            </a:r>
            <a:r>
              <a:rPr lang="cs-CZ" dirty="0" smtClean="0"/>
              <a:t> </a:t>
            </a:r>
            <a:endParaRPr lang="cs-CZ" dirty="0"/>
          </a:p>
          <a:p>
            <a:endParaRPr lang="cs-CZ" sz="4000" dirty="0" smtClean="0">
              <a:solidFill>
                <a:schemeClr val="accent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2996952"/>
            <a:ext cx="64807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503308"/>
      </p:ext>
    </p:extLst>
  </p:cSld>
  <p:clrMapOvr>
    <a:masterClrMapping/>
  </p:clrMapOvr>
  <p:transition spd="slow">
    <p:push dir="u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63192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Ilustroval i knihy svého bratra Karla: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98315" y="1811599"/>
            <a:ext cx="6318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www.obalkyknih.cz/file/cover/24431/medium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047967"/>
            <a:ext cx="39308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/>
                </a:solidFill>
              </a:rPr>
              <a:t>Devatero pohádek</a:t>
            </a:r>
            <a:endParaRPr lang="cs-CZ" sz="4000" dirty="0">
              <a:solidFill>
                <a:schemeClr val="accent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8315" y="3976755"/>
            <a:ext cx="61744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www.obalkyknih.cz/file/cover/21097/medium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98315" y="2564904"/>
            <a:ext cx="84969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Ilustroval i knihy </a:t>
            </a:r>
            <a:r>
              <a:rPr lang="cs-CZ" sz="3200" dirty="0" smtClean="0">
                <a:solidFill>
                  <a:prstClr val="black"/>
                </a:solidFill>
              </a:rPr>
              <a:t>jiných spisovatelů:</a:t>
            </a:r>
          </a:p>
          <a:p>
            <a:pPr lvl="0"/>
            <a:r>
              <a:rPr lang="cs-CZ" sz="4000" dirty="0" err="1" smtClean="0">
                <a:solidFill>
                  <a:schemeClr val="accent1"/>
                </a:solidFill>
              </a:rPr>
              <a:t>Edudant</a:t>
            </a:r>
            <a:r>
              <a:rPr lang="cs-CZ" sz="4000" dirty="0" smtClean="0">
                <a:solidFill>
                  <a:schemeClr val="accent1"/>
                </a:solidFill>
              </a:rPr>
              <a:t> a </a:t>
            </a:r>
            <a:r>
              <a:rPr lang="cs-CZ" sz="4000" dirty="0" err="1" smtClean="0">
                <a:solidFill>
                  <a:schemeClr val="accent1"/>
                </a:solidFill>
              </a:rPr>
              <a:t>Francimor</a:t>
            </a:r>
            <a:r>
              <a:rPr lang="cs-CZ" sz="4000" dirty="0" smtClean="0">
                <a:solidFill>
                  <a:schemeClr val="accent1"/>
                </a:solidFill>
              </a:rPr>
              <a:t> </a:t>
            </a:r>
            <a:r>
              <a:rPr lang="cs-CZ" sz="3200" dirty="0" smtClean="0"/>
              <a:t> (Karel Poláček)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315" y="4725144"/>
            <a:ext cx="75520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chemeClr val="accent1"/>
                </a:solidFill>
              </a:rPr>
              <a:t>Klapzubova</a:t>
            </a:r>
            <a:r>
              <a:rPr lang="cs-CZ" sz="4000" dirty="0" smtClean="0">
                <a:solidFill>
                  <a:schemeClr val="accent1"/>
                </a:solidFill>
              </a:rPr>
              <a:t> jedenáctka </a:t>
            </a:r>
            <a:r>
              <a:rPr lang="cs-CZ" sz="3200" dirty="0" smtClean="0"/>
              <a:t>(Eduard Bass) 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323528" y="5433030"/>
            <a:ext cx="7272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www.obalkyknih.cz/file/cover/716377/medium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0409433"/>
      </p:ext>
    </p:extLst>
  </p:cSld>
  <p:clrMapOvr>
    <a:masterClrMapping/>
  </p:clrMapOvr>
  <p:transition spd="slow">
    <p:push dir="u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 build="p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2/2c/Josef_Capek_monumen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22568"/>
            <a:ext cx="4752528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0"/>
            <a:ext cx="4032448" cy="16002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Památník bratří Čapků v Praze  </a:t>
            </a:r>
            <a:br>
              <a:rPr lang="cs-CZ" sz="3200" dirty="0" smtClean="0"/>
            </a:br>
            <a:r>
              <a:rPr lang="cs-CZ" sz="3200" dirty="0" smtClean="0"/>
              <a:t>od </a:t>
            </a:r>
            <a:r>
              <a:rPr lang="cs-CZ" sz="3200" dirty="0"/>
              <a:t>P</a:t>
            </a:r>
            <a:r>
              <a:rPr lang="cs-CZ" sz="3200" dirty="0" smtClean="0"/>
              <a:t>avla Opočenského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72483933"/>
      </p:ext>
    </p:extLst>
  </p:cSld>
  <p:clrMapOvr>
    <a:masterClrMapping/>
  </p:clrMapOvr>
  <p:transition spd="slow">
    <p:push dir="u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55576" y="5733256"/>
            <a:ext cx="64807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55576" y="5086925"/>
            <a:ext cx="66247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3275184"/>
            <a:ext cx="646246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 </a:t>
            </a:r>
          </a:p>
        </p:txBody>
      </p:sp>
      <p:sp>
        <p:nvSpPr>
          <p:cNvPr id="2" name="Obdélník 1"/>
          <p:cNvSpPr/>
          <p:nvPr/>
        </p:nvSpPr>
        <p:spPr>
          <a:xfrm>
            <a:off x="272307" y="718247"/>
            <a:ext cx="8627232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/>
              <a:t>Josef Čapek také </a:t>
            </a:r>
            <a:r>
              <a:rPr lang="cs-CZ" sz="2800" smtClean="0"/>
              <a:t>kreslil obrazy. </a:t>
            </a:r>
            <a:endParaRPr lang="cs-CZ" sz="2800" dirty="0" smtClean="0"/>
          </a:p>
          <a:p>
            <a:pPr lvl="0"/>
            <a:r>
              <a:rPr lang="cs-CZ" sz="2800" dirty="0" smtClean="0">
                <a:solidFill>
                  <a:schemeClr val="accent1"/>
                </a:solidFill>
              </a:rPr>
              <a:t>Ukázka obrazů:</a:t>
            </a:r>
          </a:p>
          <a:p>
            <a:pPr lvl="0"/>
            <a:r>
              <a:rPr lang="cs-CZ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3"/>
              </a:rPr>
              <a:t>litenky.ff.cuni.cz/img/i908.jpeg</a:t>
            </a:r>
            <a:endParaRPr lang="cs-CZ" dirty="0" smtClean="0">
              <a:solidFill>
                <a:prstClr val="black"/>
              </a:solidFill>
            </a:endParaRP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  <a:hlinkClick r:id="rId4"/>
              </a:rPr>
              <a:t>http://www.artplus.cz/web/uploads/image/Capek07.jpg</a:t>
            </a:r>
            <a:r>
              <a:rPr lang="cs-CZ" dirty="0">
                <a:solidFill>
                  <a:prstClr val="black"/>
                </a:solidFill>
              </a:rPr>
              <a:t> </a:t>
            </a:r>
          </a:p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schemeClr val="accent1"/>
                </a:solidFill>
                <a:hlinkClick r:id="rId5"/>
              </a:rPr>
              <a:t>http</a:t>
            </a:r>
            <a:r>
              <a:rPr lang="cs-CZ" dirty="0">
                <a:solidFill>
                  <a:schemeClr val="accent1"/>
                </a:solidFill>
                <a:hlinkClick r:id="rId5"/>
              </a:rPr>
              <a:t>://</a:t>
            </a:r>
            <a:r>
              <a:rPr lang="cs-CZ" dirty="0" smtClean="0">
                <a:solidFill>
                  <a:schemeClr val="accent1"/>
                </a:solidFill>
                <a:hlinkClick r:id="rId5"/>
              </a:rPr>
              <a:t>www.bratri-capkove.cz/VismoOnline_ActionScripts/Image.ashx?id_org=200104&amp;id_obrazky=1759&amp;datum=30.6.2011+11%3A39%3A02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endParaRPr lang="cs-CZ" dirty="0">
              <a:solidFill>
                <a:schemeClr val="accent1"/>
              </a:solidFill>
            </a:endParaRPr>
          </a:p>
          <a:p>
            <a:pPr lvl="0"/>
            <a:endParaRPr lang="cs-CZ" sz="2800" dirty="0" smtClean="0">
              <a:solidFill>
                <a:schemeClr val="accent1"/>
              </a:solidFill>
            </a:endParaRPr>
          </a:p>
          <a:p>
            <a:pPr lvl="0"/>
            <a:endParaRPr lang="cs-CZ" sz="2800" dirty="0">
              <a:solidFill>
                <a:schemeClr val="accent1"/>
              </a:solidFill>
            </a:endParaRPr>
          </a:p>
          <a:p>
            <a:pPr lvl="0"/>
            <a:endParaRPr lang="cs-CZ" sz="2800" dirty="0" smtClean="0">
              <a:solidFill>
                <a:schemeClr val="accent1"/>
              </a:solidFill>
            </a:endParaRPr>
          </a:p>
          <a:p>
            <a:pPr lvl="0"/>
            <a:endParaRPr lang="cs-CZ" sz="2800" dirty="0">
              <a:solidFill>
                <a:schemeClr val="accent1"/>
              </a:solidFill>
            </a:endParaRPr>
          </a:p>
          <a:p>
            <a:pPr lvl="0"/>
            <a:endParaRPr lang="cs-CZ" sz="2800" dirty="0" smtClean="0">
              <a:solidFill>
                <a:schemeClr val="accent1"/>
              </a:solidFill>
            </a:endParaRPr>
          </a:p>
          <a:p>
            <a:pPr lvl="0"/>
            <a:endParaRPr lang="cs-CZ" sz="2800" dirty="0">
              <a:solidFill>
                <a:schemeClr val="accent1"/>
              </a:solidFill>
            </a:endParaRPr>
          </a:p>
          <a:p>
            <a:pPr lvl="0"/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8" name="12cípá hvězda 7"/>
          <p:cNvSpPr/>
          <p:nvPr/>
        </p:nvSpPr>
        <p:spPr>
          <a:xfrm>
            <a:off x="2987824" y="1262159"/>
            <a:ext cx="5674904" cy="5416060"/>
          </a:xfrm>
          <a:prstGeom prst="star12">
            <a:avLst>
              <a:gd name="adj" fmla="val 40194"/>
            </a:avLst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Podívej se do své knihovny, najdi knížky od Josefa Čapka a můžeš je donést do školy ukázat.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486669"/>
      </p:ext>
    </p:extLst>
  </p:cSld>
  <p:clrMapOvr>
    <a:masterClrMapping/>
  </p:clrMapOvr>
  <p:transition spd="slow">
    <p:push dir="u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6512511" cy="792088"/>
          </a:xfrm>
        </p:spPr>
        <p:txBody>
          <a:bodyPr/>
          <a:lstStyle/>
          <a:p>
            <a:pPr algn="l"/>
            <a:r>
              <a:rPr lang="cs-CZ" sz="2800" dirty="0" smtClean="0"/>
              <a:t>Seznam použitých materiálů: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0"/>
            <a:ext cx="8568952" cy="6525344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/>
              <a:t>VOLNÉ DÍLO.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24.2.2013].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upload.wikimedia.org/wikipedia/commons/2/2c/Josef_Capek_monument.JPG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LOUČ, Michal.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25.2.2013]. Dostupný na WWW: </a:t>
            </a:r>
            <a:r>
              <a:rPr lang="cs-CZ" sz="1800" dirty="0">
                <a:hlinkClick r:id="rId4"/>
              </a:rPr>
              <a:t>http://upload.wikimedia.org/wikipedia/commons/9/95/Mal%C3%A9_Svato%C5%88ovice_-_brat%C5%99i_%</a:t>
            </a:r>
            <a:r>
              <a:rPr lang="cs-CZ" sz="1800" dirty="0" smtClean="0">
                <a:hlinkClick r:id="rId4"/>
              </a:rPr>
              <a:t>C4%8Capkov%C3%A9.jpg</a:t>
            </a:r>
            <a:r>
              <a:rPr lang="cs-CZ" sz="1800" dirty="0" smtClean="0"/>
              <a:t> </a:t>
            </a: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lvl="0">
              <a:spcBef>
                <a:spcPts val="0"/>
              </a:spcBef>
              <a:spcAft>
                <a:spcPts val="0"/>
              </a:spcAft>
            </a:pPr>
            <a:endParaRPr lang="cs-CZ" sz="1400" b="0" dirty="0">
              <a:solidFill>
                <a:prstClr val="black"/>
              </a:solidFill>
              <a:latin typeface="Tw Cen MT"/>
            </a:endParaRPr>
          </a:p>
          <a:p>
            <a:pPr marL="0" indent="0">
              <a:buNone/>
            </a:pPr>
            <a:r>
              <a:rPr lang="cs-CZ" sz="3200" b="1" dirty="0" smtClean="0"/>
              <a:t>Zdroje: </a:t>
            </a:r>
          </a:p>
          <a:p>
            <a:pPr marL="0" indent="0">
              <a:buNone/>
            </a:pPr>
            <a:r>
              <a:rPr lang="cs-CZ" sz="1800" dirty="0" smtClean="0">
                <a:hlinkClick r:id="rId5"/>
              </a:rPr>
              <a:t>www.google.com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>
                <a:hlinkClick r:id="rId6"/>
              </a:rPr>
              <a:t>http://cs.wikipedia.org/wiki/Josef</a:t>
            </a:r>
            <a:r>
              <a:rPr lang="cs-CZ" sz="1800">
                <a:hlinkClick r:id="rId6"/>
              </a:rPr>
              <a:t>_%</a:t>
            </a:r>
            <a:r>
              <a:rPr lang="cs-CZ" sz="1800" smtClean="0">
                <a:hlinkClick r:id="rId6"/>
              </a:rPr>
              <a:t>C4%8Capek</a:t>
            </a:r>
            <a:r>
              <a:rPr lang="cs-CZ" sz="1800" smtClean="0"/>
              <a:t> </a:t>
            </a: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23528" y="1124744"/>
            <a:ext cx="86409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7501251"/>
      </p:ext>
    </p:extLst>
  </p:cSld>
  <p:clrMapOvr>
    <a:masterClrMapping/>
  </p:clrMapOvr>
  <p:transition spd="slow">
    <p:push dir="u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1954</TotalTime>
  <Words>342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NewsPrint</vt:lpstr>
      <vt:lpstr>Prezentace aplikace PowerPoint</vt:lpstr>
      <vt:lpstr>Anotace</vt:lpstr>
      <vt:lpstr>Josef Čapek</vt:lpstr>
      <vt:lpstr>Josef Čapek</vt:lpstr>
      <vt:lpstr>Bratři Čapkové, vpravo Josef</vt:lpstr>
      <vt:lpstr>Josef Čapek</vt:lpstr>
      <vt:lpstr>Prezentace aplikace PowerPoint</vt:lpstr>
      <vt:lpstr>Prezentace aplikace PowerPoint</vt:lpstr>
      <vt:lpstr>Památník bratří Čapků v Praze   od Pavla Opočenského</vt:lpstr>
      <vt:lpstr>Prezentace aplikace PowerPoint</vt:lpstr>
      <vt:lpstr>Seznam použitých materiálů: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150</cp:revision>
  <dcterms:created xsi:type="dcterms:W3CDTF">2013-01-13T18:46:03Z</dcterms:created>
  <dcterms:modified xsi:type="dcterms:W3CDTF">2013-02-27T19:57:06Z</dcterms:modified>
</cp:coreProperties>
</file>