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16" r:id="rId2"/>
  </p:sldMasterIdLst>
  <p:sldIdLst>
    <p:sldId id="273" r:id="rId3"/>
    <p:sldId id="257" r:id="rId4"/>
    <p:sldId id="260" r:id="rId5"/>
    <p:sldId id="264" r:id="rId6"/>
    <p:sldId id="272" r:id="rId7"/>
    <p:sldId id="267" r:id="rId8"/>
    <p:sldId id="274" r:id="rId9"/>
    <p:sldId id="271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4" name="camera.wav"/>
          </p:stSnd>
        </p:sndAc>
      </p:transition>
    </mc:Choice>
    <mc:Fallback>
      <p:transition spd="med">
        <p:fade/>
        <p:sndAc>
          <p:stSnd>
            <p:snd r:embed="rId13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4" name="camera.wav"/>
          </p:stSnd>
        </p:sndAc>
      </p:transition>
    </mc:Choice>
    <mc:Fallback>
      <p:transition spd="med">
        <p:fade/>
        <p:sndAc>
          <p:stSnd>
            <p:snd r:embed="rId1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ntik-kant.cz/katal/pict/capek_karel_josef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detailpage&amp;v=9KFnmY75ppw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5" Type="http://schemas.openxmlformats.org/officeDocument/2006/relationships/audio" Target="../media/audio11.wav"/><Relationship Id="rId4" Type="http://schemas.openxmlformats.org/officeDocument/2006/relationships/hyperlink" Target="http://www.youtube.com/watch?feature=player_detailpage&amp;v=Mr9ZPJ6Wa-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knihy.abz.cz/imgs/products/img_250871_mai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audio" Target="../media/audio11.wav"/><Relationship Id="rId5" Type="http://schemas.openxmlformats.org/officeDocument/2006/relationships/hyperlink" Target="https://www.youtube.com/watch?feature=player_detailpage&amp;v=JuaPrUVpnlM" TargetMode="External"/><Relationship Id="rId4" Type="http://schemas.openxmlformats.org/officeDocument/2006/relationships/hyperlink" Target="http://data.bux.cz/book/010/709/0107092/larg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d/Karel-cape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audio" Target="../media/audio11.wav"/><Relationship Id="rId5" Type="http://schemas.openxmlformats.org/officeDocument/2006/relationships/hyperlink" Target="http://cs.wikipedia.org/wiki/Karel_%C4%8Capek" TargetMode="External"/><Relationship Id="rId4" Type="http://schemas.openxmlformats.org/officeDocument/2006/relationships/hyperlink" Target="http://upload.wikimedia.org/wikipedia/commons/9/95/Mal%C3%A9_Svato%C5%88ovice_-_brat%C5%99i_%C4%8Capkov%C3%A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4868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687953" y="2564904"/>
            <a:ext cx="7715304" cy="41426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AD0101"/>
              </a:buClr>
            </a:pPr>
            <a:r>
              <a:rPr lang="cs-CZ" sz="2800" dirty="0">
                <a:solidFill>
                  <a:prstClr val="white"/>
                </a:solidFill>
              </a:rPr>
              <a:t>Název školy: Základní škola a mateřská škola, </a:t>
            </a:r>
          </a:p>
          <a:p>
            <a:pPr lvl="0">
              <a:spcBef>
                <a:spcPct val="20000"/>
              </a:spcBef>
              <a:buClr>
                <a:srgbClr val="AD0101"/>
              </a:buClr>
            </a:pPr>
            <a:r>
              <a:rPr lang="cs-CZ" sz="2800" dirty="0">
                <a:solidFill>
                  <a:prstClr val="white"/>
                </a:solidFill>
              </a:rPr>
              <a:t>		Svoboda nad Úpou, okres Trutnov </a:t>
            </a:r>
          </a:p>
          <a:p>
            <a:pPr lvl="0">
              <a:spcBef>
                <a:spcPct val="20000"/>
              </a:spcBef>
              <a:buClr>
                <a:srgbClr val="AD0101"/>
              </a:buClr>
            </a:pPr>
            <a:r>
              <a:rPr lang="cs-CZ" sz="2800" dirty="0">
                <a:solidFill>
                  <a:prstClr val="white"/>
                </a:solidFill>
              </a:rPr>
              <a:t>Autor: Mgr. Milada Pleskačová </a:t>
            </a:r>
          </a:p>
          <a:p>
            <a:pPr lvl="0">
              <a:spcBef>
                <a:spcPct val="20000"/>
              </a:spcBef>
              <a:buClr>
                <a:srgbClr val="AD0101"/>
              </a:buClr>
            </a:pPr>
            <a:r>
              <a:rPr lang="cs-CZ" sz="2800" dirty="0">
                <a:solidFill>
                  <a:prstClr val="white"/>
                </a:solidFill>
              </a:rPr>
              <a:t>Datum: 19. 2. 2013 </a:t>
            </a:r>
          </a:p>
          <a:p>
            <a:pPr lvl="0">
              <a:spcBef>
                <a:spcPct val="20000"/>
              </a:spcBef>
              <a:buClr>
                <a:srgbClr val="AD0101"/>
              </a:buClr>
            </a:pPr>
            <a:r>
              <a:rPr lang="cs-CZ" sz="2800" dirty="0">
                <a:solidFill>
                  <a:prstClr val="white"/>
                </a:solidFill>
              </a:rPr>
              <a:t>Název: </a:t>
            </a:r>
            <a:r>
              <a:rPr lang="cs-CZ" sz="2800" dirty="0" smtClean="0">
                <a:solidFill>
                  <a:prstClr val="white"/>
                </a:solidFill>
              </a:rPr>
              <a:t>VY_12_INOVACE_1.2.2ČJ2,3_35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spcBef>
                <a:spcPct val="20000"/>
              </a:spcBef>
              <a:buClr>
                <a:srgbClr val="AD0101"/>
              </a:buClr>
            </a:pPr>
            <a:r>
              <a:rPr lang="cs-CZ" sz="2800" dirty="0">
                <a:solidFill>
                  <a:prstClr val="white"/>
                </a:solidFill>
              </a:rPr>
              <a:t>Téma: </a:t>
            </a:r>
            <a:r>
              <a:rPr lang="cs-CZ" sz="2800" dirty="0" smtClean="0">
                <a:solidFill>
                  <a:prstClr val="white"/>
                </a:solidFill>
              </a:rPr>
              <a:t>Karel </a:t>
            </a:r>
            <a:r>
              <a:rPr lang="cs-CZ" sz="2800" dirty="0">
                <a:solidFill>
                  <a:prstClr val="white"/>
                </a:solidFill>
              </a:rPr>
              <a:t>Čapek</a:t>
            </a:r>
          </a:p>
          <a:p>
            <a:pPr lvl="0">
              <a:spcBef>
                <a:spcPct val="20000"/>
              </a:spcBef>
              <a:buClr>
                <a:srgbClr val="AD0101"/>
              </a:buClr>
            </a:pPr>
            <a:r>
              <a:rPr lang="cs-CZ" sz="2800" dirty="0">
                <a:solidFill>
                  <a:prstClr val="white"/>
                </a:solidFill>
              </a:rPr>
              <a:t>Ročník</a:t>
            </a:r>
            <a:r>
              <a:rPr lang="cs-CZ" sz="2800" dirty="0" smtClean="0">
                <a:solidFill>
                  <a:prstClr val="white"/>
                </a:solidFill>
              </a:rPr>
              <a:t>:  </a:t>
            </a:r>
            <a:r>
              <a:rPr lang="cs-CZ" sz="2800" dirty="0">
                <a:solidFill>
                  <a:prstClr val="white"/>
                </a:solidFill>
              </a:rPr>
              <a:t>3. </a:t>
            </a:r>
          </a:p>
          <a:p>
            <a:pPr lvl="0">
              <a:spcBef>
                <a:spcPct val="20000"/>
              </a:spcBef>
              <a:buClr>
                <a:srgbClr val="AD0101"/>
              </a:buClr>
            </a:pPr>
            <a:r>
              <a:rPr lang="cs-CZ" sz="2800" dirty="0">
                <a:solidFill>
                  <a:prstClr val="white"/>
                </a:solidFill>
              </a:rPr>
              <a:t>Číslo projektu: CZ.1.07/1.4.00/21.3068 </a:t>
            </a:r>
          </a:p>
        </p:txBody>
      </p:sp>
    </p:spTree>
    <p:extLst>
      <p:ext uri="{BB962C8B-B14F-4D97-AF65-F5344CB8AC3E}">
        <p14:creationId xmlns:p14="http://schemas.microsoft.com/office/powerpoint/2010/main" xmlns="" val="1412927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4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76672"/>
            <a:ext cx="4433664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</a:t>
            </a:r>
            <a:r>
              <a:rPr lang="cs-CZ" dirty="0" smtClean="0">
                <a:solidFill>
                  <a:schemeClr val="tx1"/>
                </a:solidFill>
              </a:rPr>
              <a:t>žákům 3.třídy </a:t>
            </a:r>
            <a:r>
              <a:rPr lang="cs-CZ" dirty="0">
                <a:solidFill>
                  <a:schemeClr val="tx1"/>
                </a:solidFill>
              </a:rPr>
              <a:t>k procvičení čtení </a:t>
            </a:r>
            <a:r>
              <a:rPr lang="cs-CZ" dirty="0" smtClean="0">
                <a:solidFill>
                  <a:schemeClr val="tx1"/>
                </a:solidFill>
              </a:rPr>
              <a:t>                     s </a:t>
            </a:r>
            <a:r>
              <a:rPr lang="cs-CZ" dirty="0" smtClean="0">
                <a:solidFill>
                  <a:schemeClr val="tx1"/>
                </a:solidFill>
              </a:rPr>
              <a:t>porozuměním a k rozšíření vědomostí, podporuje </a:t>
            </a:r>
            <a:r>
              <a:rPr lang="cs-CZ" dirty="0" smtClean="0">
                <a:solidFill>
                  <a:schemeClr val="tx1"/>
                </a:solidFill>
              </a:rPr>
              <a:t>čtenářskou                     </a:t>
            </a:r>
            <a:r>
              <a:rPr lang="cs-CZ" dirty="0" smtClean="0">
                <a:solidFill>
                  <a:schemeClr val="tx1"/>
                </a:solidFill>
              </a:rPr>
              <a:t>a informační gramotnost. 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vhodný ke společné </a:t>
            </a:r>
            <a:r>
              <a:rPr lang="cs-CZ" dirty="0" smtClean="0">
                <a:solidFill>
                  <a:schemeClr val="tx1"/>
                </a:solidFill>
              </a:rPr>
              <a:t>práci, lze ho využít jako motivační, výkladový nebo opakovací. Materiál je vytvořen </a:t>
            </a:r>
            <a:r>
              <a:rPr lang="cs-CZ" dirty="0" smtClean="0">
                <a:solidFill>
                  <a:schemeClr val="tx1"/>
                </a:solidFill>
              </a:rPr>
              <a:t>           pro </a:t>
            </a:r>
            <a:r>
              <a:rPr lang="cs-CZ" dirty="0" smtClean="0">
                <a:solidFill>
                  <a:schemeClr val="tx1"/>
                </a:solidFill>
              </a:rPr>
              <a:t>použití v hodinách českého jazyka.</a:t>
            </a:r>
            <a:endParaRPr lang="cs-CZ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inovativní tím, </a:t>
            </a:r>
            <a:r>
              <a:rPr lang="cs-CZ" dirty="0" smtClean="0">
                <a:solidFill>
                  <a:schemeClr val="tx1"/>
                </a:solidFill>
              </a:rPr>
              <a:t>že </a:t>
            </a:r>
            <a:r>
              <a:rPr lang="cs-CZ" dirty="0">
                <a:solidFill>
                  <a:schemeClr val="tx1"/>
                </a:solidFill>
              </a:rPr>
              <a:t>umožňuje </a:t>
            </a:r>
            <a:r>
              <a:rPr lang="cs-CZ" dirty="0" smtClean="0">
                <a:solidFill>
                  <a:schemeClr val="tx1"/>
                </a:solidFill>
              </a:rPr>
              <a:t>použití </a:t>
            </a:r>
            <a:r>
              <a:rPr lang="cs-CZ" dirty="0" smtClean="0">
                <a:solidFill>
                  <a:schemeClr val="tx1"/>
                </a:solidFill>
              </a:rPr>
              <a:t>                          na </a:t>
            </a:r>
            <a:r>
              <a:rPr lang="cs-CZ" dirty="0">
                <a:solidFill>
                  <a:schemeClr val="tx1"/>
                </a:solidFill>
              </a:rPr>
              <a:t>interaktivní tabuli</a:t>
            </a:r>
            <a:r>
              <a:rPr lang="cs-CZ" dirty="0" smtClean="0">
                <a:solidFill>
                  <a:schemeClr val="tx1"/>
                </a:solidFill>
              </a:rPr>
              <a:t>. Pro zpestření výuky je obohacen o animované prvky. Součástí materiálu jsou internetové odkazy na ukázky díla.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není kompletním výčtem informací, je pouze ilustrativní částí, která je podle autorky vhodná pro období prvního stupně základní školy.</a:t>
            </a:r>
            <a:endParaRPr lang="cs-CZ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3964195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5" y="332656"/>
            <a:ext cx="4187092" cy="2623646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chemeClr val="tx1">
                    <a:lumMod val="75000"/>
                  </a:schemeClr>
                </a:solidFill>
              </a:rPr>
              <a:t>Karel Čapek</a:t>
            </a:r>
            <a:endParaRPr lang="cs-CZ" sz="66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39652" y="6359262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39652" y="5229200"/>
            <a:ext cx="68767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439652" y="5244589"/>
            <a:ext cx="6429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6" y="332656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1412776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90255" y="2420888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8034" y="128540"/>
            <a:ext cx="3805796" cy="5418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869160"/>
            <a:ext cx="6120680" cy="185943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Významný český spisovatel, novinář a fotograf.</a:t>
            </a:r>
          </a:p>
        </p:txBody>
      </p:sp>
    </p:spTree>
    <p:extLst>
      <p:ext uri="{BB962C8B-B14F-4D97-AF65-F5344CB8AC3E}">
        <p14:creationId xmlns:p14="http://schemas.microsoft.com/office/powerpoint/2010/main" xmlns="" val="2168968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4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5342" y="90000"/>
            <a:ext cx="4755153" cy="6651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24736" cy="864096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1">
                    <a:lumMod val="75000"/>
                  </a:schemeClr>
                </a:solidFill>
              </a:rPr>
              <a:t>Karel Čapek</a:t>
            </a:r>
            <a:endParaRPr lang="cs-CZ" sz="44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332656"/>
            <a:ext cx="4187838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Narodil se v roce 1890 </a:t>
            </a:r>
            <a:r>
              <a:rPr lang="cs-CZ" sz="28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                 v </a:t>
            </a:r>
            <a:r>
              <a:rPr lang="cs-CZ" sz="28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Malých Svatoňovicích.</a:t>
            </a:r>
            <a:endParaRPr lang="cs-CZ" sz="2800" b="0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Jeho starším bratrem je Josef Čapek.</a:t>
            </a:r>
          </a:p>
          <a:p>
            <a:pPr marL="0" indent="0">
              <a:buNone/>
            </a:pPr>
            <a:r>
              <a:rPr lang="cs-CZ" sz="2800" b="0" dirty="0" smtClean="0">
                <a:solidFill>
                  <a:schemeClr val="tx1"/>
                </a:solidFill>
              </a:rPr>
              <a:t>Na obrázku je socha bratrů Karla Čapka a Josefa Čapka v Malých Svatoňovicích. </a:t>
            </a:r>
          </a:p>
        </p:txBody>
      </p:sp>
    </p:spTree>
    <p:extLst>
      <p:ext uri="{BB962C8B-B14F-4D97-AF65-F5344CB8AC3E}">
        <p14:creationId xmlns:p14="http://schemas.microsoft.com/office/powerpoint/2010/main" xmlns="" val="2285013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4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085184"/>
            <a:ext cx="7626424" cy="10870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Bratři Čapkové, vlevo Karel.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3105835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  <a:hlinkClick r:id="rId3"/>
              </a:rPr>
              <a:t>http://antik-kant.cz/katal/pict/capek_karel_josef.jpg</a:t>
            </a:r>
            <a:r>
              <a:rPr lang="cs-CZ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452029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4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03906"/>
            <a:ext cx="8208912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Karel Čapek napsal, nakreslil a nafotil krásnou knihu pro děti o malém nezbedném štěněti:</a:t>
            </a:r>
            <a:endParaRPr lang="cs-CZ" dirty="0"/>
          </a:p>
          <a:p>
            <a:endParaRPr lang="cs-CZ" sz="40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Dášeňka čili život štěněte</a:t>
            </a:r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  <a:hlinkClick r:id="rId3"/>
            </a:endParaRPr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3"/>
              </a:rPr>
              <a:t>http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3"/>
              </a:rPr>
              <a:t>://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3"/>
              </a:rPr>
              <a:t>www.youtube.com/watch?feature=player_detailpage&amp;v=9KFnmY75ppw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  <a:hlinkClick r:id="rId4"/>
            </a:endParaRPr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http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://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www.youtube.com/watch?feature=player_detailpage&amp;v=Mr9ZPJ6Wa-M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996952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1503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5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303906"/>
            <a:ext cx="87849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AD0101">
                    <a:lumMod val="60000"/>
                    <a:lumOff val="40000"/>
                  </a:srgbClr>
                </a:solidFill>
              </a:rPr>
              <a:t> </a:t>
            </a:r>
            <a:r>
              <a:rPr lang="cs-CZ" sz="3200" dirty="0" smtClean="0"/>
              <a:t>Napsal veselé pohádky, které sám vymyslel:</a:t>
            </a:r>
          </a:p>
          <a:p>
            <a:r>
              <a:rPr lang="cs-CZ" sz="4400" dirty="0" smtClean="0">
                <a:solidFill>
                  <a:srgbClr val="AD0101">
                    <a:lumMod val="40000"/>
                    <a:lumOff val="60000"/>
                  </a:srgbClr>
                </a:solidFill>
              </a:rPr>
              <a:t>Devatero pohádek </a:t>
            </a:r>
          </a:p>
          <a:p>
            <a:r>
              <a:rPr lang="cs-CZ" sz="3600" dirty="0" smtClean="0">
                <a:solidFill>
                  <a:srgbClr val="AD0101">
                    <a:lumMod val="20000"/>
                    <a:lumOff val="80000"/>
                  </a:srgbClr>
                </a:solidFill>
              </a:rPr>
              <a:t>a ještě jedna od Josefa Čapka jako přívažek</a:t>
            </a:r>
            <a:endParaRPr lang="cs-CZ" sz="4400" dirty="0" smtClean="0">
              <a:solidFill>
                <a:srgbClr val="AD0101">
                  <a:lumMod val="40000"/>
                  <a:lumOff val="60000"/>
                </a:srgbClr>
              </a:solidFill>
            </a:endParaRPr>
          </a:p>
          <a:p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  <a:hlinkClick r:id="rId3"/>
              </a:rPr>
              <a:t>http</a:t>
            </a:r>
            <a:r>
              <a:rPr lang="cs-CZ" dirty="0">
                <a:solidFill>
                  <a:srgbClr val="AD0101">
                    <a:lumMod val="40000"/>
                    <a:lumOff val="60000"/>
                  </a:srgbClr>
                </a:solidFill>
                <a:hlinkClick r:id="rId3"/>
              </a:rPr>
              <a:t>://</a:t>
            </a:r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  <a:hlinkClick r:id="rId3"/>
              </a:rPr>
              <a:t>knihy.abz.cz/imgs/products/img_250871_main.jpg</a:t>
            </a:r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</a:rPr>
              <a:t> </a:t>
            </a:r>
          </a:p>
          <a:p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  <a:hlinkClick r:id="rId4"/>
              </a:rPr>
              <a:t>http</a:t>
            </a:r>
            <a:r>
              <a:rPr lang="cs-CZ" dirty="0">
                <a:solidFill>
                  <a:srgbClr val="AD0101">
                    <a:lumMod val="40000"/>
                    <a:lumOff val="60000"/>
                  </a:srgbClr>
                </a:solidFill>
                <a:hlinkClick r:id="rId4"/>
              </a:rPr>
              <a:t>://</a:t>
            </a:r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  <a:hlinkClick r:id="rId4"/>
              </a:rPr>
              <a:t>data.bux.cz/book/010/709/0107092/large.jpg</a:t>
            </a:r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</a:rPr>
              <a:t> </a:t>
            </a:r>
          </a:p>
          <a:p>
            <a:r>
              <a:rPr lang="cs-CZ" sz="2800" dirty="0" smtClean="0"/>
              <a:t>Je tu </a:t>
            </a:r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Psí pohádka</a:t>
            </a:r>
            <a:r>
              <a:rPr lang="cs-CZ" sz="2800" dirty="0" smtClean="0"/>
              <a:t>, </a:t>
            </a: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Velká kočičí pohádka</a:t>
            </a:r>
            <a:r>
              <a:rPr lang="cs-CZ" sz="2800" dirty="0" smtClean="0"/>
              <a:t>, </a:t>
            </a: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Pohádka vodnická</a:t>
            </a:r>
            <a:r>
              <a:rPr lang="cs-CZ" sz="2800" dirty="0" smtClean="0"/>
              <a:t>, </a:t>
            </a: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Velká policejní pohádka</a:t>
            </a:r>
            <a:r>
              <a:rPr lang="cs-CZ" sz="2800" dirty="0" smtClean="0"/>
              <a:t>, </a:t>
            </a: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Pošťácká pohádka </a:t>
            </a:r>
            <a:r>
              <a:rPr lang="cs-CZ" sz="2800" dirty="0" smtClean="0"/>
              <a:t>a další…</a:t>
            </a:r>
          </a:p>
          <a:p>
            <a:r>
              <a:rPr lang="cs-CZ" sz="3200" dirty="0" smtClean="0"/>
              <a:t>Odkaz na </a:t>
            </a:r>
            <a:r>
              <a:rPr lang="cs-CZ" sz="3200" dirty="0" smtClean="0">
                <a:solidFill>
                  <a:srgbClr val="AD0101">
                    <a:lumMod val="40000"/>
                    <a:lumOff val="60000"/>
                  </a:srgbClr>
                </a:solidFill>
              </a:rPr>
              <a:t>Velkou pohádku doktorskou</a:t>
            </a:r>
            <a:r>
              <a:rPr lang="cs-CZ" sz="3600" dirty="0" smtClean="0">
                <a:solidFill>
                  <a:srgbClr val="AD0101">
                    <a:lumMod val="20000"/>
                    <a:lumOff val="80000"/>
                  </a:srgbClr>
                </a:solidFill>
              </a:rPr>
              <a:t>:</a:t>
            </a:r>
            <a:endParaRPr lang="cs-CZ" sz="3600" dirty="0">
              <a:solidFill>
                <a:srgbClr val="AD0101">
                  <a:lumMod val="20000"/>
                  <a:lumOff val="80000"/>
                </a:srgbClr>
              </a:solidFill>
            </a:endParaRPr>
          </a:p>
          <a:p>
            <a:endParaRPr lang="cs-CZ" dirty="0" smtClean="0">
              <a:solidFill>
                <a:srgbClr val="AD0101">
                  <a:lumMod val="40000"/>
                  <a:lumOff val="60000"/>
                </a:srgbClr>
              </a:solidFill>
              <a:hlinkClick r:id="rId5"/>
            </a:endParaRPr>
          </a:p>
          <a:p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  <a:hlinkClick r:id="rId5"/>
              </a:rPr>
              <a:t>https</a:t>
            </a:r>
            <a:r>
              <a:rPr lang="cs-CZ" dirty="0">
                <a:solidFill>
                  <a:srgbClr val="AD0101">
                    <a:lumMod val="40000"/>
                    <a:lumOff val="60000"/>
                  </a:srgbClr>
                </a:solidFill>
                <a:hlinkClick r:id="rId5"/>
              </a:rPr>
              <a:t>://</a:t>
            </a:r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  <a:hlinkClick r:id="rId5"/>
              </a:rPr>
              <a:t>www.youtube.com/watch?feature=player_detailpage&amp;v=JuaPrUVpnlM</a:t>
            </a:r>
            <a:r>
              <a:rPr lang="cs-CZ" dirty="0" smtClean="0">
                <a:solidFill>
                  <a:srgbClr val="AD0101">
                    <a:lumMod val="40000"/>
                    <a:lumOff val="60000"/>
                  </a:srgbClr>
                </a:solidFill>
              </a:rPr>
              <a:t> </a:t>
            </a:r>
          </a:p>
          <a:p>
            <a:endParaRPr lang="cs-CZ" dirty="0" smtClean="0">
              <a:solidFill>
                <a:srgbClr val="AD0101">
                  <a:lumMod val="40000"/>
                  <a:lumOff val="60000"/>
                </a:srgb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996952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942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6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24736" cy="1080120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2"/>
                </a:solidFill>
              </a:rPr>
              <a:t>Karel Čapek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404664"/>
            <a:ext cx="8820472" cy="4819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Psal především knihy pro dospělé a články do novin, </a:t>
            </a:r>
            <a:r>
              <a:rPr lang="cs-CZ" sz="28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také</a:t>
            </a:r>
            <a:r>
              <a:rPr lang="cs-CZ" sz="2800" b="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fotografoval.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D</a:t>
            </a:r>
            <a:r>
              <a:rPr lang="cs-CZ" sz="28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íla Karla Čapka znají lidé po celém světě.</a:t>
            </a:r>
          </a:p>
          <a:p>
            <a:pPr marL="0" indent="0">
              <a:buNone/>
            </a:pPr>
            <a:r>
              <a:rPr lang="cs-CZ" sz="2800" b="0" dirty="0" smtClean="0"/>
              <a:t>Zemřel </a:t>
            </a:r>
            <a:r>
              <a:rPr lang="cs-CZ" sz="2800" dirty="0" smtClean="0"/>
              <a:t>v roce 1938</a:t>
            </a:r>
            <a:r>
              <a:rPr lang="cs-CZ" sz="2800" b="0" dirty="0" smtClean="0"/>
              <a:t>.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755576" y="4077072"/>
            <a:ext cx="7704856" cy="2448272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rgbClr val="C00000"/>
              </a:solidFill>
            </a:endParaRPr>
          </a:p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Máš některou knížku </a:t>
            </a:r>
          </a:p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Karla Čapka v knihovničce?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2407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792088"/>
          </a:xfrm>
        </p:spPr>
        <p:txBody>
          <a:bodyPr/>
          <a:lstStyle/>
          <a:p>
            <a:pPr algn="l"/>
            <a:r>
              <a:rPr lang="cs-CZ" sz="2800" dirty="0" smtClean="0"/>
              <a:t>Seznam použitých materiálů: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0"/>
            <a:ext cx="8568952" cy="6525344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/>
              <a:t>VOLNÉ DÍLO.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26.2.2013].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upload.wikimedia.org/wikipedia/commons/b/bd/Karel-capek.jpg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LOUČ, Michal.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25.2.2013]. Dostupný na WWW: </a:t>
            </a:r>
            <a:r>
              <a:rPr lang="cs-CZ" sz="1800" dirty="0">
                <a:hlinkClick r:id="rId4"/>
              </a:rPr>
              <a:t>http://upload.wikimedia.org/wikipedia/commons/9/95/Mal%C3%A9_Svato%C5%88ovice_-_brat%C5%99i_%</a:t>
            </a:r>
            <a:r>
              <a:rPr lang="cs-CZ" sz="1800" dirty="0" smtClean="0">
                <a:hlinkClick r:id="rId4"/>
              </a:rPr>
              <a:t>C4%8Capkov%C3%A9.jpg</a:t>
            </a:r>
            <a:r>
              <a:rPr lang="cs-CZ" sz="1800" dirty="0" smtClean="0"/>
              <a:t> 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0" dirty="0" smtClean="0">
                <a:solidFill>
                  <a:schemeClr val="tx1"/>
                </a:solidFill>
                <a:latin typeface="Tw Cen MT"/>
              </a:rPr>
              <a:t>Zdroje:</a:t>
            </a:r>
            <a:endParaRPr lang="cs-CZ" sz="2800" b="0" dirty="0">
              <a:solidFill>
                <a:schemeClr val="tx1"/>
              </a:solidFill>
              <a:latin typeface="Tw Cen MT"/>
            </a:endParaRPr>
          </a:p>
          <a:p>
            <a:r>
              <a:rPr lang="cs-CZ" sz="120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://cs.wikipedia.org/wiki/Karel_%</a:t>
            </a:r>
            <a:r>
              <a:rPr lang="cs-CZ" sz="1200" dirty="0" smtClean="0">
                <a:hlinkClick r:id="rId5"/>
              </a:rPr>
              <a:t>C4%8Capek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323528" y="1124744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7501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6" name="camera.wav"/>
          </p:stSnd>
        </p:sndAc>
      </p:transition>
    </mc:Choice>
    <mc:Fallback>
      <p:transition spd="med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2137</TotalTime>
  <Words>245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NewsPrint</vt:lpstr>
      <vt:lpstr>Snímek 1</vt:lpstr>
      <vt:lpstr>Anotace</vt:lpstr>
      <vt:lpstr>Karel Čapek</vt:lpstr>
      <vt:lpstr>Karel Čapek</vt:lpstr>
      <vt:lpstr>Bratři Čapkové, vlevo Karel.</vt:lpstr>
      <vt:lpstr>Snímek 6</vt:lpstr>
      <vt:lpstr>Snímek 7</vt:lpstr>
      <vt:lpstr>Karel Čapek</vt:lpstr>
      <vt:lpstr>Seznam použitých materiálů: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Dum</cp:lastModifiedBy>
  <cp:revision>180</cp:revision>
  <dcterms:created xsi:type="dcterms:W3CDTF">2013-01-13T18:46:03Z</dcterms:created>
  <dcterms:modified xsi:type="dcterms:W3CDTF">2013-02-28T07:10:24Z</dcterms:modified>
</cp:coreProperties>
</file>