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32" r:id="rId1"/>
  </p:sldMasterIdLst>
  <p:notesMasterIdLst>
    <p:notesMasterId r:id="rId9"/>
  </p:notesMasterIdLst>
  <p:sldIdLst>
    <p:sldId id="256" r:id="rId2"/>
    <p:sldId id="257" r:id="rId3"/>
    <p:sldId id="269" r:id="rId4"/>
    <p:sldId id="268" r:id="rId5"/>
    <p:sldId id="262" r:id="rId6"/>
    <p:sldId id="27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00" y="-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Čtení a psaní </a:t>
          </a:r>
          <a:r>
            <a:rPr lang="cs-CZ" smtClean="0"/>
            <a:t>chemických výrazů 3 A,B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</a:t>
          </a:r>
          <a:r>
            <a:rPr lang="cs-CZ" smtClean="0"/>
            <a:t>_INOVACE_9_Čtení </a:t>
          </a:r>
          <a:r>
            <a:rPr lang="cs-CZ" dirty="0" smtClean="0"/>
            <a:t>a psaní chemických výrazů 3 A,B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Msgre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Věra Hadravová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</a:t>
          </a:r>
          <a:r>
            <a:rPr lang="cs-CZ" sz="1400" kern="1200" dirty="0"/>
            <a:t>: </a:t>
          </a:r>
          <a:r>
            <a:rPr lang="cs-CZ" sz="1400" kern="1200" dirty="0" smtClean="0"/>
            <a:t>VY_52 </a:t>
          </a:r>
          <a:r>
            <a:rPr lang="cs-CZ" sz="1400" kern="1200" smtClean="0"/>
            <a:t>_INOVACE_9_Čtení </a:t>
          </a:r>
          <a:r>
            <a:rPr lang="cs-CZ" sz="1400" kern="1200" dirty="0" smtClean="0"/>
            <a:t>a psaní chemických výrazů 3 A,B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Pracovní listy - chemie pro 8. a 9. ročník Z 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Čtení a psaní </a:t>
          </a:r>
          <a:r>
            <a:rPr lang="cs-CZ" sz="1400" kern="1200" smtClean="0"/>
            <a:t>chemických výrazů 3 A,B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6173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526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18061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75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5475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26988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4141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7794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03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7714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6217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31.12.2011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2201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431197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7635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1094815"/>
              </p:ext>
            </p:extLst>
          </p:nvPr>
        </p:nvGraphicFramePr>
        <p:xfrm>
          <a:off x="1524000" y="1397000"/>
          <a:ext cx="6096000" cy="34848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Interaktivní tabule nebo papírové zadání i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 formy zadání i řešení</a:t>
                      </a:r>
                      <a:r>
                        <a:rPr lang="cs-CZ" baseline="0" dirty="0" smtClean="0"/>
                        <a:t> ve variantě A i B.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odpoví písemně na uvedené otázky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a úkoly.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60703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39586" y="660758"/>
            <a:ext cx="1237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 </a:t>
            </a:r>
            <a:r>
              <a:rPr lang="cs-CZ" sz="2400" dirty="0" smtClean="0">
                <a:solidFill>
                  <a:srgbClr val="00B0F0"/>
                </a:solidFill>
              </a:rPr>
              <a:t>A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340768"/>
            <a:ext cx="7704856" cy="4062651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dirty="0"/>
              <a:t> </a:t>
            </a:r>
            <a:endParaRPr lang="cs-CZ" sz="2400" b="1" dirty="0"/>
          </a:p>
          <a:p>
            <a:pPr lvl="0"/>
            <a:r>
              <a:rPr lang="cs-CZ" sz="2400" dirty="0" smtClean="0"/>
              <a:t>1) Co </a:t>
            </a:r>
            <a:r>
              <a:rPr lang="cs-CZ" sz="2400" dirty="0"/>
              <a:t>znamenají tyto chemické zápisy?</a:t>
            </a:r>
          </a:p>
          <a:p>
            <a:r>
              <a:rPr lang="cs-CZ" sz="2400" dirty="0" smtClean="0"/>
              <a:t>	S</a:t>
            </a:r>
            <a:r>
              <a:rPr lang="cs-CZ" sz="2400" dirty="0"/>
              <a:t>      </a:t>
            </a:r>
          </a:p>
          <a:p>
            <a:r>
              <a:rPr lang="cs-CZ" sz="2400" dirty="0" smtClean="0"/>
              <a:t>	8S    </a:t>
            </a:r>
            <a:endParaRPr lang="cs-CZ" sz="2400" dirty="0"/>
          </a:p>
          <a:p>
            <a:r>
              <a:rPr lang="cs-CZ" sz="2400" dirty="0" smtClean="0"/>
              <a:t>	S</a:t>
            </a:r>
            <a:r>
              <a:rPr lang="cs-CZ" sz="2400" baseline="-25000" dirty="0" smtClean="0"/>
              <a:t>8        </a:t>
            </a:r>
            <a:endParaRPr lang="cs-CZ" sz="2400" dirty="0"/>
          </a:p>
          <a:p>
            <a:r>
              <a:rPr lang="cs-CZ" sz="2400" dirty="0" smtClean="0"/>
              <a:t>	8S</a:t>
            </a:r>
            <a:r>
              <a:rPr lang="cs-CZ" sz="2400" baseline="-25000" dirty="0" smtClean="0"/>
              <a:t>8     </a:t>
            </a:r>
            <a:endParaRPr lang="cs-CZ" sz="2400" dirty="0"/>
          </a:p>
          <a:p>
            <a:pPr lvl="0"/>
            <a:r>
              <a:rPr lang="cs-CZ" sz="2400" dirty="0" smtClean="0"/>
              <a:t>2) Kolik </a:t>
            </a:r>
            <a:r>
              <a:rPr lang="cs-CZ" sz="2400" dirty="0"/>
              <a:t>atomů obsahuje zápis 3 H</a:t>
            </a:r>
            <a:r>
              <a:rPr lang="cs-CZ" sz="2400" baseline="-25000" dirty="0"/>
              <a:t>2</a:t>
            </a:r>
            <a:r>
              <a:rPr lang="cs-CZ" sz="2400" dirty="0"/>
              <a:t>?   </a:t>
            </a:r>
          </a:p>
          <a:p>
            <a:pPr lvl="0"/>
            <a:r>
              <a:rPr lang="cs-CZ" sz="2400" dirty="0" smtClean="0"/>
              <a:t>3) Z</a:t>
            </a:r>
            <a:r>
              <a:rPr lang="cs-CZ" sz="2400" dirty="0"/>
              <a:t> kolika atomů a z kolika prvků se skládá tento zápis? </a:t>
            </a:r>
          </a:p>
          <a:p>
            <a:r>
              <a:rPr lang="cs-CZ" sz="2400" dirty="0" smtClean="0"/>
              <a:t>			5 </a:t>
            </a:r>
            <a:r>
              <a:rPr lang="cs-CZ" sz="2400" dirty="0"/>
              <a:t>H</a:t>
            </a:r>
            <a:r>
              <a:rPr lang="cs-CZ" sz="2400" baseline="-25000" dirty="0"/>
              <a:t>3</a:t>
            </a:r>
            <a:r>
              <a:rPr lang="cs-CZ" sz="2400" dirty="0"/>
              <a:t>PO</a:t>
            </a:r>
            <a:r>
              <a:rPr lang="cs-CZ" sz="2400" baseline="-25000" dirty="0"/>
              <a:t>4              </a:t>
            </a:r>
            <a:r>
              <a:rPr lang="cs-CZ" sz="2400" dirty="0"/>
              <a:t> </a:t>
            </a:r>
          </a:p>
          <a:p>
            <a:pPr lvl="0"/>
            <a:r>
              <a:rPr lang="cs-CZ" sz="2400" dirty="0" smtClean="0"/>
              <a:t>4) Kolik </a:t>
            </a:r>
            <a:r>
              <a:rPr lang="cs-CZ" sz="2400" dirty="0"/>
              <a:t>atomů kterého prvku obsahuje tento zápis</a:t>
            </a:r>
            <a:r>
              <a:rPr lang="cs-CZ" sz="2400" dirty="0" smtClean="0"/>
              <a:t>?</a:t>
            </a:r>
          </a:p>
          <a:p>
            <a:pPr lvl="0"/>
            <a:r>
              <a:rPr lang="cs-CZ" sz="2400" dirty="0" smtClean="0"/>
              <a:t>			7 </a:t>
            </a:r>
            <a:r>
              <a:rPr lang="cs-CZ" sz="2400" dirty="0"/>
              <a:t>Ca(OH)</a:t>
            </a:r>
            <a:r>
              <a:rPr lang="cs-CZ" sz="2400" baseline="-25000" dirty="0"/>
              <a:t>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23715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60703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39586" y="629980"/>
            <a:ext cx="11953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</a:t>
            </a:r>
            <a:r>
              <a:rPr lang="cs-CZ" sz="2400" dirty="0" smtClean="0">
                <a:solidFill>
                  <a:srgbClr val="00B0F0"/>
                </a:solidFill>
              </a:rPr>
              <a:t>A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556792"/>
            <a:ext cx="6552728" cy="3754874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1) Co </a:t>
            </a:r>
            <a:r>
              <a:rPr lang="cs-CZ" sz="2000" dirty="0"/>
              <a:t>znamenají tyto chemické zápisy?</a:t>
            </a:r>
          </a:p>
          <a:p>
            <a:r>
              <a:rPr lang="cs-CZ" sz="2000" dirty="0" smtClean="0"/>
              <a:t>	S</a:t>
            </a:r>
            <a:r>
              <a:rPr lang="cs-CZ" sz="2000" dirty="0"/>
              <a:t>      </a:t>
            </a:r>
            <a:r>
              <a:rPr lang="cs-CZ" sz="2000" dirty="0">
                <a:solidFill>
                  <a:srgbClr val="FF0000"/>
                </a:solidFill>
              </a:rPr>
              <a:t>jeden atom síry</a:t>
            </a:r>
          </a:p>
          <a:p>
            <a:r>
              <a:rPr lang="cs-CZ" sz="2000" dirty="0" smtClean="0"/>
              <a:t>	8S    </a:t>
            </a:r>
            <a:r>
              <a:rPr lang="cs-CZ" sz="2000" dirty="0">
                <a:solidFill>
                  <a:srgbClr val="FF0000"/>
                </a:solidFill>
              </a:rPr>
              <a:t>osm atomů síry</a:t>
            </a:r>
          </a:p>
          <a:p>
            <a:r>
              <a:rPr lang="cs-CZ" sz="2000" dirty="0" smtClean="0"/>
              <a:t>	S</a:t>
            </a:r>
            <a:r>
              <a:rPr lang="cs-CZ" sz="2000" baseline="-25000" dirty="0" smtClean="0"/>
              <a:t>8        </a:t>
            </a:r>
            <a:r>
              <a:rPr lang="cs-CZ" sz="2000" dirty="0">
                <a:solidFill>
                  <a:srgbClr val="FF0000"/>
                </a:solidFill>
              </a:rPr>
              <a:t>jedna molekula síry (z 8 atomů)</a:t>
            </a:r>
          </a:p>
          <a:p>
            <a:r>
              <a:rPr lang="cs-CZ" sz="2000" dirty="0" smtClean="0"/>
              <a:t>	8S</a:t>
            </a:r>
            <a:r>
              <a:rPr lang="cs-CZ" sz="2000" baseline="-25000" dirty="0" smtClean="0"/>
              <a:t>8     </a:t>
            </a:r>
            <a:r>
              <a:rPr lang="cs-CZ" sz="2000" dirty="0">
                <a:solidFill>
                  <a:srgbClr val="FF0000"/>
                </a:solidFill>
              </a:rPr>
              <a:t>osm (osmiatomových) molekul síry</a:t>
            </a:r>
          </a:p>
          <a:p>
            <a:pPr lvl="0"/>
            <a:r>
              <a:rPr lang="cs-CZ" sz="2000" dirty="0" smtClean="0"/>
              <a:t>2) Kolik </a:t>
            </a:r>
            <a:r>
              <a:rPr lang="cs-CZ" sz="2000" dirty="0"/>
              <a:t>atomů obsahuje zápis 3 H</a:t>
            </a:r>
            <a:r>
              <a:rPr lang="cs-CZ" sz="2000" baseline="-25000" dirty="0"/>
              <a:t>2</a:t>
            </a:r>
            <a:r>
              <a:rPr lang="cs-CZ" sz="2000" dirty="0"/>
              <a:t>?   </a:t>
            </a:r>
            <a:r>
              <a:rPr lang="cs-CZ" sz="2000" dirty="0" smtClean="0">
                <a:solidFill>
                  <a:srgbClr val="FF0000"/>
                </a:solidFill>
              </a:rPr>
              <a:t>6 </a:t>
            </a:r>
            <a:r>
              <a:rPr lang="cs-CZ" sz="2000" dirty="0">
                <a:solidFill>
                  <a:srgbClr val="FF0000"/>
                </a:solidFill>
              </a:rPr>
              <a:t>atomů </a:t>
            </a:r>
          </a:p>
          <a:p>
            <a:pPr lvl="0"/>
            <a:r>
              <a:rPr lang="cs-CZ" sz="2000" dirty="0" smtClean="0"/>
              <a:t>3) Z</a:t>
            </a:r>
            <a:r>
              <a:rPr lang="cs-CZ" sz="2000" dirty="0"/>
              <a:t> kolika atomů a z kolika prvků se skládá tento zápis? </a:t>
            </a:r>
          </a:p>
          <a:p>
            <a:r>
              <a:rPr lang="cs-CZ" sz="2000" dirty="0" smtClean="0"/>
              <a:t>	5 </a:t>
            </a:r>
            <a:r>
              <a:rPr lang="cs-CZ" sz="2000" dirty="0"/>
              <a:t>H</a:t>
            </a:r>
            <a:r>
              <a:rPr lang="cs-CZ" sz="2000" baseline="-25000" dirty="0"/>
              <a:t>3</a:t>
            </a:r>
            <a:r>
              <a:rPr lang="cs-CZ" sz="2000" dirty="0"/>
              <a:t>PO</a:t>
            </a:r>
            <a:r>
              <a:rPr lang="cs-CZ" sz="2000" baseline="-25000" dirty="0"/>
              <a:t>4              </a:t>
            </a:r>
            <a:r>
              <a:rPr lang="cs-CZ" sz="2000" dirty="0"/>
              <a:t> </a:t>
            </a:r>
            <a:r>
              <a:rPr lang="cs-CZ" sz="2000" dirty="0" smtClean="0"/>
              <a:t>		</a:t>
            </a:r>
            <a:r>
              <a:rPr lang="cs-CZ" sz="2000" dirty="0" smtClean="0">
                <a:solidFill>
                  <a:srgbClr val="FF0000"/>
                </a:solidFill>
              </a:rPr>
              <a:t>ze </a:t>
            </a:r>
            <a:r>
              <a:rPr lang="cs-CZ" sz="2000" dirty="0">
                <a:solidFill>
                  <a:srgbClr val="FF0000"/>
                </a:solidFill>
              </a:rPr>
              <a:t>40 atomů a 3 prvků</a:t>
            </a:r>
          </a:p>
          <a:p>
            <a:pPr lvl="0"/>
            <a:r>
              <a:rPr lang="cs-CZ" sz="2000" dirty="0" smtClean="0"/>
              <a:t>4) Kolik </a:t>
            </a:r>
            <a:r>
              <a:rPr lang="cs-CZ" sz="2000" dirty="0"/>
              <a:t>atomů kterého prvku obsahuje tento zápis?</a:t>
            </a:r>
          </a:p>
          <a:p>
            <a:r>
              <a:rPr lang="cs-CZ" sz="2000" dirty="0" smtClean="0"/>
              <a:t>	7 </a:t>
            </a:r>
            <a:r>
              <a:rPr lang="cs-CZ" sz="2000" dirty="0"/>
              <a:t>Ca(OH)</a:t>
            </a:r>
            <a:r>
              <a:rPr lang="cs-CZ" sz="2000" baseline="-25000" dirty="0"/>
              <a:t>2          </a:t>
            </a:r>
            <a:r>
              <a:rPr lang="cs-CZ" sz="2000" baseline="-25000" dirty="0" smtClean="0"/>
              <a:t>		</a:t>
            </a:r>
            <a:r>
              <a:rPr lang="cs-CZ" sz="2000" dirty="0" smtClean="0">
                <a:solidFill>
                  <a:srgbClr val="FF0000"/>
                </a:solidFill>
              </a:rPr>
              <a:t>7Ca</a:t>
            </a:r>
            <a:r>
              <a:rPr lang="cs-CZ" sz="2000" dirty="0">
                <a:solidFill>
                  <a:srgbClr val="FF0000"/>
                </a:solidFill>
              </a:rPr>
              <a:t>, 14 O, 14 H</a:t>
            </a:r>
          </a:p>
          <a:p>
            <a:r>
              <a:rPr lang="cs-CZ" sz="2000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047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60703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660758"/>
            <a:ext cx="1226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 </a:t>
            </a:r>
            <a:r>
              <a:rPr lang="cs-CZ" sz="2400" dirty="0" smtClean="0">
                <a:solidFill>
                  <a:srgbClr val="00B0F0"/>
                </a:solidFill>
              </a:rPr>
              <a:t>B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340768"/>
            <a:ext cx="7704856" cy="4431983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>
            <a:spAutoFit/>
          </a:bodyPr>
          <a:lstStyle/>
          <a:p>
            <a:r>
              <a:rPr lang="cs-CZ" dirty="0"/>
              <a:t> </a:t>
            </a:r>
            <a:endParaRPr lang="cs-CZ" sz="2400" b="1" dirty="0"/>
          </a:p>
          <a:p>
            <a:pPr lvl="0"/>
            <a:r>
              <a:rPr lang="cs-CZ" sz="2400" dirty="0" smtClean="0"/>
              <a:t>1) Co </a:t>
            </a:r>
            <a:r>
              <a:rPr lang="cs-CZ" sz="2400" dirty="0"/>
              <a:t>znamenají tyto chemické zápisy?</a:t>
            </a:r>
          </a:p>
          <a:p>
            <a:r>
              <a:rPr lang="cs-CZ" sz="2400" dirty="0" smtClean="0"/>
              <a:t>	N</a:t>
            </a:r>
            <a:r>
              <a:rPr lang="cs-CZ" sz="2400" dirty="0"/>
              <a:t>      </a:t>
            </a:r>
          </a:p>
          <a:p>
            <a:r>
              <a:rPr lang="cs-CZ" sz="2400" dirty="0" smtClean="0"/>
              <a:t>	2N    </a:t>
            </a:r>
            <a:endParaRPr lang="cs-CZ" sz="2400" dirty="0"/>
          </a:p>
          <a:p>
            <a:r>
              <a:rPr lang="cs-CZ" sz="2400" dirty="0" smtClean="0"/>
              <a:t>	N</a:t>
            </a:r>
            <a:r>
              <a:rPr lang="cs-CZ" sz="2400" baseline="-25000" dirty="0" smtClean="0"/>
              <a:t>2        </a:t>
            </a:r>
            <a:endParaRPr lang="cs-CZ" sz="2400" dirty="0"/>
          </a:p>
          <a:p>
            <a:r>
              <a:rPr lang="cs-CZ" sz="2400" dirty="0" smtClean="0"/>
              <a:t>	2N</a:t>
            </a:r>
            <a:r>
              <a:rPr lang="cs-CZ" sz="2400" baseline="-25000" dirty="0" smtClean="0"/>
              <a:t>2     </a:t>
            </a:r>
            <a:endParaRPr lang="cs-CZ" sz="2400" dirty="0"/>
          </a:p>
          <a:p>
            <a:pPr lvl="0"/>
            <a:r>
              <a:rPr lang="cs-CZ" sz="2400" dirty="0" smtClean="0"/>
              <a:t>2) Kolik </a:t>
            </a:r>
            <a:r>
              <a:rPr lang="cs-CZ" sz="2400" dirty="0"/>
              <a:t>atomů obsahuje zápis </a:t>
            </a:r>
            <a:r>
              <a:rPr lang="cs-CZ" sz="2400" dirty="0" smtClean="0"/>
              <a:t>	5P</a:t>
            </a:r>
            <a:r>
              <a:rPr lang="cs-CZ" sz="2400" baseline="-25000" dirty="0" smtClean="0"/>
              <a:t>4</a:t>
            </a:r>
            <a:r>
              <a:rPr lang="cs-CZ" sz="2400" dirty="0"/>
              <a:t>?    </a:t>
            </a:r>
          </a:p>
          <a:p>
            <a:pPr lvl="0"/>
            <a:r>
              <a:rPr lang="cs-CZ" sz="2400" dirty="0" smtClean="0"/>
              <a:t>3) Z</a:t>
            </a:r>
            <a:r>
              <a:rPr lang="cs-CZ" sz="2400" dirty="0"/>
              <a:t> kolika atomů a z kolika prvků se skládá tento zápis? </a:t>
            </a:r>
            <a:r>
              <a:rPr lang="cs-CZ" sz="2400" dirty="0" smtClean="0"/>
              <a:t>				3 </a:t>
            </a:r>
            <a:r>
              <a:rPr lang="cs-CZ" sz="2400" dirty="0"/>
              <a:t>H</a:t>
            </a:r>
            <a:r>
              <a:rPr lang="cs-CZ" sz="2400" baseline="-25000" dirty="0"/>
              <a:t>2</a:t>
            </a:r>
            <a:r>
              <a:rPr lang="cs-CZ" sz="2400" dirty="0"/>
              <a:t>SO</a:t>
            </a:r>
            <a:r>
              <a:rPr lang="cs-CZ" sz="2400" baseline="-25000" dirty="0"/>
              <a:t>4             </a:t>
            </a:r>
            <a:r>
              <a:rPr lang="cs-CZ" sz="2400" dirty="0"/>
              <a:t> </a:t>
            </a:r>
          </a:p>
          <a:p>
            <a:pPr lvl="0"/>
            <a:r>
              <a:rPr lang="cs-CZ" sz="2400" dirty="0" smtClean="0"/>
              <a:t>4) Kolik </a:t>
            </a:r>
            <a:r>
              <a:rPr lang="cs-CZ" sz="2400" dirty="0"/>
              <a:t>atomů kterého prvku obsahuje tento zápis? </a:t>
            </a:r>
          </a:p>
          <a:p>
            <a:r>
              <a:rPr lang="cs-CZ" sz="2400" dirty="0" smtClean="0"/>
              <a:t>			8 </a:t>
            </a:r>
            <a:r>
              <a:rPr lang="cs-CZ" sz="2400" dirty="0"/>
              <a:t>Mg(OH)</a:t>
            </a:r>
            <a:r>
              <a:rPr lang="cs-CZ" sz="2400" baseline="-25000" dirty="0"/>
              <a:t>2         </a:t>
            </a:r>
            <a:endParaRPr lang="cs-CZ" sz="2400" dirty="0"/>
          </a:p>
          <a:p>
            <a:pPr lvl="0"/>
            <a:endParaRPr lang="cs-CZ" sz="2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460703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Obsah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39586" y="629980"/>
            <a:ext cx="1184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ř</a:t>
            </a:r>
            <a:r>
              <a:rPr lang="cs-CZ" sz="2400" dirty="0" smtClean="0">
                <a:solidFill>
                  <a:srgbClr val="00B0F0"/>
                </a:solidFill>
              </a:rPr>
              <a:t>ešení </a:t>
            </a:r>
            <a:r>
              <a:rPr lang="cs-CZ" sz="2400" dirty="0" smtClean="0">
                <a:solidFill>
                  <a:srgbClr val="00B0F0"/>
                </a:solidFill>
              </a:rPr>
              <a:t>B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700808"/>
            <a:ext cx="6984776" cy="3785652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lvl="0"/>
            <a:r>
              <a:rPr lang="cs-CZ" sz="2000" dirty="0" smtClean="0"/>
              <a:t>1) Co </a:t>
            </a:r>
            <a:r>
              <a:rPr lang="cs-CZ" sz="2000" dirty="0"/>
              <a:t>znamenají tyto chemické zápisy?</a:t>
            </a:r>
          </a:p>
          <a:p>
            <a:r>
              <a:rPr lang="cs-CZ" sz="2000" dirty="0" smtClean="0"/>
              <a:t>	N</a:t>
            </a:r>
            <a:r>
              <a:rPr lang="cs-CZ" sz="2000" dirty="0"/>
              <a:t>      </a:t>
            </a:r>
            <a:r>
              <a:rPr lang="cs-CZ" sz="2000" dirty="0">
                <a:solidFill>
                  <a:srgbClr val="FF0000"/>
                </a:solidFill>
              </a:rPr>
              <a:t>jeden atom dusíku</a:t>
            </a:r>
          </a:p>
          <a:p>
            <a:r>
              <a:rPr lang="cs-CZ" sz="2000" dirty="0" smtClean="0"/>
              <a:t>	2N    </a:t>
            </a:r>
            <a:r>
              <a:rPr lang="cs-CZ" sz="2000" dirty="0">
                <a:solidFill>
                  <a:srgbClr val="FF0000"/>
                </a:solidFill>
              </a:rPr>
              <a:t>dva atomy dusíku</a:t>
            </a:r>
          </a:p>
          <a:p>
            <a:r>
              <a:rPr lang="cs-CZ" sz="2000" dirty="0" smtClean="0"/>
              <a:t>	N</a:t>
            </a:r>
            <a:r>
              <a:rPr lang="cs-CZ" sz="2000" baseline="-25000" dirty="0" smtClean="0"/>
              <a:t>2        </a:t>
            </a:r>
            <a:r>
              <a:rPr lang="cs-CZ" sz="2000" dirty="0">
                <a:solidFill>
                  <a:srgbClr val="FF0000"/>
                </a:solidFill>
              </a:rPr>
              <a:t>jedna molekula (z 2 atomů) dusíku</a:t>
            </a:r>
          </a:p>
          <a:p>
            <a:r>
              <a:rPr lang="cs-CZ" sz="2000" dirty="0" smtClean="0"/>
              <a:t>	2N</a:t>
            </a:r>
            <a:r>
              <a:rPr lang="cs-CZ" sz="2000" baseline="-25000" dirty="0" smtClean="0"/>
              <a:t>2     </a:t>
            </a:r>
            <a:r>
              <a:rPr lang="cs-CZ" sz="2000" dirty="0" smtClean="0">
                <a:solidFill>
                  <a:srgbClr val="FF0000"/>
                </a:solidFill>
              </a:rPr>
              <a:t>dvě (dvouatomové) molekuly </a:t>
            </a:r>
            <a:r>
              <a:rPr lang="cs-CZ" sz="2000" dirty="0">
                <a:solidFill>
                  <a:srgbClr val="FF0000"/>
                </a:solidFill>
              </a:rPr>
              <a:t>dusíku</a:t>
            </a:r>
          </a:p>
          <a:p>
            <a:pPr lvl="0"/>
            <a:r>
              <a:rPr lang="cs-CZ" sz="2000" dirty="0" smtClean="0"/>
              <a:t>2) Kolik </a:t>
            </a:r>
            <a:r>
              <a:rPr lang="cs-CZ" sz="2000" dirty="0"/>
              <a:t>atomů obsahuje zápis </a:t>
            </a:r>
            <a:r>
              <a:rPr lang="cs-CZ" sz="2000" dirty="0" smtClean="0"/>
              <a:t>	5P</a:t>
            </a:r>
            <a:r>
              <a:rPr lang="cs-CZ" sz="2000" baseline="-25000" dirty="0" smtClean="0"/>
              <a:t>4</a:t>
            </a:r>
            <a:r>
              <a:rPr lang="cs-CZ" sz="2000" dirty="0"/>
              <a:t>?   </a:t>
            </a:r>
            <a:r>
              <a:rPr lang="cs-CZ" sz="2000" dirty="0">
                <a:solidFill>
                  <a:srgbClr val="FF0000"/>
                </a:solidFill>
              </a:rPr>
              <a:t>20 atomů </a:t>
            </a:r>
          </a:p>
          <a:p>
            <a:pPr lvl="0"/>
            <a:r>
              <a:rPr lang="cs-CZ" sz="2000" dirty="0" smtClean="0"/>
              <a:t>3) Z</a:t>
            </a:r>
            <a:r>
              <a:rPr lang="cs-CZ" sz="2000" dirty="0"/>
              <a:t> kolika atomů a z kolika prvků se skládá tento zápis? </a:t>
            </a:r>
            <a:r>
              <a:rPr lang="cs-CZ" sz="2000" dirty="0" smtClean="0"/>
              <a:t>			3 </a:t>
            </a:r>
            <a:r>
              <a:rPr lang="cs-CZ" sz="2000" dirty="0"/>
              <a:t>H</a:t>
            </a:r>
            <a:r>
              <a:rPr lang="cs-CZ" sz="2000" baseline="-25000" dirty="0"/>
              <a:t>2</a:t>
            </a:r>
            <a:r>
              <a:rPr lang="cs-CZ" sz="2000" dirty="0"/>
              <a:t>SO</a:t>
            </a:r>
            <a:r>
              <a:rPr lang="cs-CZ" sz="2000" baseline="-25000" dirty="0"/>
              <a:t>4             </a:t>
            </a:r>
            <a:r>
              <a:rPr lang="cs-CZ" sz="2000" dirty="0"/>
              <a:t> </a:t>
            </a:r>
            <a:r>
              <a:rPr lang="cs-CZ" sz="2000" dirty="0">
                <a:solidFill>
                  <a:srgbClr val="FF0000"/>
                </a:solidFill>
              </a:rPr>
              <a:t>z 21 atomů a 3 prvků</a:t>
            </a:r>
          </a:p>
          <a:p>
            <a:pPr lvl="0"/>
            <a:r>
              <a:rPr lang="cs-CZ" sz="2000" dirty="0" smtClean="0"/>
              <a:t>4) Kolik </a:t>
            </a:r>
            <a:r>
              <a:rPr lang="cs-CZ" sz="2000" dirty="0"/>
              <a:t>atomů kterého prvku obsahuje tento zápis? </a:t>
            </a:r>
          </a:p>
          <a:p>
            <a:r>
              <a:rPr lang="cs-CZ" sz="2000" dirty="0" smtClean="0"/>
              <a:t>		8 </a:t>
            </a:r>
            <a:r>
              <a:rPr lang="cs-CZ" sz="2000" dirty="0"/>
              <a:t>Mg(OH)</a:t>
            </a:r>
            <a:r>
              <a:rPr lang="cs-CZ" sz="2000" baseline="-25000" dirty="0"/>
              <a:t>2          </a:t>
            </a:r>
            <a:r>
              <a:rPr lang="cs-CZ" sz="2000" dirty="0">
                <a:solidFill>
                  <a:srgbClr val="FF0000"/>
                </a:solidFill>
              </a:rPr>
              <a:t>8 Mg, 16 O, 16 </a:t>
            </a:r>
            <a:r>
              <a:rPr lang="cs-CZ" sz="2000" dirty="0" smtClean="0">
                <a:solidFill>
                  <a:srgbClr val="FF0000"/>
                </a:solidFill>
              </a:rPr>
              <a:t>H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89243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183880" cy="105156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183880" cy="108012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archiv 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484</TotalTime>
  <Words>167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Vlada</cp:lastModifiedBy>
  <cp:revision>81</cp:revision>
  <dcterms:created xsi:type="dcterms:W3CDTF">2011-08-21T15:31:45Z</dcterms:created>
  <dcterms:modified xsi:type="dcterms:W3CDTF">2011-12-31T16:25:59Z</dcterms:modified>
</cp:coreProperties>
</file>