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over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over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cover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7B4B21-58DA-4A5E-B365-08BD67A7102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5B6F64-9B64-4320-933C-1BC5CD31AD3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r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Hlavn%C3%AD_strana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81000" y="4853411"/>
            <a:ext cx="7935416" cy="1222375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Anotace: Materiál je určen pro </a:t>
            </a:r>
            <a:r>
              <a:rPr kumimoji="0" lang="en-US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.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stupeň ZŠ, slouží jako učební</a:t>
            </a:r>
            <a:r>
              <a:rPr kumimoji="0" lang="cs-CZ" sz="2000" b="0" i="0" u="none" strike="noStrike" kern="1200" cap="all" spc="0" normalizeH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materiál k výuce </a:t>
            </a:r>
            <a:r>
              <a:rPr kumimoji="0" lang="cs-CZ" sz="2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hudební teorie</a:t>
            </a:r>
            <a:r>
              <a:rPr lang="cs-CZ" sz="2000" cap="all" dirty="0" smtClean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.</a:t>
            </a:r>
            <a:endParaRPr kumimoji="0" lang="cs-CZ" sz="20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395536" y="332656"/>
            <a:ext cx="8458200" cy="302433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 ŠKOLY: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SPECIÁLNÍ ZÁKLADNÍ ŠKOLA A MATEŘSKÁ ŠKOLA VARNSDORF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Petr Smetana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NÁZEV: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VY_32_INOVACE_12_ Hudební teorie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 Notová osnova a délky not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ČÍSLO PROJEKTU: CZ.1.07/1.4.00/21.0640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r>
            <a:b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ask-resimleri.com/wp-content/uploads/Nota-resimleri-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1052736"/>
            <a:ext cx="8553450" cy="4762500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67544" y="692696"/>
            <a:ext cx="7772400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Hudební teorie II.</a:t>
            </a:r>
            <a:endParaRPr lang="cs-CZ" sz="8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87702" y="4941168"/>
            <a:ext cx="89562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Notová osnova a délky not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411603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Notová osnova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484784"/>
            <a:ext cx="6356228" cy="584775"/>
          </a:xfrm>
          <a:prstGeom prst="rect">
            <a:avLst/>
          </a:prstGeom>
          <a:solidFill>
            <a:schemeClr val="accent2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…..se skládá z 5 linek a 4 mezer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4" descr="http://pianovka.cz/obrazky/hn/not/not-osn/not-osn1.jpg"/>
          <p:cNvPicPr>
            <a:picLocks noChangeAspect="1" noChangeArrowheads="1"/>
          </p:cNvPicPr>
          <p:nvPr/>
        </p:nvPicPr>
        <p:blipFill>
          <a:blip r:embed="rId2" cstate="print"/>
          <a:srcRect t="27858" b="26376"/>
          <a:stretch>
            <a:fillRect/>
          </a:stretch>
        </p:blipFill>
        <p:spPr bwMode="auto">
          <a:xfrm>
            <a:off x="1043608" y="2420888"/>
            <a:ext cx="7069460" cy="18002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6337" y="4509120"/>
            <a:ext cx="7173759" cy="584775"/>
          </a:xfrm>
          <a:prstGeom prst="rect">
            <a:avLst/>
          </a:prstGeom>
          <a:solidFill>
            <a:schemeClr val="accent2"/>
          </a:solidFill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linky a do mezer se zapisují noty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6" name="Picture 8" descr="http://www.epianostudio.com/wp-content/uploads/2008/10/grand-staff.jpg"/>
          <p:cNvPicPr>
            <a:picLocks noChangeAspect="1" noChangeArrowheads="1"/>
          </p:cNvPicPr>
          <p:nvPr/>
        </p:nvPicPr>
        <p:blipFill>
          <a:blip r:embed="rId3" cstate="print"/>
          <a:srcRect l="10852" t="51202" r="54182" b="3619"/>
          <a:stretch>
            <a:fillRect/>
          </a:stretch>
        </p:blipFill>
        <p:spPr bwMode="auto">
          <a:xfrm>
            <a:off x="2987824" y="5301208"/>
            <a:ext cx="2664296" cy="121104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627784" y="0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784" y="0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908720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začátek osnovy kreslíme klíč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176" y="2132856"/>
            <a:ext cx="1983231" cy="388843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79512" y="1628800"/>
            <a:ext cx="259228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Houslový</a:t>
            </a:r>
          </a:p>
        </p:txBody>
      </p:sp>
      <p:sp>
        <p:nvSpPr>
          <p:cNvPr id="6" name="Obdélník 5"/>
          <p:cNvSpPr/>
          <p:nvPr/>
        </p:nvSpPr>
        <p:spPr>
          <a:xfrm>
            <a:off x="5220072" y="1628800"/>
            <a:ext cx="259228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Basový</a:t>
            </a:r>
          </a:p>
        </p:txBody>
      </p:sp>
      <p:pic>
        <p:nvPicPr>
          <p:cNvPr id="7" name="Picture 4" descr="http://www.epianostudio.com/wp-content/uploads/2008/10/bass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780928"/>
            <a:ext cx="2199014" cy="259228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716016" y="6021288"/>
            <a:ext cx="37799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Pro hluboké tóny</a:t>
            </a:r>
          </a:p>
        </p:txBody>
      </p:sp>
      <p:sp>
        <p:nvSpPr>
          <p:cNvPr id="9" name="Obdélník 8"/>
          <p:cNvSpPr/>
          <p:nvPr/>
        </p:nvSpPr>
        <p:spPr>
          <a:xfrm>
            <a:off x="323528" y="6021288"/>
            <a:ext cx="3744416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Pro vysoké tóny</a:t>
            </a:r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0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23928" y="260648"/>
            <a:ext cx="522007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Nakreslete znovu oba klíče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</a:p>
        </p:txBody>
      </p:sp>
      <p:pic>
        <p:nvPicPr>
          <p:cNvPr id="4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268760"/>
            <a:ext cx="1440160" cy="2823658"/>
          </a:xfrm>
          <a:prstGeom prst="rect">
            <a:avLst/>
          </a:prstGeom>
          <a:noFill/>
        </p:spPr>
      </p:pic>
      <p:pic>
        <p:nvPicPr>
          <p:cNvPr id="5" name="Picture 4" descr="http://www.epianostudio.com/wp-content/uploads/2008/10/bass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3686" y="4581128"/>
            <a:ext cx="1678033" cy="197813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76829" y="908720"/>
            <a:ext cx="46671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Použijte pero vlevo dole ve skrytých tlačítkách.</a:t>
            </a:r>
            <a:endParaRPr lang="cs-CZ" sz="14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835696" y="184482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835696" y="220486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835696" y="263691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835696" y="299695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35696" y="3429000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051720" y="4653136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051720" y="5085184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051720" y="551723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051720" y="6021288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051720" y="6453336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23528" y="332656"/>
            <a:ext cx="863221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začátku má hudební skladatel pouze papír s čistou……………………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429000"/>
            <a:ext cx="7620000" cy="2819401"/>
          </a:xfrm>
          <a:prstGeom prst="rect">
            <a:avLst/>
          </a:prstGeom>
          <a:noFill/>
        </p:spPr>
      </p:pic>
      <p:cxnSp>
        <p:nvCxnSpPr>
          <p:cNvPr id="18" name="Přímá spojovací čára 17"/>
          <p:cNvCxnSpPr/>
          <p:nvPr/>
        </p:nvCxnSpPr>
        <p:spPr>
          <a:xfrm>
            <a:off x="1475656" y="4437112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403648" y="4869160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1403648" y="5229200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1403648" y="5661248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1475656" y="6093296"/>
            <a:ext cx="6840760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23528" y="1484784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Do osnovy uvede …………………………….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23528" y="2132856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Pak začne psát NOTY.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30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757643"/>
            <a:ext cx="1581286" cy="3100357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73016"/>
            <a:ext cx="7620000" cy="2819401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23528" y="332656"/>
            <a:ext cx="8632212" cy="1077218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Noty mají různou podobu.</a:t>
            </a:r>
          </a:p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Různé noty představují různou délku tónu.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5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t="17878" r="79245"/>
          <a:stretch>
            <a:fillRect/>
          </a:stretch>
        </p:blipFill>
        <p:spPr bwMode="auto">
          <a:xfrm>
            <a:off x="683568" y="4077072"/>
            <a:ext cx="1224136" cy="231534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51520" y="1916832"/>
            <a:ext cx="18036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celá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1988840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4 tlesknutí</a:t>
            </a:r>
            <a:endParaRPr lang="cs-CZ" sz="2800" dirty="0"/>
          </a:p>
        </p:txBody>
      </p:sp>
      <p:pic>
        <p:nvPicPr>
          <p:cNvPr id="10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3779912" y="2996952"/>
            <a:ext cx="1224136" cy="2171329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251520" y="3789040"/>
            <a:ext cx="22044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půlová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4048" y="3717032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2 tlesknutí</a:t>
            </a:r>
            <a:endParaRPr lang="cs-CZ" sz="2800" dirty="0"/>
          </a:p>
        </p:txBody>
      </p:sp>
      <p:pic>
        <p:nvPicPr>
          <p:cNvPr id="13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2627784" y="4614663"/>
            <a:ext cx="1080120" cy="2243337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251520" y="5877272"/>
            <a:ext cx="24368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Nota čtvrťová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5877272"/>
            <a:ext cx="3751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Její délka = 1 tlesknutí</a:t>
            </a:r>
            <a:endParaRPr lang="cs-CZ" sz="28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44444E-6 C 0.06944 -0.10463 0.13923 -0.20902 0.16805 -0.27916 C 0.19687 -0.3493 0.17153 -0.39722 0.17222 -0.4206 " pathEditMode="relative" rAng="0" ptsTypes="a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00" y="-21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/>
      <p:bldP spid="9" grpId="0"/>
      <p:bldP spid="11" grpId="0"/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t="17878" r="79245"/>
          <a:stretch>
            <a:fillRect/>
          </a:stretch>
        </p:blipFill>
        <p:spPr bwMode="auto">
          <a:xfrm>
            <a:off x="3707904" y="-243408"/>
            <a:ext cx="1224136" cy="2315345"/>
          </a:xfrm>
          <a:prstGeom prst="rect">
            <a:avLst/>
          </a:prstGeom>
          <a:noFill/>
        </p:spPr>
      </p:pic>
      <p:pic>
        <p:nvPicPr>
          <p:cNvPr id="3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611560" y="4221088"/>
            <a:ext cx="1080120" cy="2243337"/>
          </a:xfrm>
          <a:prstGeom prst="rect">
            <a:avLst/>
          </a:prstGeom>
          <a:noFill/>
        </p:spPr>
      </p:pic>
      <p:pic>
        <p:nvPicPr>
          <p:cNvPr id="4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1691680" y="1988840"/>
            <a:ext cx="1224136" cy="2171329"/>
          </a:xfrm>
          <a:prstGeom prst="rect">
            <a:avLst/>
          </a:prstGeom>
          <a:noFill/>
        </p:spPr>
      </p:pic>
      <p:pic>
        <p:nvPicPr>
          <p:cNvPr id="6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17010" t="22986" r="66925"/>
          <a:stretch>
            <a:fillRect/>
          </a:stretch>
        </p:blipFill>
        <p:spPr bwMode="auto">
          <a:xfrm>
            <a:off x="5868144" y="1988840"/>
            <a:ext cx="1224136" cy="2171329"/>
          </a:xfrm>
          <a:prstGeom prst="rect">
            <a:avLst/>
          </a:prstGeom>
          <a:noFill/>
        </p:spPr>
      </p:pic>
      <p:pic>
        <p:nvPicPr>
          <p:cNvPr id="7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4932040" y="4221088"/>
            <a:ext cx="1080120" cy="2243337"/>
          </a:xfrm>
          <a:prstGeom prst="rect">
            <a:avLst/>
          </a:prstGeom>
          <a:noFill/>
        </p:spPr>
      </p:pic>
      <p:pic>
        <p:nvPicPr>
          <p:cNvPr id="8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2699792" y="4221088"/>
            <a:ext cx="1080120" cy="2243337"/>
          </a:xfrm>
          <a:prstGeom prst="rect">
            <a:avLst/>
          </a:prstGeom>
          <a:noFill/>
        </p:spPr>
      </p:pic>
      <p:pic>
        <p:nvPicPr>
          <p:cNvPr id="9" name="Picture 2" descr="Soubor:Notes.svg"/>
          <p:cNvPicPr>
            <a:picLocks noChangeAspect="1" noChangeArrowheads="1"/>
          </p:cNvPicPr>
          <p:nvPr/>
        </p:nvPicPr>
        <p:blipFill>
          <a:blip r:embed="rId2" cstate="print"/>
          <a:srcRect l="29295" t="20432" r="56530"/>
          <a:stretch>
            <a:fillRect/>
          </a:stretch>
        </p:blipFill>
        <p:spPr bwMode="auto">
          <a:xfrm>
            <a:off x="7236296" y="4221088"/>
            <a:ext cx="1080120" cy="2243337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H="1">
            <a:off x="2915816" y="1412776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076056" y="1484784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7092280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2843808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971600" y="3429000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5148064" y="3501008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203848" y="692696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87824" y="270892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2708920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2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1763688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316416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779912" y="5085184"/>
            <a:ext cx="385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2" grpId="0"/>
      <p:bldP spid="23" grpId="0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7776865" cy="576064"/>
          </a:xfrm>
          <a:prstGeom prst="rect">
            <a:avLst/>
          </a:prstGeom>
          <a:noFill/>
        </p:spPr>
      </p:pic>
      <p:pic>
        <p:nvPicPr>
          <p:cNvPr id="5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077072"/>
            <a:ext cx="7776865" cy="57606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23528" y="332656"/>
            <a:ext cx="8632212" cy="584775"/>
          </a:xfrm>
          <a:prstGeom prst="rect">
            <a:avLst/>
          </a:prstGeom>
          <a:solidFill>
            <a:schemeClr val="accent2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Vyzkoušejte nyní: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8" name="Picture 2" descr="Soubor:Staff240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17232"/>
            <a:ext cx="7776865" cy="576064"/>
          </a:xfrm>
          <a:prstGeom prst="rect">
            <a:avLst/>
          </a:prstGeom>
          <a:noFill/>
        </p:spPr>
      </p:pic>
      <p:pic>
        <p:nvPicPr>
          <p:cNvPr id="9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420888"/>
            <a:ext cx="514171" cy="1008112"/>
          </a:xfrm>
          <a:prstGeom prst="rect">
            <a:avLst/>
          </a:prstGeom>
          <a:noFill/>
        </p:spPr>
      </p:pic>
      <p:pic>
        <p:nvPicPr>
          <p:cNvPr id="10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861048"/>
            <a:ext cx="514171" cy="1008112"/>
          </a:xfrm>
          <a:prstGeom prst="rect">
            <a:avLst/>
          </a:prstGeom>
          <a:noFill/>
        </p:spPr>
      </p:pic>
      <p:pic>
        <p:nvPicPr>
          <p:cNvPr id="11" name="Picture 2" descr="http://www.epianostudio.com/wp-content/uploads/2008/10/treble-clef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514171" cy="1008112"/>
          </a:xfrm>
          <a:prstGeom prst="rect">
            <a:avLst/>
          </a:prstGeom>
          <a:noFill/>
        </p:spPr>
      </p:pic>
      <p:pic>
        <p:nvPicPr>
          <p:cNvPr id="14" name="Picture 2" descr="Soubor:Notes.sv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908720"/>
            <a:ext cx="4091608" cy="1513895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1556792"/>
            <a:ext cx="63904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ask</a:t>
            </a:r>
            <a:r>
              <a:rPr lang="cs-CZ" sz="1200" dirty="0" smtClean="0"/>
              <a:t>-</a:t>
            </a:r>
            <a:r>
              <a:rPr lang="cs-CZ" sz="1200" dirty="0" err="1" smtClean="0"/>
              <a:t>resimleri.com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/Nota-</a:t>
            </a:r>
            <a:r>
              <a:rPr lang="cs-CZ" sz="1200" dirty="0" err="1" smtClean="0"/>
              <a:t>resimleri</a:t>
            </a:r>
            <a:r>
              <a:rPr lang="cs-CZ" sz="1200" dirty="0" smtClean="0"/>
              <a:t>-4.jpeg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556792"/>
            <a:ext cx="140775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Zvlněná osnova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20688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772816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  <p:sp>
        <p:nvSpPr>
          <p:cNvPr id="7" name="Obdélník 6"/>
          <p:cNvSpPr/>
          <p:nvPr/>
        </p:nvSpPr>
        <p:spPr>
          <a:xfrm>
            <a:off x="3131840" y="2348880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/>
              <a:t>Tento soubor pochází z </a:t>
            </a:r>
            <a:r>
              <a:rPr lang="cs-CZ" sz="1200" dirty="0" err="1">
                <a:hlinkClick r:id="rId2"/>
              </a:rPr>
              <a:t>Wikimedia</a:t>
            </a:r>
            <a:r>
              <a:rPr lang="cs-CZ" sz="1200" dirty="0">
                <a:hlinkClick r:id="rId2"/>
              </a:rPr>
              <a:t> </a:t>
            </a:r>
            <a:r>
              <a:rPr lang="cs-CZ" sz="1200" dirty="0" err="1">
                <a:hlinkClick r:id="rId2"/>
              </a:rPr>
              <a:t>Commons</a:t>
            </a:r>
            <a:r>
              <a:rPr lang="cs-CZ" sz="1200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348880"/>
            <a:ext cx="1802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200" dirty="0" smtClean="0"/>
              <a:t>  </a:t>
            </a:r>
            <a:r>
              <a:rPr lang="cs-CZ" sz="1200" dirty="0" err="1" smtClean="0"/>
              <a:t>Hoslový</a:t>
            </a:r>
            <a:r>
              <a:rPr lang="cs-CZ" sz="1200" dirty="0" smtClean="0"/>
              <a:t> a basový klíč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  Notová osnova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03848" y="2564904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http://cs.wikipedia.org/wiki/Soubor:Music_ClefG.svg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1640" y="2780928"/>
            <a:ext cx="12346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/>
              <a:t>[cit 14.12.2012]</a:t>
            </a:r>
            <a:endParaRPr lang="cs-CZ" sz="1200" dirty="0"/>
          </a:p>
        </p:txBody>
      </p:sp>
    </p:spTree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262</TotalTime>
  <Words>174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Hudební teorie II.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zak</cp:lastModifiedBy>
  <cp:revision>26</cp:revision>
  <dcterms:created xsi:type="dcterms:W3CDTF">2013-02-14T09:13:54Z</dcterms:created>
  <dcterms:modified xsi:type="dcterms:W3CDTF">2013-02-26T10:48:02Z</dcterms:modified>
</cp:coreProperties>
</file>