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DEF80-E91A-48D1-AE9D-DBEFA6E3DC3D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04822A1-377B-41B8-8C1A-23F0717ADB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DEF80-E91A-48D1-AE9D-DBEFA6E3DC3D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04822A1-377B-41B8-8C1A-23F0717ADB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DEF80-E91A-48D1-AE9D-DBEFA6E3DC3D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822A1-377B-41B8-8C1A-23F0717ADB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DEF80-E91A-48D1-AE9D-DBEFA6E3DC3D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822A1-377B-41B8-8C1A-23F0717ADB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DEF80-E91A-48D1-AE9D-DBEFA6E3DC3D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04822A1-377B-41B8-8C1A-23F0717ADB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DEF80-E91A-48D1-AE9D-DBEFA6E3DC3D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822A1-377B-41B8-8C1A-23F0717ADB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DEF80-E91A-48D1-AE9D-DBEFA6E3DC3D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822A1-377B-41B8-8C1A-23F0717ADB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DEF80-E91A-48D1-AE9D-DBEFA6E3DC3D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822A1-377B-41B8-8C1A-23F0717ADB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DEF80-E91A-48D1-AE9D-DBEFA6E3DC3D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822A1-377B-41B8-8C1A-23F0717ADB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DEF80-E91A-48D1-AE9D-DBEFA6E3DC3D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822A1-377B-41B8-8C1A-23F0717ADB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DEF80-E91A-48D1-AE9D-DBEFA6E3DC3D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822A1-377B-41B8-8C1A-23F0717ADB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40DEF80-E91A-48D1-AE9D-DBEFA6E3DC3D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04822A1-377B-41B8-8C1A-23F0717ADB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r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23528" y="4581128"/>
            <a:ext cx="7935416" cy="1222375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Anotace: Materiál je určen pro </a:t>
            </a:r>
            <a:r>
              <a:rPr lang="cs-CZ" sz="2000" cap="all" dirty="0" smtClean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2.</a:t>
            </a: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stupeň ZŠ, slouží jako učební</a:t>
            </a:r>
            <a:r>
              <a:rPr kumimoji="0" lang="cs-CZ" sz="2000" b="0" i="0" u="none" strike="noStrike" kern="1200" cap="all" spc="0" normalizeH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materiál k výuce </a:t>
            </a: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hudební teorie</a:t>
            </a:r>
            <a:r>
              <a:rPr lang="cs-CZ" sz="2000" cap="all" dirty="0" smtClean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.</a:t>
            </a:r>
            <a:endParaRPr kumimoji="0" lang="cs-CZ" sz="20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95536" y="332656"/>
            <a:ext cx="8458200" cy="302433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ŠKOLY: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SPECIÁLNÍ ZÁKLADNÍ ŠKOLA A MATEŘSKÁ ŠKOLA VARNSDORF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Petr Smetana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NÁZEV: </a:t>
            </a: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VY_32_INOVACE_13_ Hudební teorie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 Délky not, rytmus a takt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ČÍSLO PROJEKTU: CZ.1.07/1.4.00/21.0640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ask-resimleri.com/wp-content/uploads/Nota-resimleri-4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0550" y="1052736"/>
            <a:ext cx="8553450" cy="4762500"/>
          </a:xfrm>
          <a:prstGeom prst="rect">
            <a:avLst/>
          </a:prstGeom>
          <a:noFill/>
        </p:spPr>
      </p:pic>
      <p:sp>
        <p:nvSpPr>
          <p:cNvPr id="3" name="Nadpis 3"/>
          <p:cNvSpPr txBox="1">
            <a:spLocks/>
          </p:cNvSpPr>
          <p:nvPr/>
        </p:nvSpPr>
        <p:spPr>
          <a:xfrm>
            <a:off x="467544" y="692696"/>
            <a:ext cx="7988424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0" b="1" i="0" u="none" strike="noStrike" kern="1200" cap="none" spc="0" normalizeH="0" baseline="0" noProof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Hudební teorie III.</a:t>
            </a:r>
            <a:endParaRPr kumimoji="0" lang="cs-CZ" sz="8000" b="1" i="0" u="none" strike="noStrike" kern="1200" cap="none" spc="0" normalizeH="0" baseline="0" noProof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Podnadpis 4"/>
          <p:cNvSpPr txBox="1">
            <a:spLocks/>
          </p:cNvSpPr>
          <p:nvPr/>
        </p:nvSpPr>
        <p:spPr>
          <a:xfrm>
            <a:off x="539552" y="4941168"/>
            <a:ext cx="63786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5400" b="1" i="0" u="none" strike="noStrike" kern="1200" cap="none" spc="0" normalizeH="0" baseline="0" noProof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uLnTx/>
                <a:uFillTx/>
                <a:latin typeface="+mn-lt"/>
                <a:ea typeface="+mn-ea"/>
                <a:cs typeface="+mn-cs"/>
              </a:rPr>
              <a:t>Délky not a rytmus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Notes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573016"/>
            <a:ext cx="7620000" cy="2819401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79512" y="764705"/>
            <a:ext cx="8776228" cy="954107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Noty mají různou podobu.</a:t>
            </a:r>
          </a:p>
          <a:p>
            <a:pPr algn="ctr"/>
            <a:r>
              <a:rPr lang="cs-CZ" sz="28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Různé noty představují různou délku tónu.</a:t>
            </a:r>
            <a:endParaRPr lang="cs-CZ" sz="28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4" name="Picture 2" descr="Soubor:Notes.svg"/>
          <p:cNvPicPr>
            <a:picLocks noChangeAspect="1" noChangeArrowheads="1"/>
          </p:cNvPicPr>
          <p:nvPr/>
        </p:nvPicPr>
        <p:blipFill>
          <a:blip r:embed="rId2" cstate="print"/>
          <a:srcRect t="17878" r="79245"/>
          <a:stretch>
            <a:fillRect/>
          </a:stretch>
        </p:blipFill>
        <p:spPr bwMode="auto">
          <a:xfrm>
            <a:off x="759710" y="4221088"/>
            <a:ext cx="1147994" cy="217132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1520" y="1916832"/>
            <a:ext cx="18036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Nota celá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1988840"/>
            <a:ext cx="3751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Její délka = 4 tlesknutí</a:t>
            </a:r>
            <a:endParaRPr lang="cs-CZ" sz="2800" dirty="0"/>
          </a:p>
        </p:txBody>
      </p:sp>
      <p:pic>
        <p:nvPicPr>
          <p:cNvPr id="7" name="Picture 2" descr="Soubor:Notes.svg"/>
          <p:cNvPicPr>
            <a:picLocks noChangeAspect="1" noChangeArrowheads="1"/>
          </p:cNvPicPr>
          <p:nvPr/>
        </p:nvPicPr>
        <p:blipFill>
          <a:blip r:embed="rId2" cstate="print"/>
          <a:srcRect l="17010" t="22986" r="66925"/>
          <a:stretch>
            <a:fillRect/>
          </a:stretch>
        </p:blipFill>
        <p:spPr bwMode="auto">
          <a:xfrm>
            <a:off x="3779912" y="2996952"/>
            <a:ext cx="1224136" cy="2171329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51520" y="3789040"/>
            <a:ext cx="22044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Nota půlová 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4048" y="3717032"/>
            <a:ext cx="3751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Její délka = 2 tlesknutí</a:t>
            </a:r>
            <a:endParaRPr lang="cs-CZ" sz="2800" dirty="0"/>
          </a:p>
        </p:txBody>
      </p:sp>
      <p:pic>
        <p:nvPicPr>
          <p:cNvPr id="10" name="Picture 2" descr="Soubor:Notes.svg"/>
          <p:cNvPicPr>
            <a:picLocks noChangeAspect="1" noChangeArrowheads="1"/>
          </p:cNvPicPr>
          <p:nvPr/>
        </p:nvPicPr>
        <p:blipFill>
          <a:blip r:embed="rId2" cstate="print"/>
          <a:srcRect l="29295" t="20432" r="56530"/>
          <a:stretch>
            <a:fillRect/>
          </a:stretch>
        </p:blipFill>
        <p:spPr bwMode="auto">
          <a:xfrm>
            <a:off x="2627784" y="4614663"/>
            <a:ext cx="1080120" cy="2243337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51520" y="5877272"/>
            <a:ext cx="24368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Nota čtvrťová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5877272"/>
            <a:ext cx="3751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Její délka = 1 tlesknutí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2627784" y="0"/>
            <a:ext cx="37240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Opakování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44444E-6 C 0.06944 -0.10463 0.13923 -0.20902 0.16805 -0.27916 C 0.19687 -0.3493 0.17153 -0.39722 0.17222 -0.4206 " pathEditMode="relative" rAng="0" ptsTypes="aaA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" y="-2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6" grpId="0"/>
      <p:bldP spid="8" grpId="0"/>
      <p:bldP spid="9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Notes.svg"/>
          <p:cNvPicPr>
            <a:picLocks noChangeAspect="1" noChangeArrowheads="1"/>
          </p:cNvPicPr>
          <p:nvPr/>
        </p:nvPicPr>
        <p:blipFill>
          <a:blip r:embed="rId2" cstate="print"/>
          <a:srcRect t="17878" r="79245"/>
          <a:stretch>
            <a:fillRect/>
          </a:stretch>
        </p:blipFill>
        <p:spPr bwMode="auto">
          <a:xfrm>
            <a:off x="3707904" y="-243408"/>
            <a:ext cx="1224136" cy="2315345"/>
          </a:xfrm>
          <a:prstGeom prst="rect">
            <a:avLst/>
          </a:prstGeom>
          <a:noFill/>
        </p:spPr>
      </p:pic>
      <p:pic>
        <p:nvPicPr>
          <p:cNvPr id="3" name="Picture 2" descr="Soubor:Notes.svg"/>
          <p:cNvPicPr>
            <a:picLocks noChangeAspect="1" noChangeArrowheads="1"/>
          </p:cNvPicPr>
          <p:nvPr/>
        </p:nvPicPr>
        <p:blipFill>
          <a:blip r:embed="rId2" cstate="print"/>
          <a:srcRect l="29295" t="20432" r="56530"/>
          <a:stretch>
            <a:fillRect/>
          </a:stretch>
        </p:blipFill>
        <p:spPr bwMode="auto">
          <a:xfrm>
            <a:off x="611560" y="4221088"/>
            <a:ext cx="1080120" cy="2243337"/>
          </a:xfrm>
          <a:prstGeom prst="rect">
            <a:avLst/>
          </a:prstGeom>
          <a:noFill/>
        </p:spPr>
      </p:pic>
      <p:pic>
        <p:nvPicPr>
          <p:cNvPr id="4" name="Picture 2" descr="Soubor:Notes.svg"/>
          <p:cNvPicPr>
            <a:picLocks noChangeAspect="1" noChangeArrowheads="1"/>
          </p:cNvPicPr>
          <p:nvPr/>
        </p:nvPicPr>
        <p:blipFill>
          <a:blip r:embed="rId2" cstate="print"/>
          <a:srcRect l="17010" t="22986" r="66925"/>
          <a:stretch>
            <a:fillRect/>
          </a:stretch>
        </p:blipFill>
        <p:spPr bwMode="auto">
          <a:xfrm>
            <a:off x="1691680" y="1988840"/>
            <a:ext cx="1224136" cy="2171329"/>
          </a:xfrm>
          <a:prstGeom prst="rect">
            <a:avLst/>
          </a:prstGeom>
          <a:noFill/>
        </p:spPr>
      </p:pic>
      <p:pic>
        <p:nvPicPr>
          <p:cNvPr id="5" name="Picture 2" descr="Soubor:Notes.svg"/>
          <p:cNvPicPr>
            <a:picLocks noChangeAspect="1" noChangeArrowheads="1"/>
          </p:cNvPicPr>
          <p:nvPr/>
        </p:nvPicPr>
        <p:blipFill>
          <a:blip r:embed="rId2" cstate="print"/>
          <a:srcRect l="17010" t="22986" r="66925"/>
          <a:stretch>
            <a:fillRect/>
          </a:stretch>
        </p:blipFill>
        <p:spPr bwMode="auto">
          <a:xfrm>
            <a:off x="5868144" y="1988840"/>
            <a:ext cx="1224136" cy="2171329"/>
          </a:xfrm>
          <a:prstGeom prst="rect">
            <a:avLst/>
          </a:prstGeom>
          <a:noFill/>
        </p:spPr>
      </p:pic>
      <p:pic>
        <p:nvPicPr>
          <p:cNvPr id="6" name="Picture 2" descr="Soubor:Notes.svg"/>
          <p:cNvPicPr>
            <a:picLocks noChangeAspect="1" noChangeArrowheads="1"/>
          </p:cNvPicPr>
          <p:nvPr/>
        </p:nvPicPr>
        <p:blipFill>
          <a:blip r:embed="rId2" cstate="print"/>
          <a:srcRect l="29295" t="20432" r="56530"/>
          <a:stretch>
            <a:fillRect/>
          </a:stretch>
        </p:blipFill>
        <p:spPr bwMode="auto">
          <a:xfrm>
            <a:off x="4932040" y="4221088"/>
            <a:ext cx="1080120" cy="2243337"/>
          </a:xfrm>
          <a:prstGeom prst="rect">
            <a:avLst/>
          </a:prstGeom>
          <a:noFill/>
        </p:spPr>
      </p:pic>
      <p:pic>
        <p:nvPicPr>
          <p:cNvPr id="7" name="Picture 2" descr="Soubor:Notes.svg"/>
          <p:cNvPicPr>
            <a:picLocks noChangeAspect="1" noChangeArrowheads="1"/>
          </p:cNvPicPr>
          <p:nvPr/>
        </p:nvPicPr>
        <p:blipFill>
          <a:blip r:embed="rId2" cstate="print"/>
          <a:srcRect l="29295" t="20432" r="56530"/>
          <a:stretch>
            <a:fillRect/>
          </a:stretch>
        </p:blipFill>
        <p:spPr bwMode="auto">
          <a:xfrm>
            <a:off x="2699792" y="4221088"/>
            <a:ext cx="1080120" cy="2243337"/>
          </a:xfrm>
          <a:prstGeom prst="rect">
            <a:avLst/>
          </a:prstGeom>
          <a:noFill/>
        </p:spPr>
      </p:pic>
      <p:pic>
        <p:nvPicPr>
          <p:cNvPr id="8" name="Picture 2" descr="Soubor:Notes.svg"/>
          <p:cNvPicPr>
            <a:picLocks noChangeAspect="1" noChangeArrowheads="1"/>
          </p:cNvPicPr>
          <p:nvPr/>
        </p:nvPicPr>
        <p:blipFill>
          <a:blip r:embed="rId2" cstate="print"/>
          <a:srcRect l="29295" t="20432" r="56530"/>
          <a:stretch>
            <a:fillRect/>
          </a:stretch>
        </p:blipFill>
        <p:spPr bwMode="auto">
          <a:xfrm>
            <a:off x="7236296" y="4221088"/>
            <a:ext cx="1080120" cy="2243337"/>
          </a:xfrm>
          <a:prstGeom prst="rect">
            <a:avLst/>
          </a:prstGeom>
          <a:noFill/>
        </p:spPr>
      </p:pic>
      <p:cxnSp>
        <p:nvCxnSpPr>
          <p:cNvPr id="9" name="Přímá spojovací šipka 8"/>
          <p:cNvCxnSpPr/>
          <p:nvPr/>
        </p:nvCxnSpPr>
        <p:spPr>
          <a:xfrm flipH="1">
            <a:off x="2915816" y="1412776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5076056" y="1484784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7092280" y="3429000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843808" y="3429000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971600" y="3429000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>
            <a:off x="5148064" y="3501008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203848" y="692696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87824" y="270892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2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270892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2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763688" y="508518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316416" y="508518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084168" y="508518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79912" y="508518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 rot="19188844">
            <a:off x="-141763" y="975350"/>
            <a:ext cx="3304544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Opakování</a:t>
            </a:r>
            <a:endParaRPr lang="cs-CZ" sz="4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800"/>
                            </p:stCondLst>
                            <p:childTnLst>
                              <p:par>
                                <p:cTn id="1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636912"/>
            <a:ext cx="7776865" cy="576064"/>
          </a:xfrm>
          <a:prstGeom prst="rect">
            <a:avLst/>
          </a:prstGeom>
          <a:noFill/>
        </p:spPr>
      </p:pic>
      <p:pic>
        <p:nvPicPr>
          <p:cNvPr id="3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77072"/>
            <a:ext cx="7776865" cy="576064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323528" y="332656"/>
            <a:ext cx="8632212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Vyzkoušejte nyní: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5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517232"/>
            <a:ext cx="7776865" cy="576064"/>
          </a:xfrm>
          <a:prstGeom prst="rect">
            <a:avLst/>
          </a:prstGeom>
          <a:noFill/>
        </p:spPr>
      </p:pic>
      <p:pic>
        <p:nvPicPr>
          <p:cNvPr id="6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420888"/>
            <a:ext cx="514171" cy="1008112"/>
          </a:xfrm>
          <a:prstGeom prst="rect">
            <a:avLst/>
          </a:prstGeom>
          <a:noFill/>
        </p:spPr>
      </p:pic>
      <p:pic>
        <p:nvPicPr>
          <p:cNvPr id="7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861048"/>
            <a:ext cx="514171" cy="1008112"/>
          </a:xfrm>
          <a:prstGeom prst="rect">
            <a:avLst/>
          </a:prstGeom>
          <a:noFill/>
        </p:spPr>
      </p:pic>
      <p:pic>
        <p:nvPicPr>
          <p:cNvPr id="8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301208"/>
            <a:ext cx="514171" cy="1008112"/>
          </a:xfrm>
          <a:prstGeom prst="rect">
            <a:avLst/>
          </a:prstGeom>
          <a:noFill/>
        </p:spPr>
      </p:pic>
      <p:pic>
        <p:nvPicPr>
          <p:cNvPr id="9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908720"/>
            <a:ext cx="4091608" cy="1513895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 rot="19188844">
            <a:off x="-141763" y="975350"/>
            <a:ext cx="3304544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Opakování</a:t>
            </a:r>
            <a:endParaRPr lang="cs-CZ" sz="4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800"/>
                            </p:stCondLst>
                            <p:childTnLst>
                              <p:par>
                                <p:cTn id="1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6"/>
            <a:ext cx="8632212" cy="1077218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Naučili jsme se, různé noty mají svou délku trvání podle počtu tlesknutí.  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3" name="Picture 2" descr="Soubor:Notes.svg"/>
          <p:cNvPicPr>
            <a:picLocks noChangeAspect="1" noChangeArrowheads="1"/>
          </p:cNvPicPr>
          <p:nvPr/>
        </p:nvPicPr>
        <p:blipFill>
          <a:blip r:embed="rId2" cstate="print"/>
          <a:srcRect t="17878" r="79245"/>
          <a:stretch>
            <a:fillRect/>
          </a:stretch>
        </p:blipFill>
        <p:spPr bwMode="auto">
          <a:xfrm>
            <a:off x="539552" y="1340768"/>
            <a:ext cx="1224136" cy="2315345"/>
          </a:xfrm>
          <a:prstGeom prst="rect">
            <a:avLst/>
          </a:prstGeom>
          <a:noFill/>
        </p:spPr>
      </p:pic>
      <p:pic>
        <p:nvPicPr>
          <p:cNvPr id="4" name="Picture 2" descr="Soubor:Notes.svg"/>
          <p:cNvPicPr>
            <a:picLocks noChangeAspect="1" noChangeArrowheads="1"/>
          </p:cNvPicPr>
          <p:nvPr/>
        </p:nvPicPr>
        <p:blipFill>
          <a:blip r:embed="rId2" cstate="print"/>
          <a:srcRect l="17010" t="22986" r="66925"/>
          <a:stretch>
            <a:fillRect/>
          </a:stretch>
        </p:blipFill>
        <p:spPr bwMode="auto">
          <a:xfrm>
            <a:off x="3491880" y="1484784"/>
            <a:ext cx="1224136" cy="2171329"/>
          </a:xfrm>
          <a:prstGeom prst="rect">
            <a:avLst/>
          </a:prstGeom>
          <a:noFill/>
        </p:spPr>
      </p:pic>
      <p:pic>
        <p:nvPicPr>
          <p:cNvPr id="5" name="Picture 2" descr="Soubor:Notes.svg"/>
          <p:cNvPicPr>
            <a:picLocks noChangeAspect="1" noChangeArrowheads="1"/>
          </p:cNvPicPr>
          <p:nvPr/>
        </p:nvPicPr>
        <p:blipFill>
          <a:blip r:embed="rId2" cstate="print"/>
          <a:srcRect l="29295" t="20432" r="56530"/>
          <a:stretch>
            <a:fillRect/>
          </a:stretch>
        </p:blipFill>
        <p:spPr bwMode="auto">
          <a:xfrm>
            <a:off x="6300192" y="1412776"/>
            <a:ext cx="1080120" cy="224333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835696" y="256490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256490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2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524328" y="256490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 rot="19188844">
            <a:off x="-141762" y="4620374"/>
            <a:ext cx="3304544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POZOR!</a:t>
            </a:r>
            <a:endParaRPr lang="cs-CZ" sz="4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43808" y="4149080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 TLESKNUTÍ = 1 DOBA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43808" y="5085184"/>
            <a:ext cx="5904656" cy="1077218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DOBA  je základní hudební jednotka.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4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4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4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4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500"/>
                            </p:stCondLst>
                            <p:childTnLst>
                              <p:par>
                                <p:cTn id="4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5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6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/>
      <p:bldP spid="7" grpId="0"/>
      <p:bldP spid="8" grpId="0"/>
      <p:bldP spid="9" grpId="0"/>
      <p:bldP spid="9" grpId="1"/>
      <p:bldP spid="10" grpId="0" animBg="1"/>
      <p:bldP spid="10" grpId="1" animBg="1"/>
      <p:bldP spid="11" grpId="0" animBg="1"/>
      <p:bldP spid="11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068960"/>
            <a:ext cx="734481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Hraje </a:t>
            </a:r>
            <a:r>
              <a:rPr lang="cs-CZ" sz="2800" dirty="0"/>
              <a:t>důležitou úlohu také v tanci a v řeči, zejména básnické.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7544" y="4149080"/>
            <a:ext cx="813690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Nejen </a:t>
            </a:r>
            <a:r>
              <a:rPr lang="cs-CZ" sz="2800" dirty="0"/>
              <a:t>tanečníci, ale i pochodující vojsko se řídí společným </a:t>
            </a:r>
            <a:r>
              <a:rPr lang="cs-CZ" sz="2800" dirty="0" smtClean="0"/>
              <a:t>rytmem </a:t>
            </a:r>
          </a:p>
          <a:p>
            <a:r>
              <a:rPr lang="cs-CZ" sz="2800" dirty="0" smtClean="0"/>
              <a:t>a </a:t>
            </a:r>
            <a:r>
              <a:rPr lang="cs-CZ" sz="2800" dirty="0"/>
              <a:t>i koncertní posluchači si často nenápadně „taktují“ spolu s </a:t>
            </a:r>
            <a:r>
              <a:rPr lang="cs-CZ" sz="2800" dirty="0" smtClean="0"/>
              <a:t>dirigentem</a:t>
            </a:r>
            <a:r>
              <a:rPr lang="cs-CZ" sz="2800" dirty="0"/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63688" y="260648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RYTMUS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1268760"/>
            <a:ext cx="734481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 Rytmus</a:t>
            </a:r>
            <a:r>
              <a:rPr lang="cs-CZ" sz="2800" dirty="0"/>
              <a:t> je </a:t>
            </a:r>
            <a:r>
              <a:rPr lang="cs-CZ" sz="2800" dirty="0" smtClean="0"/>
              <a:t>střídání </a:t>
            </a:r>
            <a:r>
              <a:rPr lang="cs-CZ" sz="2800" dirty="0"/>
              <a:t>různých délek </a:t>
            </a:r>
            <a:r>
              <a:rPr lang="cs-CZ" sz="2800" dirty="0" smtClean="0"/>
              <a:t>dob.</a:t>
            </a:r>
            <a:endParaRPr lang="cs-CZ" sz="2800" dirty="0"/>
          </a:p>
        </p:txBody>
      </p:sp>
      <p:pic>
        <p:nvPicPr>
          <p:cNvPr id="1028" name="Picture 4" descr="http://img4.imageshack.us/img4/2474/sonbahar.png"/>
          <p:cNvPicPr>
            <a:picLocks noChangeAspect="1" noChangeArrowheads="1"/>
          </p:cNvPicPr>
          <p:nvPr/>
        </p:nvPicPr>
        <p:blipFill>
          <a:blip r:embed="rId2" cstate="print"/>
          <a:srcRect t="34141" b="44723"/>
          <a:stretch>
            <a:fillRect/>
          </a:stretch>
        </p:blipFill>
        <p:spPr bwMode="auto">
          <a:xfrm>
            <a:off x="755576" y="1844824"/>
            <a:ext cx="6715125" cy="93610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4" grpId="1" animBg="1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268760"/>
            <a:ext cx="777686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 Hudební </a:t>
            </a:r>
            <a:r>
              <a:rPr lang="cs-CZ" sz="2800" b="1" dirty="0"/>
              <a:t>takt</a:t>
            </a:r>
            <a:r>
              <a:rPr lang="cs-CZ" sz="2800" dirty="0"/>
              <a:t> je krátký časový úsek hudební </a:t>
            </a:r>
            <a:r>
              <a:rPr lang="cs-CZ" sz="2800" dirty="0" smtClean="0"/>
              <a:t>skladby.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1763688" y="260648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TAKT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3068960"/>
            <a:ext cx="72008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Střídají se v něm stejně </a:t>
            </a:r>
            <a:r>
              <a:rPr lang="cs-CZ" sz="2800" dirty="0"/>
              <a:t>dlouhé </a:t>
            </a:r>
            <a:r>
              <a:rPr lang="cs-CZ" sz="2800" dirty="0" smtClean="0"/>
              <a:t>doby.</a:t>
            </a:r>
            <a:endParaRPr lang="cs-CZ" sz="2800" dirty="0"/>
          </a:p>
        </p:txBody>
      </p:sp>
      <p:pic>
        <p:nvPicPr>
          <p:cNvPr id="5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5229199"/>
            <a:ext cx="7704857" cy="726873"/>
          </a:xfrm>
          <a:prstGeom prst="rect">
            <a:avLst/>
          </a:prstGeom>
          <a:noFill/>
        </p:spPr>
      </p:pic>
      <p:pic>
        <p:nvPicPr>
          <p:cNvPr id="6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5013176"/>
            <a:ext cx="586179" cy="1224137"/>
          </a:xfrm>
          <a:prstGeom prst="rect">
            <a:avLst/>
          </a:prstGeom>
          <a:noFill/>
        </p:spPr>
      </p:pic>
      <p:cxnSp>
        <p:nvCxnSpPr>
          <p:cNvPr id="8" name="Přímá spojovací čára 7"/>
          <p:cNvCxnSpPr/>
          <p:nvPr/>
        </p:nvCxnSpPr>
        <p:spPr>
          <a:xfrm>
            <a:off x="2987824" y="5229200"/>
            <a:ext cx="0" cy="72008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572000" y="5229200"/>
            <a:ext cx="0" cy="72008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516216" y="5229200"/>
            <a:ext cx="0" cy="72008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8532440" y="5229200"/>
            <a:ext cx="0" cy="72008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611560" y="3717032"/>
            <a:ext cx="72008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</a:t>
            </a:r>
            <a:r>
              <a:rPr lang="cs-CZ" sz="2800" dirty="0"/>
              <a:t>Počet dob a délka základní doby jsou vyznačeny na začátku notové osnovy. </a:t>
            </a:r>
          </a:p>
        </p:txBody>
      </p:sp>
      <p:pic>
        <p:nvPicPr>
          <p:cNvPr id="13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1691680" y="5085184"/>
            <a:ext cx="453381" cy="941643"/>
          </a:xfrm>
          <a:prstGeom prst="rect">
            <a:avLst/>
          </a:prstGeom>
          <a:noFill/>
        </p:spPr>
      </p:pic>
      <p:pic>
        <p:nvPicPr>
          <p:cNvPr id="18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2267744" y="5085184"/>
            <a:ext cx="453381" cy="941643"/>
          </a:xfrm>
          <a:prstGeom prst="rect">
            <a:avLst/>
          </a:prstGeom>
          <a:noFill/>
        </p:spPr>
      </p:pic>
      <p:pic>
        <p:nvPicPr>
          <p:cNvPr id="19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3851920" y="5085184"/>
            <a:ext cx="453381" cy="941643"/>
          </a:xfrm>
          <a:prstGeom prst="rect">
            <a:avLst/>
          </a:prstGeom>
          <a:noFill/>
        </p:spPr>
      </p:pic>
      <p:pic>
        <p:nvPicPr>
          <p:cNvPr id="20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3131840" y="5085184"/>
            <a:ext cx="453381" cy="941643"/>
          </a:xfrm>
          <a:prstGeom prst="rect">
            <a:avLst/>
          </a:prstGeom>
          <a:noFill/>
        </p:spPr>
      </p:pic>
      <p:pic>
        <p:nvPicPr>
          <p:cNvPr id="21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5652120" y="5085184"/>
            <a:ext cx="453381" cy="941643"/>
          </a:xfrm>
          <a:prstGeom prst="rect">
            <a:avLst/>
          </a:prstGeom>
          <a:noFill/>
        </p:spPr>
      </p:pic>
      <p:pic>
        <p:nvPicPr>
          <p:cNvPr id="22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4860032" y="5085184"/>
            <a:ext cx="453381" cy="941643"/>
          </a:xfrm>
          <a:prstGeom prst="rect">
            <a:avLst/>
          </a:prstGeom>
          <a:noFill/>
        </p:spPr>
      </p:pic>
      <p:pic>
        <p:nvPicPr>
          <p:cNvPr id="23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7596336" y="5085184"/>
            <a:ext cx="453381" cy="941643"/>
          </a:xfrm>
          <a:prstGeom prst="rect">
            <a:avLst/>
          </a:prstGeom>
          <a:noFill/>
        </p:spPr>
      </p:pic>
      <p:pic>
        <p:nvPicPr>
          <p:cNvPr id="24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6588224" y="5085184"/>
            <a:ext cx="453381" cy="941643"/>
          </a:xfrm>
          <a:prstGeom prst="rect">
            <a:avLst/>
          </a:prstGeom>
          <a:noFill/>
        </p:spPr>
      </p:pic>
      <p:sp>
        <p:nvSpPr>
          <p:cNvPr id="25" name="TextovéPole 24"/>
          <p:cNvSpPr txBox="1"/>
          <p:nvPr/>
        </p:nvSpPr>
        <p:spPr>
          <a:xfrm>
            <a:off x="1259632" y="5013176"/>
            <a:ext cx="3945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2</a:t>
            </a:r>
            <a:endParaRPr lang="cs-CZ" sz="4400" dirty="0">
              <a:latin typeface="Matura MT Script Capital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259632" y="5373216"/>
            <a:ext cx="3945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4</a:t>
            </a:r>
            <a:endParaRPr lang="cs-CZ" sz="4400" dirty="0">
              <a:latin typeface="Matura MT Script Capitals" pitchFamily="66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11560" y="2348880"/>
            <a:ext cx="72008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Takty jsou oddělené taktovou čarou.</a:t>
            </a:r>
            <a:endParaRPr lang="cs-CZ" sz="2800" dirty="0"/>
          </a:p>
        </p:txBody>
      </p:sp>
      <p:cxnSp>
        <p:nvCxnSpPr>
          <p:cNvPr id="29" name="Přímá spojovací šipka 28"/>
          <p:cNvCxnSpPr/>
          <p:nvPr/>
        </p:nvCxnSpPr>
        <p:spPr>
          <a:xfrm>
            <a:off x="2987824" y="4725144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>
            <a:off x="6516216" y="4725144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>
            <a:off x="4572000" y="4725144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>
            <a:off x="8532440" y="4725144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000"/>
                            </p:stCondLst>
                            <p:childTnLst>
                              <p:par>
                                <p:cTn id="43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0"/>
                            </p:stCondLst>
                            <p:childTnLst>
                              <p:par>
                                <p:cTn id="50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500"/>
                            </p:stCondLst>
                            <p:childTnLst>
                              <p:par>
                                <p:cTn id="7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500"/>
                            </p:stCondLst>
                            <p:childTnLst>
                              <p:par>
                                <p:cTn id="82" presetID="33" presetClass="emph" presetSubtype="0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3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84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87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3500"/>
                            </p:stCondLst>
                            <p:childTnLst>
                              <p:par>
                                <p:cTn id="89" presetID="33" presetClass="emph" presetSubtype="0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90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91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94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4500"/>
                            </p:stCondLst>
                            <p:childTnLst>
                              <p:par>
                                <p:cTn id="96" presetID="33" presetClass="emph" presetSubtype="0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97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98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01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500"/>
                            </p:stCondLst>
                            <p:childTnLst>
                              <p:par>
                                <p:cTn id="103" presetID="33" presetClass="emph" presetSubtype="0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04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05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08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1000"/>
                            </p:stCondLst>
                            <p:childTnLst>
                              <p:par>
                                <p:cTn id="123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2000"/>
                            </p:stCondLst>
                            <p:childTnLst>
                              <p:par>
                                <p:cTn id="130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3000"/>
                            </p:stCondLst>
                            <p:childTnLst>
                              <p:par>
                                <p:cTn id="137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4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5000"/>
                            </p:stCondLst>
                            <p:childTnLst>
                              <p:par>
                                <p:cTn id="151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6000"/>
                            </p:stCondLst>
                            <p:childTnLst>
                              <p:par>
                                <p:cTn id="158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7000"/>
                            </p:stCondLst>
                            <p:childTnLst>
                              <p:par>
                                <p:cTn id="165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12" grpId="0"/>
      <p:bldP spid="25" grpId="0"/>
      <p:bldP spid="26" grpId="0"/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688" y="260648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Nejvíce používané takty: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1412776"/>
            <a:ext cx="7545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2</a:t>
            </a:r>
            <a:endParaRPr lang="cs-CZ" sz="4400" dirty="0">
              <a:latin typeface="Matura MT Script Capital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1844824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4</a:t>
            </a:r>
            <a:endParaRPr lang="cs-CZ" sz="4400" dirty="0">
              <a:latin typeface="Matura MT Script Capitals" pitchFamily="66" charset="0"/>
            </a:endParaRPr>
          </a:p>
        </p:txBody>
      </p:sp>
      <p:pic>
        <p:nvPicPr>
          <p:cNvPr id="5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700808"/>
            <a:ext cx="7776865" cy="576064"/>
          </a:xfrm>
          <a:prstGeom prst="rect">
            <a:avLst/>
          </a:prstGeom>
          <a:noFill/>
        </p:spPr>
      </p:pic>
      <p:pic>
        <p:nvPicPr>
          <p:cNvPr id="6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484784"/>
            <a:ext cx="514171" cy="100811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043608" y="2852936"/>
            <a:ext cx="7545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Matura MT Script Capitals" pitchFamily="66" charset="0"/>
              </a:rPr>
              <a:t>3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43608" y="3284984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4</a:t>
            </a:r>
            <a:endParaRPr lang="cs-CZ" sz="4400" dirty="0">
              <a:latin typeface="Matura MT Script Capitals" pitchFamily="66" charset="0"/>
            </a:endParaRPr>
          </a:p>
        </p:txBody>
      </p:sp>
      <p:pic>
        <p:nvPicPr>
          <p:cNvPr id="9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140968"/>
            <a:ext cx="7776865" cy="576064"/>
          </a:xfrm>
          <a:prstGeom prst="rect">
            <a:avLst/>
          </a:prstGeom>
          <a:noFill/>
        </p:spPr>
      </p:pic>
      <p:pic>
        <p:nvPicPr>
          <p:cNvPr id="10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924944"/>
            <a:ext cx="514171" cy="1008112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115616" y="4509120"/>
            <a:ext cx="7545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Matura MT Script Capitals" pitchFamily="66" charset="0"/>
              </a:rPr>
              <a:t>4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4941168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4</a:t>
            </a:r>
            <a:endParaRPr lang="cs-CZ" sz="4400" dirty="0">
              <a:latin typeface="Matura MT Script Capitals" pitchFamily="66" charset="0"/>
            </a:endParaRPr>
          </a:p>
        </p:txBody>
      </p:sp>
      <p:pic>
        <p:nvPicPr>
          <p:cNvPr id="13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797152"/>
            <a:ext cx="7776865" cy="576064"/>
          </a:xfrm>
          <a:prstGeom prst="rect">
            <a:avLst/>
          </a:prstGeom>
          <a:noFill/>
        </p:spPr>
      </p:pic>
      <p:pic>
        <p:nvPicPr>
          <p:cNvPr id="14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581128"/>
            <a:ext cx="514171" cy="1008112"/>
          </a:xfrm>
          <a:prstGeom prst="rect">
            <a:avLst/>
          </a:prstGeom>
          <a:noFill/>
        </p:spPr>
      </p:pic>
      <p:cxnSp>
        <p:nvCxnSpPr>
          <p:cNvPr id="15" name="Přímá spojovací čára 14"/>
          <p:cNvCxnSpPr/>
          <p:nvPr/>
        </p:nvCxnSpPr>
        <p:spPr>
          <a:xfrm>
            <a:off x="3059832" y="1700808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4788024" y="1700808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6516216" y="1700808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3707904" y="3140968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5940152" y="3140968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3707904" y="4797152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8460432" y="4797152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8388424" y="1700808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26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1907704" y="1556792"/>
            <a:ext cx="381373" cy="792088"/>
          </a:xfrm>
          <a:prstGeom prst="rect">
            <a:avLst/>
          </a:prstGeom>
          <a:noFill/>
        </p:spPr>
      </p:pic>
      <p:pic>
        <p:nvPicPr>
          <p:cNvPr id="28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2411760" y="1556792"/>
            <a:ext cx="381373" cy="792088"/>
          </a:xfrm>
          <a:prstGeom prst="rect">
            <a:avLst/>
          </a:prstGeom>
          <a:noFill/>
        </p:spPr>
      </p:pic>
      <p:pic>
        <p:nvPicPr>
          <p:cNvPr id="29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17010" t="22986" r="66925"/>
          <a:stretch>
            <a:fillRect/>
          </a:stretch>
        </p:blipFill>
        <p:spPr bwMode="auto">
          <a:xfrm>
            <a:off x="3275856" y="1628800"/>
            <a:ext cx="365365" cy="648072"/>
          </a:xfrm>
          <a:prstGeom prst="rect">
            <a:avLst/>
          </a:prstGeom>
          <a:noFill/>
        </p:spPr>
      </p:pic>
      <p:pic>
        <p:nvPicPr>
          <p:cNvPr id="30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4932040" y="1556792"/>
            <a:ext cx="381373" cy="792088"/>
          </a:xfrm>
          <a:prstGeom prst="rect">
            <a:avLst/>
          </a:prstGeom>
          <a:noFill/>
        </p:spPr>
      </p:pic>
      <p:pic>
        <p:nvPicPr>
          <p:cNvPr id="31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5436096" y="1556792"/>
            <a:ext cx="381373" cy="792088"/>
          </a:xfrm>
          <a:prstGeom prst="rect">
            <a:avLst/>
          </a:prstGeom>
          <a:noFill/>
        </p:spPr>
      </p:pic>
      <p:pic>
        <p:nvPicPr>
          <p:cNvPr id="32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17010" t="22986" r="66925"/>
          <a:stretch>
            <a:fillRect/>
          </a:stretch>
        </p:blipFill>
        <p:spPr bwMode="auto">
          <a:xfrm>
            <a:off x="6876256" y="1628800"/>
            <a:ext cx="365365" cy="648072"/>
          </a:xfrm>
          <a:prstGeom prst="rect">
            <a:avLst/>
          </a:prstGeom>
          <a:noFill/>
        </p:spPr>
      </p:pic>
      <p:pic>
        <p:nvPicPr>
          <p:cNvPr id="33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1835696" y="2996952"/>
            <a:ext cx="381373" cy="792088"/>
          </a:xfrm>
          <a:prstGeom prst="rect">
            <a:avLst/>
          </a:prstGeom>
          <a:noFill/>
        </p:spPr>
      </p:pic>
      <p:pic>
        <p:nvPicPr>
          <p:cNvPr id="34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17010" t="22986" r="66925"/>
          <a:stretch>
            <a:fillRect/>
          </a:stretch>
        </p:blipFill>
        <p:spPr bwMode="auto">
          <a:xfrm>
            <a:off x="2699792" y="3068960"/>
            <a:ext cx="365365" cy="648072"/>
          </a:xfrm>
          <a:prstGeom prst="rect">
            <a:avLst/>
          </a:prstGeom>
          <a:noFill/>
        </p:spPr>
      </p:pic>
      <p:pic>
        <p:nvPicPr>
          <p:cNvPr id="35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3779912" y="2996952"/>
            <a:ext cx="381373" cy="792088"/>
          </a:xfrm>
          <a:prstGeom prst="rect">
            <a:avLst/>
          </a:prstGeom>
          <a:noFill/>
        </p:spPr>
      </p:pic>
      <p:pic>
        <p:nvPicPr>
          <p:cNvPr id="36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17010" t="22986" r="66925"/>
          <a:stretch>
            <a:fillRect/>
          </a:stretch>
        </p:blipFill>
        <p:spPr bwMode="auto">
          <a:xfrm>
            <a:off x="4644008" y="3068960"/>
            <a:ext cx="365365" cy="648072"/>
          </a:xfrm>
          <a:prstGeom prst="rect">
            <a:avLst/>
          </a:prstGeom>
          <a:noFill/>
        </p:spPr>
      </p:pic>
      <p:pic>
        <p:nvPicPr>
          <p:cNvPr id="37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17010" t="22986" r="66925"/>
          <a:stretch>
            <a:fillRect/>
          </a:stretch>
        </p:blipFill>
        <p:spPr bwMode="auto">
          <a:xfrm>
            <a:off x="6228184" y="3068960"/>
            <a:ext cx="365365" cy="648072"/>
          </a:xfrm>
          <a:prstGeom prst="rect">
            <a:avLst/>
          </a:prstGeom>
          <a:noFill/>
        </p:spPr>
      </p:pic>
      <p:pic>
        <p:nvPicPr>
          <p:cNvPr id="38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7164288" y="2996952"/>
            <a:ext cx="381373" cy="792088"/>
          </a:xfrm>
          <a:prstGeom prst="rect">
            <a:avLst/>
          </a:prstGeom>
          <a:noFill/>
        </p:spPr>
      </p:pic>
      <p:cxnSp>
        <p:nvCxnSpPr>
          <p:cNvPr id="39" name="Přímá spojovací čára 38"/>
          <p:cNvCxnSpPr/>
          <p:nvPr/>
        </p:nvCxnSpPr>
        <p:spPr>
          <a:xfrm>
            <a:off x="8388424" y="3140968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40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t="17878" r="79245"/>
          <a:stretch>
            <a:fillRect/>
          </a:stretch>
        </p:blipFill>
        <p:spPr bwMode="auto">
          <a:xfrm>
            <a:off x="1835696" y="4653136"/>
            <a:ext cx="390707" cy="738988"/>
          </a:xfrm>
          <a:prstGeom prst="rect">
            <a:avLst/>
          </a:prstGeom>
          <a:noFill/>
        </p:spPr>
      </p:pic>
      <p:pic>
        <p:nvPicPr>
          <p:cNvPr id="41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17010" t="22986" r="66925"/>
          <a:stretch>
            <a:fillRect/>
          </a:stretch>
        </p:blipFill>
        <p:spPr bwMode="auto">
          <a:xfrm>
            <a:off x="3923928" y="4725144"/>
            <a:ext cx="365365" cy="648072"/>
          </a:xfrm>
          <a:prstGeom prst="rect">
            <a:avLst/>
          </a:prstGeom>
          <a:noFill/>
        </p:spPr>
      </p:pic>
      <p:pic>
        <p:nvPicPr>
          <p:cNvPr id="42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17010" t="22986" r="66925"/>
          <a:stretch>
            <a:fillRect/>
          </a:stretch>
        </p:blipFill>
        <p:spPr bwMode="auto">
          <a:xfrm>
            <a:off x="4644008" y="4725144"/>
            <a:ext cx="365365" cy="648072"/>
          </a:xfrm>
          <a:prstGeom prst="rect">
            <a:avLst/>
          </a:prstGeom>
          <a:noFill/>
        </p:spPr>
      </p:pic>
      <p:cxnSp>
        <p:nvCxnSpPr>
          <p:cNvPr id="43" name="Přímá spojovací čára 42"/>
          <p:cNvCxnSpPr/>
          <p:nvPr/>
        </p:nvCxnSpPr>
        <p:spPr>
          <a:xfrm>
            <a:off x="5868144" y="4797152"/>
            <a:ext cx="0" cy="57606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44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6084168" y="4653136"/>
            <a:ext cx="381373" cy="792088"/>
          </a:xfrm>
          <a:prstGeom prst="rect">
            <a:avLst/>
          </a:prstGeom>
          <a:noFill/>
        </p:spPr>
      </p:pic>
      <p:pic>
        <p:nvPicPr>
          <p:cNvPr id="45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6588224" y="4653136"/>
            <a:ext cx="381373" cy="792088"/>
          </a:xfrm>
          <a:prstGeom prst="rect">
            <a:avLst/>
          </a:prstGeom>
          <a:noFill/>
        </p:spPr>
      </p:pic>
      <p:pic>
        <p:nvPicPr>
          <p:cNvPr id="46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7164288" y="4653136"/>
            <a:ext cx="381373" cy="792088"/>
          </a:xfrm>
          <a:prstGeom prst="rect">
            <a:avLst/>
          </a:prstGeom>
          <a:noFill/>
        </p:spPr>
      </p:pic>
      <p:pic>
        <p:nvPicPr>
          <p:cNvPr id="47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 l="29295" t="20432" r="56530"/>
          <a:stretch>
            <a:fillRect/>
          </a:stretch>
        </p:blipFill>
        <p:spPr bwMode="auto">
          <a:xfrm>
            <a:off x="7812360" y="4653136"/>
            <a:ext cx="381373" cy="79208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6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5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6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2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8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3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4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9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0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5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6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1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7" grpId="0"/>
      <p:bldP spid="8" grpId="0"/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63688" y="260648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Vyzkoušejte sami: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4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636912"/>
            <a:ext cx="7776865" cy="576064"/>
          </a:xfrm>
          <a:prstGeom prst="rect">
            <a:avLst/>
          </a:prstGeom>
          <a:noFill/>
        </p:spPr>
      </p:pic>
      <p:pic>
        <p:nvPicPr>
          <p:cNvPr id="5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77072"/>
            <a:ext cx="7776865" cy="576064"/>
          </a:xfrm>
          <a:prstGeom prst="rect">
            <a:avLst/>
          </a:prstGeom>
          <a:noFill/>
        </p:spPr>
      </p:pic>
      <p:pic>
        <p:nvPicPr>
          <p:cNvPr id="6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517232"/>
            <a:ext cx="7776865" cy="576064"/>
          </a:xfrm>
          <a:prstGeom prst="rect">
            <a:avLst/>
          </a:prstGeom>
          <a:noFill/>
        </p:spPr>
      </p:pic>
      <p:pic>
        <p:nvPicPr>
          <p:cNvPr id="7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420888"/>
            <a:ext cx="514171" cy="1008112"/>
          </a:xfrm>
          <a:prstGeom prst="rect">
            <a:avLst/>
          </a:prstGeom>
          <a:noFill/>
        </p:spPr>
      </p:pic>
      <p:pic>
        <p:nvPicPr>
          <p:cNvPr id="8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861048"/>
            <a:ext cx="514171" cy="1008112"/>
          </a:xfrm>
          <a:prstGeom prst="rect">
            <a:avLst/>
          </a:prstGeom>
          <a:noFill/>
        </p:spPr>
      </p:pic>
      <p:pic>
        <p:nvPicPr>
          <p:cNvPr id="9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301208"/>
            <a:ext cx="514171" cy="100811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331640" y="1772816"/>
            <a:ext cx="7545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2</a:t>
            </a:r>
            <a:endParaRPr lang="cs-CZ" sz="4400" dirty="0">
              <a:latin typeface="Matura MT Script Capital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79712" y="1700808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4</a:t>
            </a:r>
            <a:endParaRPr lang="cs-CZ" sz="4400" dirty="0">
              <a:latin typeface="Matura MT Script Capital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1700808"/>
            <a:ext cx="7545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Matura MT Script Capitals" pitchFamily="66" charset="0"/>
              </a:rPr>
              <a:t>3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627784" y="1700808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4</a:t>
            </a:r>
            <a:endParaRPr lang="cs-CZ" sz="4400" dirty="0">
              <a:latin typeface="Matura MT Script Capital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1700808"/>
            <a:ext cx="7545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Matura MT Script Capitals" pitchFamily="66" charset="0"/>
              </a:rPr>
              <a:t>4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779912" y="1700808"/>
            <a:ext cx="6480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Matura MT Script Capitals" pitchFamily="66" charset="0"/>
              </a:rPr>
              <a:t>4</a:t>
            </a:r>
            <a:endParaRPr lang="cs-CZ" sz="4400" dirty="0">
              <a:latin typeface="Matura MT Script Capital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331640" y="1124744"/>
            <a:ext cx="6075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Přesuňte čísla  2. Vytvořte taktové čáry  3. Zapište noty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83768" y="1556792"/>
            <a:ext cx="639045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ask</a:t>
            </a:r>
            <a:r>
              <a:rPr lang="cs-CZ" sz="1200" dirty="0" smtClean="0"/>
              <a:t>-</a:t>
            </a:r>
            <a:r>
              <a:rPr lang="cs-CZ" sz="1200" dirty="0" err="1" smtClean="0"/>
              <a:t>resimleri.com</a:t>
            </a:r>
            <a:r>
              <a:rPr lang="cs-CZ" sz="1200" dirty="0" smtClean="0"/>
              <a:t>/</a:t>
            </a:r>
            <a:r>
              <a:rPr lang="cs-CZ" sz="1200" dirty="0" err="1" smtClean="0"/>
              <a:t>wp</a:t>
            </a:r>
            <a:r>
              <a:rPr lang="cs-CZ" sz="1200" dirty="0" smtClean="0"/>
              <a:t>-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/Nota-</a:t>
            </a:r>
            <a:r>
              <a:rPr lang="cs-CZ" sz="1200" dirty="0" err="1" smtClean="0"/>
              <a:t>resimleri</a:t>
            </a:r>
            <a:r>
              <a:rPr lang="cs-CZ" sz="1200" dirty="0" smtClean="0"/>
              <a:t>-4.jpeg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556792"/>
            <a:ext cx="14077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200" dirty="0" smtClean="0"/>
              <a:t>  Zvlněná osnova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620688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772816"/>
            <a:ext cx="12346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[cit 14.12.2012]</a:t>
            </a:r>
            <a:endParaRPr lang="cs-CZ" sz="1200" dirty="0"/>
          </a:p>
        </p:txBody>
      </p:sp>
    </p:spTree>
  </p:cSld>
  <p:clrMapOvr>
    <a:masterClrMapping/>
  </p:clrMapOvr>
  <p:transition>
    <p:wipe dir="r"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118</TotalTime>
  <Words>218</Words>
  <Application>Microsoft Office PowerPoint</Application>
  <PresentationFormat>Předvádění na obrazovce (4:3)</PresentationFormat>
  <Paragraphs>62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Dum</cp:lastModifiedBy>
  <cp:revision>16</cp:revision>
  <dcterms:created xsi:type="dcterms:W3CDTF">2013-02-15T09:38:42Z</dcterms:created>
  <dcterms:modified xsi:type="dcterms:W3CDTF">2013-03-04T14:29:22Z</dcterms:modified>
</cp:coreProperties>
</file>