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4" r:id="rId4"/>
    <p:sldId id="258" r:id="rId5"/>
    <p:sldId id="262" r:id="rId6"/>
    <p:sldId id="260" r:id="rId7"/>
    <p:sldId id="261" r:id="rId8"/>
    <p:sldId id="263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11211"/>
    <a:srgbClr val="34411B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D6DB9-7A58-45D4-9F61-010D206C0C4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4F553-FE36-4803-8B1B-1DB6890402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D6DB9-7A58-45D4-9F61-010D206C0C4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4F553-FE36-4803-8B1B-1DB6890402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D6DB9-7A58-45D4-9F61-010D206C0C4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4F553-FE36-4803-8B1B-1DB6890402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D6DB9-7A58-45D4-9F61-010D206C0C4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4F553-FE36-4803-8B1B-1DB6890402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D6DB9-7A58-45D4-9F61-010D206C0C4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4F553-FE36-4803-8B1B-1DB6890402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D6DB9-7A58-45D4-9F61-010D206C0C4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4F553-FE36-4803-8B1B-1DB6890402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D6DB9-7A58-45D4-9F61-010D206C0C4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4F553-FE36-4803-8B1B-1DB6890402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D6DB9-7A58-45D4-9F61-010D206C0C4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4F553-FE36-4803-8B1B-1DB6890402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D6DB9-7A58-45D4-9F61-010D206C0C4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4F553-FE36-4803-8B1B-1DB6890402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D6DB9-7A58-45D4-9F61-010D206C0C4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4F553-FE36-4803-8B1B-1DB6890402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D6DB9-7A58-45D4-9F61-010D206C0C4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4F553-FE36-4803-8B1B-1DB6890402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2D6DB9-7A58-45D4-9F61-010D206C0C48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14F553-FE36-4803-8B1B-1DB6890402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85728"/>
            <a:ext cx="8352928" cy="1214446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714348" y="1659284"/>
            <a:ext cx="7643866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CZ.1.07/1.4.00/21.1689</a:t>
            </a:r>
            <a:endParaRPr lang="cs-CZ" sz="24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Název: VY_32_INOVACE_001</a:t>
            </a:r>
          </a:p>
          <a:p>
            <a:pPr fontAlgn="t">
              <a:buNone/>
            </a:pP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</a:t>
            </a: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III/2 </a:t>
            </a:r>
            <a:r>
              <a:rPr lang="cs-CZ" sz="2000" b="1" dirty="0" smtClean="0"/>
              <a:t>Inovace a zkvalitnění výuky prostřednictvím ICT		</a:t>
            </a:r>
            <a:endParaRPr lang="cs-CZ" sz="20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439 05 Panenský Týnec 166</a:t>
            </a:r>
          </a:p>
          <a:p>
            <a:pPr fontAlgn="t">
              <a:buNone/>
            </a:pP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čtení, zápis a porovnávání přirozených čísel v prvním období</a:t>
            </a:r>
          </a:p>
          <a:p>
            <a:pPr fontAlgn="t">
              <a:buNone/>
            </a:pP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1</a:t>
            </a:r>
          </a:p>
          <a:p>
            <a:pPr fontAlgn="t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Eva 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Kovaľáková</a:t>
            </a: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 2. 5. 2012</a:t>
            </a:r>
            <a:endParaRPr lang="cs-CZ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Využití na interaktivní tabuli. </a:t>
            </a:r>
          </a:p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Seznamování se s přirozenými čísly, zápisem a porovnáváním čísel.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Logická řada čísel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752528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2400" dirty="0" smtClean="0"/>
              <a:t>Ozdob perníčky</a:t>
            </a:r>
          </a:p>
          <a:p>
            <a:r>
              <a:rPr lang="cs-CZ" sz="2400" dirty="0" smtClean="0"/>
              <a:t>Přidávej po jedné mandličce</a:t>
            </a:r>
          </a:p>
          <a:p>
            <a:endParaRPr lang="cs-CZ" dirty="0" smtClean="0"/>
          </a:p>
          <a:p>
            <a:r>
              <a:rPr lang="cs-CZ" sz="2400" dirty="0" smtClean="0"/>
              <a:t>Označ největší počet mandlí </a:t>
            </a:r>
            <a:r>
              <a:rPr lang="cs-CZ" sz="2400" dirty="0" err="1" smtClean="0"/>
              <a:t>smajlíkem</a:t>
            </a:r>
            <a:endParaRPr lang="cs-CZ" sz="2400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Vývojový diagram: alternativní postup 3"/>
          <p:cNvSpPr/>
          <p:nvPr/>
        </p:nvSpPr>
        <p:spPr>
          <a:xfrm rot="16200000" flipV="1">
            <a:off x="899624" y="4293064"/>
            <a:ext cx="2052000" cy="1476000"/>
          </a:xfrm>
          <a:prstGeom prst="flowChartAlternateProcess">
            <a:avLst/>
          </a:prstGeom>
          <a:solidFill>
            <a:srgbClr val="31121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 rot="16200000" flipV="1">
            <a:off x="4500024" y="4293064"/>
            <a:ext cx="2052000" cy="1476000"/>
          </a:xfrm>
          <a:prstGeom prst="flowChartAlternateProcess">
            <a:avLst/>
          </a:prstGeom>
          <a:solidFill>
            <a:srgbClr val="31121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 rot="16200000" flipV="1">
            <a:off x="2771832" y="4293064"/>
            <a:ext cx="2052000" cy="1476000"/>
          </a:xfrm>
          <a:prstGeom prst="flowChartAlternateProcess">
            <a:avLst/>
          </a:prstGeom>
          <a:solidFill>
            <a:srgbClr val="31121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24" name="Vývojový diagram: alternativní postup 23"/>
          <p:cNvSpPr/>
          <p:nvPr/>
        </p:nvSpPr>
        <p:spPr>
          <a:xfrm rot="16200000" flipV="1">
            <a:off x="6212826" y="4288504"/>
            <a:ext cx="2052000" cy="1476000"/>
          </a:xfrm>
          <a:prstGeom prst="flowChartAlternateProcess">
            <a:avLst/>
          </a:prstGeom>
          <a:solidFill>
            <a:srgbClr val="31121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25" name="Vývojový diagram: alternativní postup 24"/>
          <p:cNvSpPr/>
          <p:nvPr/>
        </p:nvSpPr>
        <p:spPr>
          <a:xfrm rot="16200000" flipV="1">
            <a:off x="6141388" y="2002488"/>
            <a:ext cx="2052000" cy="1476000"/>
          </a:xfrm>
          <a:prstGeom prst="flowChartAlternateProcess">
            <a:avLst/>
          </a:prstGeom>
          <a:solidFill>
            <a:srgbClr val="31121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23" name="Vývojový diagram: spojka 22"/>
          <p:cNvSpPr/>
          <p:nvPr/>
        </p:nvSpPr>
        <p:spPr>
          <a:xfrm>
            <a:off x="6786578" y="2714620"/>
            <a:ext cx="360000" cy="360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26" name="Vývojový diagram: spojka 25"/>
          <p:cNvSpPr/>
          <p:nvPr/>
        </p:nvSpPr>
        <p:spPr>
          <a:xfrm>
            <a:off x="5286380" y="4286256"/>
            <a:ext cx="360000" cy="360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27" name="Vývojový diagram: spojka 26"/>
          <p:cNvSpPr/>
          <p:nvPr/>
        </p:nvSpPr>
        <p:spPr>
          <a:xfrm>
            <a:off x="4000496" y="5000636"/>
            <a:ext cx="360000" cy="360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28" name="Vývojový diagram: spojka 27"/>
          <p:cNvSpPr/>
          <p:nvPr/>
        </p:nvSpPr>
        <p:spPr>
          <a:xfrm>
            <a:off x="3286116" y="4286256"/>
            <a:ext cx="360000" cy="360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29" name="Vývojový diagram: spojka 28"/>
          <p:cNvSpPr/>
          <p:nvPr/>
        </p:nvSpPr>
        <p:spPr>
          <a:xfrm>
            <a:off x="3714744" y="4572008"/>
            <a:ext cx="360000" cy="360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30" name="Vývojový diagram: spojka 29"/>
          <p:cNvSpPr/>
          <p:nvPr/>
        </p:nvSpPr>
        <p:spPr>
          <a:xfrm>
            <a:off x="1785918" y="4357694"/>
            <a:ext cx="360000" cy="360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31" name="Vývojový diagram: spojka 30"/>
          <p:cNvSpPr/>
          <p:nvPr/>
        </p:nvSpPr>
        <p:spPr>
          <a:xfrm>
            <a:off x="1785918" y="4786322"/>
            <a:ext cx="360000" cy="360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32" name="Vývojový diagram: spojka 31"/>
          <p:cNvSpPr/>
          <p:nvPr/>
        </p:nvSpPr>
        <p:spPr>
          <a:xfrm>
            <a:off x="5715008" y="5143512"/>
            <a:ext cx="360000" cy="360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33" name="Vývojový diagram: spojka 32"/>
          <p:cNvSpPr/>
          <p:nvPr/>
        </p:nvSpPr>
        <p:spPr>
          <a:xfrm>
            <a:off x="5143504" y="5072074"/>
            <a:ext cx="360000" cy="360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34" name="Vývojový diagram: spojka 33"/>
          <p:cNvSpPr/>
          <p:nvPr/>
        </p:nvSpPr>
        <p:spPr>
          <a:xfrm>
            <a:off x="5786446" y="4214818"/>
            <a:ext cx="360000" cy="360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35" name="Vývojový diagram: spojka 34"/>
          <p:cNvSpPr/>
          <p:nvPr/>
        </p:nvSpPr>
        <p:spPr>
          <a:xfrm>
            <a:off x="6572264" y="5286388"/>
            <a:ext cx="360000" cy="360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36" name="Vývojový diagram: spojka 35"/>
          <p:cNvSpPr/>
          <p:nvPr/>
        </p:nvSpPr>
        <p:spPr>
          <a:xfrm>
            <a:off x="7500958" y="5072074"/>
            <a:ext cx="360000" cy="360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37" name="Vývojový diagram: spojka 36"/>
          <p:cNvSpPr/>
          <p:nvPr/>
        </p:nvSpPr>
        <p:spPr>
          <a:xfrm>
            <a:off x="6929454" y="4714884"/>
            <a:ext cx="360000" cy="360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38" name="Vývojový diagram: spojka 37"/>
          <p:cNvSpPr/>
          <p:nvPr/>
        </p:nvSpPr>
        <p:spPr>
          <a:xfrm>
            <a:off x="7500958" y="4286256"/>
            <a:ext cx="360000" cy="360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40" name="Vývojový diagram: spojka 39"/>
          <p:cNvSpPr/>
          <p:nvPr/>
        </p:nvSpPr>
        <p:spPr>
          <a:xfrm>
            <a:off x="6786578" y="4286256"/>
            <a:ext cx="360000" cy="360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41" name="Veselý obličej 40"/>
          <p:cNvSpPr/>
          <p:nvPr/>
        </p:nvSpPr>
        <p:spPr>
          <a:xfrm>
            <a:off x="5214942" y="2071678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Srdce 152"/>
          <p:cNvSpPr/>
          <p:nvPr/>
        </p:nvSpPr>
        <p:spPr>
          <a:xfrm>
            <a:off x="3635896" y="2276872"/>
            <a:ext cx="432048" cy="360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Srdce 151"/>
          <p:cNvSpPr/>
          <p:nvPr/>
        </p:nvSpPr>
        <p:spPr>
          <a:xfrm>
            <a:off x="3635896" y="2276872"/>
            <a:ext cx="432048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Čtyřcípá hvězda 132"/>
          <p:cNvSpPr/>
          <p:nvPr/>
        </p:nvSpPr>
        <p:spPr>
          <a:xfrm>
            <a:off x="8388424" y="3573016"/>
            <a:ext cx="432000" cy="432000"/>
          </a:xfrm>
          <a:prstGeom prst="star4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Vývojový diagram: vyjmutí 134"/>
          <p:cNvSpPr/>
          <p:nvPr/>
        </p:nvSpPr>
        <p:spPr>
          <a:xfrm>
            <a:off x="1043608" y="4797152"/>
            <a:ext cx="1620000" cy="1368152"/>
          </a:xfrm>
          <a:prstGeom prst="flowChartExtra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Vývojový diagram: vyjmutí 135"/>
          <p:cNvSpPr/>
          <p:nvPr/>
        </p:nvSpPr>
        <p:spPr>
          <a:xfrm>
            <a:off x="1331640" y="3933056"/>
            <a:ext cx="1152128" cy="1368152"/>
          </a:xfrm>
          <a:prstGeom prst="flowChartExtra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Vývojový diagram: vyjmutí 136"/>
          <p:cNvSpPr/>
          <p:nvPr/>
        </p:nvSpPr>
        <p:spPr>
          <a:xfrm>
            <a:off x="1403648" y="3429000"/>
            <a:ext cx="864096" cy="1368152"/>
          </a:xfrm>
          <a:prstGeom prst="flowChartExtra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Vývojový diagram: vyjmutí 118"/>
          <p:cNvSpPr/>
          <p:nvPr/>
        </p:nvSpPr>
        <p:spPr>
          <a:xfrm>
            <a:off x="323528" y="4869160"/>
            <a:ext cx="1620000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1" y="273050"/>
            <a:ext cx="2088232" cy="1499766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Mm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PERNÍKOVÁ CHALOUPKA</a:t>
            </a:r>
            <a:b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Vypravuj pohádku</a:t>
            </a:r>
            <a:b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2" name="Lichoběžník 51"/>
          <p:cNvSpPr/>
          <p:nvPr/>
        </p:nvSpPr>
        <p:spPr>
          <a:xfrm>
            <a:off x="3275856" y="908720"/>
            <a:ext cx="5256016" cy="1980056"/>
          </a:xfrm>
          <a:prstGeom prst="trapezoid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419872" y="2996952"/>
            <a:ext cx="4968552" cy="324036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Měsíc 56"/>
          <p:cNvSpPr/>
          <p:nvPr/>
        </p:nvSpPr>
        <p:spPr>
          <a:xfrm>
            <a:off x="3059832" y="332656"/>
            <a:ext cx="648072" cy="914400"/>
          </a:xfrm>
          <a:prstGeom prst="moon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60" name="Vývojový diagram: zpoždění 59"/>
          <p:cNvSpPr/>
          <p:nvPr/>
        </p:nvSpPr>
        <p:spPr>
          <a:xfrm rot="16200000" flipH="1">
            <a:off x="3545556" y="2079180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ývojový diagram: zpoždění 61"/>
          <p:cNvSpPr/>
          <p:nvPr/>
        </p:nvSpPr>
        <p:spPr>
          <a:xfrm rot="16200000" flipH="1">
            <a:off x="6083836" y="1197084"/>
            <a:ext cx="612648" cy="756000"/>
          </a:xfrm>
          <a:prstGeom prst="flowChartDelay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ývojový diagram: zpoždění 62"/>
          <p:cNvSpPr/>
          <p:nvPr/>
        </p:nvSpPr>
        <p:spPr>
          <a:xfrm rot="16200000" flipH="1">
            <a:off x="4481660" y="2151188"/>
            <a:ext cx="612648" cy="720000"/>
          </a:xfrm>
          <a:prstGeom prst="flowChartDelay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ývojový diagram: zpoždění 63"/>
          <p:cNvSpPr/>
          <p:nvPr/>
        </p:nvSpPr>
        <p:spPr>
          <a:xfrm rot="16200000" flipH="1">
            <a:off x="6353868" y="2079180"/>
            <a:ext cx="612648" cy="720000"/>
          </a:xfrm>
          <a:prstGeom prst="flowChartDelay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ývojový diagram: zpoždění 64"/>
          <p:cNvSpPr/>
          <p:nvPr/>
        </p:nvSpPr>
        <p:spPr>
          <a:xfrm rot="16200000" flipH="1">
            <a:off x="5273748" y="1647132"/>
            <a:ext cx="612648" cy="720000"/>
          </a:xfrm>
          <a:prstGeom prst="flowChartDelay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ývojový diagram: zpoždění 65"/>
          <p:cNvSpPr/>
          <p:nvPr/>
        </p:nvSpPr>
        <p:spPr>
          <a:xfrm rot="16200000" flipH="1">
            <a:off x="4121620" y="1359100"/>
            <a:ext cx="612648" cy="720000"/>
          </a:xfrm>
          <a:prstGeom prst="flowChartDelay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ývojový diagram: zpoždění 66"/>
          <p:cNvSpPr/>
          <p:nvPr/>
        </p:nvSpPr>
        <p:spPr>
          <a:xfrm rot="16200000" flipH="1">
            <a:off x="7289972" y="1935164"/>
            <a:ext cx="612648" cy="720000"/>
          </a:xfrm>
          <a:prstGeom prst="flowChartDelay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Srdce 67"/>
          <p:cNvSpPr/>
          <p:nvPr/>
        </p:nvSpPr>
        <p:spPr>
          <a:xfrm>
            <a:off x="5364088" y="1844824"/>
            <a:ext cx="432048" cy="360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Srdce 70"/>
          <p:cNvSpPr/>
          <p:nvPr/>
        </p:nvSpPr>
        <p:spPr>
          <a:xfrm>
            <a:off x="6444208" y="2276872"/>
            <a:ext cx="432048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Prstenec 71"/>
          <p:cNvSpPr/>
          <p:nvPr/>
        </p:nvSpPr>
        <p:spPr>
          <a:xfrm>
            <a:off x="6228184" y="1484784"/>
            <a:ext cx="288000" cy="288000"/>
          </a:xfrm>
          <a:prstGeom prst="donu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7" name="Vývojový diagram: zpoždění 76"/>
          <p:cNvSpPr/>
          <p:nvPr/>
        </p:nvSpPr>
        <p:spPr>
          <a:xfrm rot="16200000" flipH="1">
            <a:off x="347354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Vývojový diagram: zpoždění 77"/>
          <p:cNvSpPr/>
          <p:nvPr/>
        </p:nvSpPr>
        <p:spPr>
          <a:xfrm rot="16200000" flipH="1">
            <a:off x="419362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Vývojový diagram: zpoždění 78"/>
          <p:cNvSpPr/>
          <p:nvPr/>
        </p:nvSpPr>
        <p:spPr>
          <a:xfrm rot="16200000" flipH="1">
            <a:off x="491370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Vývojový diagram: zpoždění 79"/>
          <p:cNvSpPr/>
          <p:nvPr/>
        </p:nvSpPr>
        <p:spPr>
          <a:xfrm rot="16200000" flipH="1">
            <a:off x="563378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Srdce 84"/>
          <p:cNvSpPr/>
          <p:nvPr/>
        </p:nvSpPr>
        <p:spPr>
          <a:xfrm>
            <a:off x="7380312" y="2132856"/>
            <a:ext cx="432048" cy="360000"/>
          </a:xfrm>
          <a:prstGeom prst="hear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Prstenec 85"/>
          <p:cNvSpPr/>
          <p:nvPr/>
        </p:nvSpPr>
        <p:spPr>
          <a:xfrm>
            <a:off x="4283968" y="1628800"/>
            <a:ext cx="288000" cy="288000"/>
          </a:xfrm>
          <a:prstGeom prst="donu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9" name="Srdce 88"/>
          <p:cNvSpPr/>
          <p:nvPr/>
        </p:nvSpPr>
        <p:spPr>
          <a:xfrm>
            <a:off x="4572000" y="2420888"/>
            <a:ext cx="432048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Elipsa 89"/>
          <p:cNvSpPr/>
          <p:nvPr/>
        </p:nvSpPr>
        <p:spPr>
          <a:xfrm>
            <a:off x="4067944" y="3789040"/>
            <a:ext cx="1130424" cy="914400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Vývojový diagram: nebo 90"/>
          <p:cNvSpPr/>
          <p:nvPr/>
        </p:nvSpPr>
        <p:spPr>
          <a:xfrm>
            <a:off x="4211960" y="3933056"/>
            <a:ext cx="828672" cy="612648"/>
          </a:xfrm>
          <a:prstGeom prst="flowChartOr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Elipsa 92"/>
          <p:cNvSpPr/>
          <p:nvPr/>
        </p:nvSpPr>
        <p:spPr>
          <a:xfrm>
            <a:off x="6588224" y="3717032"/>
            <a:ext cx="1152128" cy="914400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Vývojový diagram: nebo 93"/>
          <p:cNvSpPr/>
          <p:nvPr/>
        </p:nvSpPr>
        <p:spPr>
          <a:xfrm>
            <a:off x="6732240" y="3861048"/>
            <a:ext cx="864096" cy="612648"/>
          </a:xfrm>
          <a:prstGeom prst="flowChartOr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Vývojový diagram: zpoždění 94"/>
          <p:cNvSpPr/>
          <p:nvPr/>
        </p:nvSpPr>
        <p:spPr>
          <a:xfrm rot="16200000" flipH="1">
            <a:off x="7217964" y="927052"/>
            <a:ext cx="612648" cy="720000"/>
          </a:xfrm>
          <a:prstGeom prst="flowChartDelay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Vývojový diagram: zpoždění 96"/>
          <p:cNvSpPr/>
          <p:nvPr/>
        </p:nvSpPr>
        <p:spPr>
          <a:xfrm rot="16200000" flipV="1">
            <a:off x="5004048" y="4725144"/>
            <a:ext cx="1872208" cy="1152128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hnutý pruh 97"/>
          <p:cNvSpPr/>
          <p:nvPr/>
        </p:nvSpPr>
        <p:spPr>
          <a:xfrm rot="5400000">
            <a:off x="6012160" y="4869160"/>
            <a:ext cx="684000" cy="684000"/>
          </a:xfrm>
          <a:prstGeom prst="blockArc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9" name="Vývojový diagram: zpoždění 98"/>
          <p:cNvSpPr/>
          <p:nvPr/>
        </p:nvSpPr>
        <p:spPr>
          <a:xfrm rot="16200000" flipH="1">
            <a:off x="707394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Vývojový diagram: zpoždění 99"/>
          <p:cNvSpPr/>
          <p:nvPr/>
        </p:nvSpPr>
        <p:spPr>
          <a:xfrm rot="16200000" flipH="1">
            <a:off x="635386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Vývojový diagram: zpoždění 100"/>
          <p:cNvSpPr/>
          <p:nvPr/>
        </p:nvSpPr>
        <p:spPr>
          <a:xfrm rot="16200000" flipH="1">
            <a:off x="779402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Srdce 106"/>
          <p:cNvSpPr/>
          <p:nvPr/>
        </p:nvSpPr>
        <p:spPr>
          <a:xfrm>
            <a:off x="4211960" y="5013176"/>
            <a:ext cx="792000" cy="792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Srdce 107"/>
          <p:cNvSpPr/>
          <p:nvPr/>
        </p:nvSpPr>
        <p:spPr>
          <a:xfrm>
            <a:off x="6948264" y="5013176"/>
            <a:ext cx="792000" cy="792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Srdce 108"/>
          <p:cNvSpPr/>
          <p:nvPr/>
        </p:nvSpPr>
        <p:spPr>
          <a:xfrm>
            <a:off x="4427984" y="5301208"/>
            <a:ext cx="360000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Srdce 109"/>
          <p:cNvSpPr/>
          <p:nvPr/>
        </p:nvSpPr>
        <p:spPr>
          <a:xfrm>
            <a:off x="7164288" y="5301208"/>
            <a:ext cx="360000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Čtyřcípá hvězda 110"/>
          <p:cNvSpPr/>
          <p:nvPr/>
        </p:nvSpPr>
        <p:spPr>
          <a:xfrm>
            <a:off x="4283968" y="332656"/>
            <a:ext cx="576000" cy="576000"/>
          </a:xfrm>
          <a:prstGeom prst="star4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Čtyřcípá hvězda 111"/>
          <p:cNvSpPr/>
          <p:nvPr/>
        </p:nvSpPr>
        <p:spPr>
          <a:xfrm>
            <a:off x="2987824" y="1412776"/>
            <a:ext cx="432000" cy="360000"/>
          </a:xfrm>
          <a:prstGeom prst="star4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Čtyřcípá hvězda 112"/>
          <p:cNvSpPr/>
          <p:nvPr/>
        </p:nvSpPr>
        <p:spPr>
          <a:xfrm>
            <a:off x="5580112" y="116632"/>
            <a:ext cx="468000" cy="468000"/>
          </a:xfrm>
          <a:prstGeom prst="star4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Čtyřcípá hvězda 114"/>
          <p:cNvSpPr/>
          <p:nvPr/>
        </p:nvSpPr>
        <p:spPr>
          <a:xfrm>
            <a:off x="7596336" y="188640"/>
            <a:ext cx="540000" cy="540000"/>
          </a:xfrm>
          <a:prstGeom prst="star4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Čtyřcípá hvězda 115"/>
          <p:cNvSpPr/>
          <p:nvPr/>
        </p:nvSpPr>
        <p:spPr>
          <a:xfrm>
            <a:off x="8172400" y="908720"/>
            <a:ext cx="468000" cy="468000"/>
          </a:xfrm>
          <a:prstGeom prst="star4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Vývojový diagram: zpoždění 116"/>
          <p:cNvSpPr/>
          <p:nvPr/>
        </p:nvSpPr>
        <p:spPr>
          <a:xfrm rot="16200000" flipH="1">
            <a:off x="4985716" y="927052"/>
            <a:ext cx="612648" cy="720000"/>
          </a:xfrm>
          <a:prstGeom prst="flowChartDelay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bdélník 120"/>
          <p:cNvSpPr/>
          <p:nvPr/>
        </p:nvSpPr>
        <p:spPr>
          <a:xfrm>
            <a:off x="6516216" y="404664"/>
            <a:ext cx="612000" cy="504056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Vývojový diagram: vyjmutí 123"/>
          <p:cNvSpPr/>
          <p:nvPr/>
        </p:nvSpPr>
        <p:spPr>
          <a:xfrm>
            <a:off x="1475656" y="4797152"/>
            <a:ext cx="1620000" cy="144016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Vývojový diagram: vyjmutí 124"/>
          <p:cNvSpPr/>
          <p:nvPr/>
        </p:nvSpPr>
        <p:spPr>
          <a:xfrm>
            <a:off x="1691680" y="4077072"/>
            <a:ext cx="1152128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Vývojový diagram: vyjmutí 125"/>
          <p:cNvSpPr/>
          <p:nvPr/>
        </p:nvSpPr>
        <p:spPr>
          <a:xfrm>
            <a:off x="1835696" y="3284984"/>
            <a:ext cx="864096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7" name="Picture 5" descr="C:\Users\Eva\AppData\Local\Microsoft\Windows\Temporary Internet Files\Content.IE5\V2D9FJ6S\MC9004283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2780928"/>
            <a:ext cx="1728192" cy="3528392"/>
          </a:xfrm>
          <a:prstGeom prst="rect">
            <a:avLst/>
          </a:prstGeom>
          <a:noFill/>
        </p:spPr>
      </p:pic>
      <p:sp>
        <p:nvSpPr>
          <p:cNvPr id="129" name="Čtyřcípá hvězda 128"/>
          <p:cNvSpPr/>
          <p:nvPr/>
        </p:nvSpPr>
        <p:spPr>
          <a:xfrm>
            <a:off x="1691680" y="2132856"/>
            <a:ext cx="468000" cy="468000"/>
          </a:xfrm>
          <a:prstGeom prst="star4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Čtyřcípá hvězda 129"/>
          <p:cNvSpPr/>
          <p:nvPr/>
        </p:nvSpPr>
        <p:spPr>
          <a:xfrm>
            <a:off x="2339752" y="2204864"/>
            <a:ext cx="540000" cy="540000"/>
          </a:xfrm>
          <a:prstGeom prst="star4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Čtyřcípá hvězda 130"/>
          <p:cNvSpPr/>
          <p:nvPr/>
        </p:nvSpPr>
        <p:spPr>
          <a:xfrm>
            <a:off x="8460432" y="1844824"/>
            <a:ext cx="468000" cy="252000"/>
          </a:xfrm>
          <a:prstGeom prst="star4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Čtyřcípá hvězda 131"/>
          <p:cNvSpPr/>
          <p:nvPr/>
        </p:nvSpPr>
        <p:spPr>
          <a:xfrm>
            <a:off x="8388424" y="116632"/>
            <a:ext cx="396000" cy="396000"/>
          </a:xfrm>
          <a:prstGeom prst="star4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Eva\AppData\Local\Microsoft\Windows\Temporary Internet Files\Content.IE5\V2D9FJ6S\MC90043619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8437990">
            <a:off x="3057984" y="5305376"/>
            <a:ext cx="728297" cy="718180"/>
          </a:xfrm>
          <a:prstGeom prst="rect">
            <a:avLst/>
          </a:prstGeom>
          <a:noFill/>
        </p:spPr>
      </p:pic>
      <p:sp>
        <p:nvSpPr>
          <p:cNvPr id="69" name="Prstenec 68"/>
          <p:cNvSpPr/>
          <p:nvPr/>
        </p:nvSpPr>
        <p:spPr>
          <a:xfrm>
            <a:off x="3563888" y="3140968"/>
            <a:ext cx="432048" cy="36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0" name="Prstenec 69"/>
          <p:cNvSpPr/>
          <p:nvPr/>
        </p:nvSpPr>
        <p:spPr>
          <a:xfrm>
            <a:off x="4283968" y="3140968"/>
            <a:ext cx="432048" cy="36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5" name="Prstenec 74"/>
          <p:cNvSpPr/>
          <p:nvPr/>
        </p:nvSpPr>
        <p:spPr>
          <a:xfrm>
            <a:off x="5004048" y="3140968"/>
            <a:ext cx="432048" cy="36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6" name="Prstenec 75"/>
          <p:cNvSpPr/>
          <p:nvPr/>
        </p:nvSpPr>
        <p:spPr>
          <a:xfrm>
            <a:off x="5724128" y="3140968"/>
            <a:ext cx="432048" cy="36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8" name="Prstenec 87"/>
          <p:cNvSpPr/>
          <p:nvPr/>
        </p:nvSpPr>
        <p:spPr>
          <a:xfrm>
            <a:off x="6444208" y="3140968"/>
            <a:ext cx="432048" cy="36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2" name="Prstenec 91"/>
          <p:cNvSpPr/>
          <p:nvPr/>
        </p:nvSpPr>
        <p:spPr>
          <a:xfrm>
            <a:off x="7164288" y="3140968"/>
            <a:ext cx="432048" cy="36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5" name="Prstenec 104"/>
          <p:cNvSpPr/>
          <p:nvPr/>
        </p:nvSpPr>
        <p:spPr>
          <a:xfrm>
            <a:off x="7884368" y="3140968"/>
            <a:ext cx="432048" cy="36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4" name="Prstenec 113"/>
          <p:cNvSpPr/>
          <p:nvPr/>
        </p:nvSpPr>
        <p:spPr>
          <a:xfrm>
            <a:off x="7380312" y="1196752"/>
            <a:ext cx="288000" cy="288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0" name="Vývojový diagram: vyjmutí 119"/>
          <p:cNvSpPr/>
          <p:nvPr/>
        </p:nvSpPr>
        <p:spPr>
          <a:xfrm>
            <a:off x="539552" y="4005064"/>
            <a:ext cx="1152128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Vývojový diagram: vyjmutí 121"/>
          <p:cNvSpPr/>
          <p:nvPr/>
        </p:nvSpPr>
        <p:spPr>
          <a:xfrm>
            <a:off x="683568" y="3212976"/>
            <a:ext cx="864096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Čtyřcípá hvězda 122"/>
          <p:cNvSpPr/>
          <p:nvPr/>
        </p:nvSpPr>
        <p:spPr>
          <a:xfrm>
            <a:off x="611560" y="1772816"/>
            <a:ext cx="540000" cy="540000"/>
          </a:xfrm>
          <a:prstGeom prst="star4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Čtyřcípá hvězda 127"/>
          <p:cNvSpPr/>
          <p:nvPr/>
        </p:nvSpPr>
        <p:spPr>
          <a:xfrm>
            <a:off x="1331640" y="2924944"/>
            <a:ext cx="540000" cy="540000"/>
          </a:xfrm>
          <a:prstGeom prst="star4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47" name="Picture 7" descr="C:\Users\Eva\AppData\Local\Microsoft\Windows\Temporary Internet Files\Content.IE5\G8D7X1Y1\MC90044141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3789040"/>
            <a:ext cx="618835" cy="828000"/>
          </a:xfrm>
          <a:prstGeom prst="rect">
            <a:avLst/>
          </a:prstGeom>
          <a:noFill/>
        </p:spPr>
      </p:pic>
      <p:sp>
        <p:nvSpPr>
          <p:cNvPr id="144" name="Vývojový diagram: nebo 143"/>
          <p:cNvSpPr/>
          <p:nvPr/>
        </p:nvSpPr>
        <p:spPr>
          <a:xfrm>
            <a:off x="5724128" y="4725144"/>
            <a:ext cx="396000" cy="396000"/>
          </a:xfrm>
          <a:prstGeom prst="flowChartOr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Vývojový diagram: alternativní postup 80"/>
          <p:cNvSpPr/>
          <p:nvPr/>
        </p:nvSpPr>
        <p:spPr>
          <a:xfrm>
            <a:off x="5580112" y="3645024"/>
            <a:ext cx="720000" cy="648000"/>
          </a:xfrm>
          <a:prstGeom prst="flowChartAlternateProcess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Prstenec 81"/>
          <p:cNvSpPr/>
          <p:nvPr/>
        </p:nvSpPr>
        <p:spPr>
          <a:xfrm>
            <a:off x="5580112" y="3645024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3" name="Prstenec 82"/>
          <p:cNvSpPr/>
          <p:nvPr/>
        </p:nvSpPr>
        <p:spPr>
          <a:xfrm>
            <a:off x="6084168" y="3645024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4" name="Prstenec 83"/>
          <p:cNvSpPr/>
          <p:nvPr/>
        </p:nvSpPr>
        <p:spPr>
          <a:xfrm>
            <a:off x="5580112" y="4077072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6" name="Prstenec 95"/>
          <p:cNvSpPr/>
          <p:nvPr/>
        </p:nvSpPr>
        <p:spPr>
          <a:xfrm>
            <a:off x="6084168" y="4077072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4" name="Srdce 103"/>
          <p:cNvSpPr/>
          <p:nvPr/>
        </p:nvSpPr>
        <p:spPr>
          <a:xfrm>
            <a:off x="5868144" y="3861048"/>
            <a:ext cx="180000" cy="144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Srdce 117"/>
          <p:cNvSpPr/>
          <p:nvPr/>
        </p:nvSpPr>
        <p:spPr>
          <a:xfrm>
            <a:off x="5076056" y="1124744"/>
            <a:ext cx="432048" cy="360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Prstenec 105"/>
          <p:cNvSpPr/>
          <p:nvPr/>
        </p:nvSpPr>
        <p:spPr>
          <a:xfrm>
            <a:off x="5220072" y="1268760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6" name="Srdce 145"/>
          <p:cNvSpPr/>
          <p:nvPr/>
        </p:nvSpPr>
        <p:spPr>
          <a:xfrm>
            <a:off x="7524328" y="2276872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Srdce 147"/>
          <p:cNvSpPr/>
          <p:nvPr/>
        </p:nvSpPr>
        <p:spPr>
          <a:xfrm>
            <a:off x="5508104" y="198884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Vývojový diagram: vyjmutí 148"/>
          <p:cNvSpPr/>
          <p:nvPr/>
        </p:nvSpPr>
        <p:spPr>
          <a:xfrm>
            <a:off x="7812360" y="5589240"/>
            <a:ext cx="1260000" cy="111600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Vývojový diagram: vyjmutí 149"/>
          <p:cNvSpPr/>
          <p:nvPr/>
        </p:nvSpPr>
        <p:spPr>
          <a:xfrm>
            <a:off x="7956376" y="5301208"/>
            <a:ext cx="1008000" cy="93600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Vývojový diagram: vyjmutí 150"/>
          <p:cNvSpPr/>
          <p:nvPr/>
        </p:nvSpPr>
        <p:spPr>
          <a:xfrm>
            <a:off x="8028384" y="4797152"/>
            <a:ext cx="828000" cy="100800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Srdce 102"/>
          <p:cNvSpPr/>
          <p:nvPr/>
        </p:nvSpPr>
        <p:spPr>
          <a:xfrm>
            <a:off x="3635896" y="2276872"/>
            <a:ext cx="432048" cy="360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4" name="Prstenec 133"/>
          <p:cNvSpPr/>
          <p:nvPr/>
        </p:nvSpPr>
        <p:spPr>
          <a:xfrm>
            <a:off x="3779912" y="2420888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Srdce 152"/>
          <p:cNvSpPr/>
          <p:nvPr/>
        </p:nvSpPr>
        <p:spPr>
          <a:xfrm>
            <a:off x="3635896" y="2276872"/>
            <a:ext cx="432048" cy="360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Srdce 151"/>
          <p:cNvSpPr/>
          <p:nvPr/>
        </p:nvSpPr>
        <p:spPr>
          <a:xfrm>
            <a:off x="3635896" y="2276872"/>
            <a:ext cx="432048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Vývojový diagram: vyjmutí 134"/>
          <p:cNvSpPr/>
          <p:nvPr/>
        </p:nvSpPr>
        <p:spPr>
          <a:xfrm>
            <a:off x="1043608" y="4797152"/>
            <a:ext cx="1620000" cy="1368152"/>
          </a:xfrm>
          <a:prstGeom prst="flowChartExtra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Vývojový diagram: vyjmutí 135"/>
          <p:cNvSpPr/>
          <p:nvPr/>
        </p:nvSpPr>
        <p:spPr>
          <a:xfrm>
            <a:off x="1331640" y="3933056"/>
            <a:ext cx="1152128" cy="1368152"/>
          </a:xfrm>
          <a:prstGeom prst="flowChartExtra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Vývojový diagram: vyjmutí 136"/>
          <p:cNvSpPr/>
          <p:nvPr/>
        </p:nvSpPr>
        <p:spPr>
          <a:xfrm>
            <a:off x="1403648" y="3429000"/>
            <a:ext cx="864096" cy="1368152"/>
          </a:xfrm>
          <a:prstGeom prst="flowChartExtra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Vývojový diagram: vyjmutí 118"/>
          <p:cNvSpPr/>
          <p:nvPr/>
        </p:nvSpPr>
        <p:spPr>
          <a:xfrm>
            <a:off x="323528" y="4869160"/>
            <a:ext cx="1620000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116632"/>
            <a:ext cx="2677405" cy="2952328"/>
          </a:xfrm>
          <a:solidFill>
            <a:schemeClr val="tx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/>
            </a:r>
            <a:br>
              <a:rPr lang="cs-CZ" sz="1400" dirty="0" smtClean="0">
                <a:solidFill>
                  <a:schemeClr val="bg1"/>
                </a:solidFill>
              </a:rPr>
            </a:br>
            <a:r>
              <a:rPr lang="cs-CZ" sz="1400" dirty="0" smtClean="0">
                <a:solidFill>
                  <a:schemeClr val="bg1"/>
                </a:solidFill>
              </a:rPr>
              <a:t>Kolik hvězdiček svítí? </a:t>
            </a:r>
            <a:br>
              <a:rPr lang="cs-CZ" sz="1400" dirty="0" smtClean="0">
                <a:solidFill>
                  <a:schemeClr val="bg1"/>
                </a:solidFill>
              </a:rPr>
            </a:br>
            <a:r>
              <a:rPr lang="cs-CZ" sz="1400" dirty="0" smtClean="0">
                <a:solidFill>
                  <a:schemeClr val="bg1"/>
                </a:solidFill>
              </a:rPr>
              <a:t>Kolik hvězdiček zhaslo?</a:t>
            </a:r>
            <a:br>
              <a:rPr lang="cs-CZ" sz="1400" dirty="0" smtClean="0">
                <a:solidFill>
                  <a:schemeClr val="bg1"/>
                </a:solidFill>
              </a:rPr>
            </a:br>
            <a:r>
              <a:rPr lang="cs-CZ" sz="1400" dirty="0" smtClean="0">
                <a:solidFill>
                  <a:schemeClr val="bg1"/>
                </a:solidFill>
              </a:rPr>
              <a:t>Kterých je více? Označ šipkou.</a:t>
            </a:r>
            <a:br>
              <a:rPr lang="cs-CZ" sz="1400" dirty="0" smtClean="0">
                <a:solidFill>
                  <a:schemeClr val="bg1"/>
                </a:solidFill>
              </a:rPr>
            </a:br>
            <a:r>
              <a:rPr lang="cs-CZ" sz="1400" dirty="0" smtClean="0">
                <a:solidFill>
                  <a:srgbClr val="FFFF00"/>
                </a:solidFill>
              </a:rPr>
              <a:t>Hvězdičky dej do modrého pole</a:t>
            </a:r>
            <a:r>
              <a:rPr lang="cs-CZ" sz="1400" b="0" dirty="0" smtClean="0">
                <a:solidFill>
                  <a:schemeClr val="bg1"/>
                </a:solidFill>
              </a:rPr>
              <a:t>.                                 </a:t>
            </a:r>
            <a:r>
              <a:rPr lang="cs-CZ" sz="4000" b="0" dirty="0" smtClean="0">
                <a:solidFill>
                  <a:schemeClr val="bg1"/>
                </a:solidFill>
              </a:rPr>
              <a:t>	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2" name="Lichoběžník 51"/>
          <p:cNvSpPr/>
          <p:nvPr/>
        </p:nvSpPr>
        <p:spPr>
          <a:xfrm>
            <a:off x="3275856" y="908720"/>
            <a:ext cx="5256016" cy="1980056"/>
          </a:xfrm>
          <a:prstGeom prst="trapezoid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419872" y="2996952"/>
            <a:ext cx="4968552" cy="324036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Měsíc 56"/>
          <p:cNvSpPr/>
          <p:nvPr/>
        </p:nvSpPr>
        <p:spPr>
          <a:xfrm>
            <a:off x="3059832" y="332656"/>
            <a:ext cx="648072" cy="914400"/>
          </a:xfrm>
          <a:prstGeom prst="moon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60" name="Vývojový diagram: zpoždění 59"/>
          <p:cNvSpPr/>
          <p:nvPr/>
        </p:nvSpPr>
        <p:spPr>
          <a:xfrm rot="16200000" flipH="1">
            <a:off x="3545556" y="2079180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ývojový diagram: zpoždění 61"/>
          <p:cNvSpPr/>
          <p:nvPr/>
        </p:nvSpPr>
        <p:spPr>
          <a:xfrm rot="16200000" flipH="1">
            <a:off x="6083836" y="1197084"/>
            <a:ext cx="612648" cy="756000"/>
          </a:xfrm>
          <a:prstGeom prst="flowChartDelay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ývojový diagram: zpoždění 62"/>
          <p:cNvSpPr/>
          <p:nvPr/>
        </p:nvSpPr>
        <p:spPr>
          <a:xfrm rot="16200000" flipH="1">
            <a:off x="4481660" y="2151188"/>
            <a:ext cx="612648" cy="720000"/>
          </a:xfrm>
          <a:prstGeom prst="flowChartDelay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ývojový diagram: zpoždění 63"/>
          <p:cNvSpPr/>
          <p:nvPr/>
        </p:nvSpPr>
        <p:spPr>
          <a:xfrm rot="16200000" flipH="1">
            <a:off x="6353868" y="2079180"/>
            <a:ext cx="612648" cy="720000"/>
          </a:xfrm>
          <a:prstGeom prst="flowChartDelay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ývojový diagram: zpoždění 64"/>
          <p:cNvSpPr/>
          <p:nvPr/>
        </p:nvSpPr>
        <p:spPr>
          <a:xfrm rot="16200000" flipH="1">
            <a:off x="5273748" y="1647132"/>
            <a:ext cx="612648" cy="720000"/>
          </a:xfrm>
          <a:prstGeom prst="flowChartDelay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ývojový diagram: zpoždění 65"/>
          <p:cNvSpPr/>
          <p:nvPr/>
        </p:nvSpPr>
        <p:spPr>
          <a:xfrm rot="16200000" flipH="1">
            <a:off x="4121620" y="1359100"/>
            <a:ext cx="612648" cy="720000"/>
          </a:xfrm>
          <a:prstGeom prst="flowChartDelay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ývojový diagram: zpoždění 66"/>
          <p:cNvSpPr/>
          <p:nvPr/>
        </p:nvSpPr>
        <p:spPr>
          <a:xfrm rot="16200000" flipH="1">
            <a:off x="7289972" y="1935164"/>
            <a:ext cx="612648" cy="720000"/>
          </a:xfrm>
          <a:prstGeom prst="flowChartDelay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Srdce 67"/>
          <p:cNvSpPr/>
          <p:nvPr/>
        </p:nvSpPr>
        <p:spPr>
          <a:xfrm>
            <a:off x="5364088" y="1844824"/>
            <a:ext cx="432048" cy="360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Srdce 70"/>
          <p:cNvSpPr/>
          <p:nvPr/>
        </p:nvSpPr>
        <p:spPr>
          <a:xfrm>
            <a:off x="6444208" y="2276872"/>
            <a:ext cx="432048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Prstenec 71"/>
          <p:cNvSpPr/>
          <p:nvPr/>
        </p:nvSpPr>
        <p:spPr>
          <a:xfrm>
            <a:off x="6228184" y="1484784"/>
            <a:ext cx="288000" cy="288000"/>
          </a:xfrm>
          <a:prstGeom prst="donu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7" name="Vývojový diagram: zpoždění 76"/>
          <p:cNvSpPr/>
          <p:nvPr/>
        </p:nvSpPr>
        <p:spPr>
          <a:xfrm rot="16200000" flipH="1">
            <a:off x="347354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Vývojový diagram: zpoždění 77"/>
          <p:cNvSpPr/>
          <p:nvPr/>
        </p:nvSpPr>
        <p:spPr>
          <a:xfrm rot="16200000" flipH="1">
            <a:off x="419362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Vývojový diagram: zpoždění 78"/>
          <p:cNvSpPr/>
          <p:nvPr/>
        </p:nvSpPr>
        <p:spPr>
          <a:xfrm rot="16200000" flipH="1">
            <a:off x="491370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Vývojový diagram: zpoždění 79"/>
          <p:cNvSpPr/>
          <p:nvPr/>
        </p:nvSpPr>
        <p:spPr>
          <a:xfrm rot="16200000" flipH="1">
            <a:off x="563378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Srdce 84"/>
          <p:cNvSpPr/>
          <p:nvPr/>
        </p:nvSpPr>
        <p:spPr>
          <a:xfrm>
            <a:off x="7380312" y="2132856"/>
            <a:ext cx="432048" cy="360000"/>
          </a:xfrm>
          <a:prstGeom prst="hear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Prstenec 85"/>
          <p:cNvSpPr/>
          <p:nvPr/>
        </p:nvSpPr>
        <p:spPr>
          <a:xfrm>
            <a:off x="4283968" y="1628800"/>
            <a:ext cx="288000" cy="288000"/>
          </a:xfrm>
          <a:prstGeom prst="donu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9" name="Srdce 88"/>
          <p:cNvSpPr/>
          <p:nvPr/>
        </p:nvSpPr>
        <p:spPr>
          <a:xfrm>
            <a:off x="4572000" y="2420888"/>
            <a:ext cx="432048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Elipsa 89"/>
          <p:cNvSpPr/>
          <p:nvPr/>
        </p:nvSpPr>
        <p:spPr>
          <a:xfrm>
            <a:off x="4067944" y="3789040"/>
            <a:ext cx="1130424" cy="914400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Vývojový diagram: nebo 90"/>
          <p:cNvSpPr/>
          <p:nvPr/>
        </p:nvSpPr>
        <p:spPr>
          <a:xfrm>
            <a:off x="4211960" y="3933056"/>
            <a:ext cx="828672" cy="612648"/>
          </a:xfrm>
          <a:prstGeom prst="flowChartOr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Elipsa 92"/>
          <p:cNvSpPr/>
          <p:nvPr/>
        </p:nvSpPr>
        <p:spPr>
          <a:xfrm>
            <a:off x="6588224" y="3717032"/>
            <a:ext cx="1152128" cy="914400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Vývojový diagram: nebo 93"/>
          <p:cNvSpPr/>
          <p:nvPr/>
        </p:nvSpPr>
        <p:spPr>
          <a:xfrm>
            <a:off x="6732240" y="3861048"/>
            <a:ext cx="864096" cy="612648"/>
          </a:xfrm>
          <a:prstGeom prst="flowChartOr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Vývojový diagram: zpoždění 94"/>
          <p:cNvSpPr/>
          <p:nvPr/>
        </p:nvSpPr>
        <p:spPr>
          <a:xfrm rot="16200000" flipH="1">
            <a:off x="7217964" y="927052"/>
            <a:ext cx="612648" cy="720000"/>
          </a:xfrm>
          <a:prstGeom prst="flowChartDelay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Vývojový diagram: zpoždění 96"/>
          <p:cNvSpPr/>
          <p:nvPr/>
        </p:nvSpPr>
        <p:spPr>
          <a:xfrm rot="16200000" flipV="1">
            <a:off x="5004048" y="4725144"/>
            <a:ext cx="1872208" cy="1152128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hnutý pruh 97"/>
          <p:cNvSpPr/>
          <p:nvPr/>
        </p:nvSpPr>
        <p:spPr>
          <a:xfrm rot="5400000">
            <a:off x="6012160" y="4869160"/>
            <a:ext cx="684000" cy="684000"/>
          </a:xfrm>
          <a:prstGeom prst="blockArc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9" name="Vývojový diagram: zpoždění 98"/>
          <p:cNvSpPr/>
          <p:nvPr/>
        </p:nvSpPr>
        <p:spPr>
          <a:xfrm rot="16200000" flipH="1">
            <a:off x="707394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Vývojový diagram: zpoždění 99"/>
          <p:cNvSpPr/>
          <p:nvPr/>
        </p:nvSpPr>
        <p:spPr>
          <a:xfrm rot="16200000" flipH="1">
            <a:off x="635386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Vývojový diagram: zpoždění 100"/>
          <p:cNvSpPr/>
          <p:nvPr/>
        </p:nvSpPr>
        <p:spPr>
          <a:xfrm rot="16200000" flipH="1">
            <a:off x="779402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Srdce 106"/>
          <p:cNvSpPr/>
          <p:nvPr/>
        </p:nvSpPr>
        <p:spPr>
          <a:xfrm>
            <a:off x="4211960" y="5013176"/>
            <a:ext cx="792000" cy="792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Srdce 107"/>
          <p:cNvSpPr/>
          <p:nvPr/>
        </p:nvSpPr>
        <p:spPr>
          <a:xfrm>
            <a:off x="6948264" y="5013176"/>
            <a:ext cx="792000" cy="792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Srdce 108"/>
          <p:cNvSpPr/>
          <p:nvPr/>
        </p:nvSpPr>
        <p:spPr>
          <a:xfrm>
            <a:off x="4427984" y="5301208"/>
            <a:ext cx="360000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Srdce 109"/>
          <p:cNvSpPr/>
          <p:nvPr/>
        </p:nvSpPr>
        <p:spPr>
          <a:xfrm>
            <a:off x="7164288" y="5301208"/>
            <a:ext cx="360000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Čtyřcípá hvězda 110"/>
          <p:cNvSpPr/>
          <p:nvPr/>
        </p:nvSpPr>
        <p:spPr>
          <a:xfrm>
            <a:off x="7500958" y="357166"/>
            <a:ext cx="576000" cy="576000"/>
          </a:xfrm>
          <a:prstGeom prst="star4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Čtyřcípá hvězda 114"/>
          <p:cNvSpPr/>
          <p:nvPr/>
        </p:nvSpPr>
        <p:spPr>
          <a:xfrm>
            <a:off x="5357818" y="285728"/>
            <a:ext cx="540000" cy="540000"/>
          </a:xfrm>
          <a:prstGeom prst="star4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Vývojový diagram: zpoždění 116"/>
          <p:cNvSpPr/>
          <p:nvPr/>
        </p:nvSpPr>
        <p:spPr>
          <a:xfrm rot="16200000" flipH="1">
            <a:off x="4985716" y="927052"/>
            <a:ext cx="612648" cy="720000"/>
          </a:xfrm>
          <a:prstGeom prst="flowChartDelay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bdélník 120"/>
          <p:cNvSpPr/>
          <p:nvPr/>
        </p:nvSpPr>
        <p:spPr>
          <a:xfrm>
            <a:off x="6516216" y="404664"/>
            <a:ext cx="612000" cy="504056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Vývojový diagram: vyjmutí 123"/>
          <p:cNvSpPr/>
          <p:nvPr/>
        </p:nvSpPr>
        <p:spPr>
          <a:xfrm>
            <a:off x="1475656" y="4797152"/>
            <a:ext cx="1620000" cy="144016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Vývojový diagram: vyjmutí 124"/>
          <p:cNvSpPr/>
          <p:nvPr/>
        </p:nvSpPr>
        <p:spPr>
          <a:xfrm>
            <a:off x="1691680" y="4077072"/>
            <a:ext cx="1152128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Vývojový diagram: vyjmutí 125"/>
          <p:cNvSpPr/>
          <p:nvPr/>
        </p:nvSpPr>
        <p:spPr>
          <a:xfrm>
            <a:off x="1835696" y="3284984"/>
            <a:ext cx="864096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7" name="Picture 5" descr="C:\Users\Eva\AppData\Local\Microsoft\Windows\Temporary Internet Files\Content.IE5\V2D9FJ6S\MC9004283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2780928"/>
            <a:ext cx="1728192" cy="3528392"/>
          </a:xfrm>
          <a:prstGeom prst="rect">
            <a:avLst/>
          </a:prstGeom>
          <a:noFill/>
        </p:spPr>
      </p:pic>
      <p:sp>
        <p:nvSpPr>
          <p:cNvPr id="130" name="Čtyřcípá hvězda 129"/>
          <p:cNvSpPr/>
          <p:nvPr/>
        </p:nvSpPr>
        <p:spPr>
          <a:xfrm>
            <a:off x="8429652" y="3500438"/>
            <a:ext cx="540000" cy="540000"/>
          </a:xfrm>
          <a:prstGeom prst="star4">
            <a:avLst/>
          </a:prstGeom>
          <a:solidFill>
            <a:srgbClr val="0070C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Eva\AppData\Local\Microsoft\Windows\Temporary Internet Files\Content.IE5\V2D9FJ6S\MC90043619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8437990">
            <a:off x="3057984" y="5305376"/>
            <a:ext cx="728297" cy="718180"/>
          </a:xfrm>
          <a:prstGeom prst="rect">
            <a:avLst/>
          </a:prstGeom>
          <a:noFill/>
        </p:spPr>
      </p:pic>
      <p:sp>
        <p:nvSpPr>
          <p:cNvPr id="69" name="Prstenec 68"/>
          <p:cNvSpPr/>
          <p:nvPr/>
        </p:nvSpPr>
        <p:spPr>
          <a:xfrm>
            <a:off x="3563888" y="3140968"/>
            <a:ext cx="432048" cy="36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0" name="Prstenec 69"/>
          <p:cNvSpPr/>
          <p:nvPr/>
        </p:nvSpPr>
        <p:spPr>
          <a:xfrm>
            <a:off x="4283968" y="3140968"/>
            <a:ext cx="432048" cy="36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5" name="Prstenec 74"/>
          <p:cNvSpPr/>
          <p:nvPr/>
        </p:nvSpPr>
        <p:spPr>
          <a:xfrm>
            <a:off x="5004048" y="3140968"/>
            <a:ext cx="432048" cy="36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6" name="Prstenec 75"/>
          <p:cNvSpPr/>
          <p:nvPr/>
        </p:nvSpPr>
        <p:spPr>
          <a:xfrm>
            <a:off x="5724128" y="3140968"/>
            <a:ext cx="432048" cy="36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8" name="Prstenec 87"/>
          <p:cNvSpPr/>
          <p:nvPr/>
        </p:nvSpPr>
        <p:spPr>
          <a:xfrm>
            <a:off x="6444208" y="3140968"/>
            <a:ext cx="432048" cy="36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2" name="Prstenec 91"/>
          <p:cNvSpPr/>
          <p:nvPr/>
        </p:nvSpPr>
        <p:spPr>
          <a:xfrm>
            <a:off x="7164288" y="3140968"/>
            <a:ext cx="432048" cy="36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5" name="Prstenec 104"/>
          <p:cNvSpPr/>
          <p:nvPr/>
        </p:nvSpPr>
        <p:spPr>
          <a:xfrm>
            <a:off x="7884368" y="3140968"/>
            <a:ext cx="432048" cy="36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4" name="Prstenec 113"/>
          <p:cNvSpPr/>
          <p:nvPr/>
        </p:nvSpPr>
        <p:spPr>
          <a:xfrm>
            <a:off x="7380312" y="1196752"/>
            <a:ext cx="288000" cy="288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0" name="Vývojový diagram: vyjmutí 119"/>
          <p:cNvSpPr/>
          <p:nvPr/>
        </p:nvSpPr>
        <p:spPr>
          <a:xfrm>
            <a:off x="539552" y="4005064"/>
            <a:ext cx="1152128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Vývojový diagram: vyjmutí 121"/>
          <p:cNvSpPr/>
          <p:nvPr/>
        </p:nvSpPr>
        <p:spPr>
          <a:xfrm>
            <a:off x="683568" y="3212976"/>
            <a:ext cx="864096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Čtyřcípá hvězda 127"/>
          <p:cNvSpPr/>
          <p:nvPr/>
        </p:nvSpPr>
        <p:spPr>
          <a:xfrm>
            <a:off x="2357422" y="3143248"/>
            <a:ext cx="540000" cy="540000"/>
          </a:xfrm>
          <a:prstGeom prst="star4">
            <a:avLst/>
          </a:prstGeom>
          <a:solidFill>
            <a:srgbClr val="0070C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47" name="Picture 7" descr="C:\Users\Eva\AppData\Local\Microsoft\Windows\Temporary Internet Files\Content.IE5\G8D7X1Y1\MC90044141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3789040"/>
            <a:ext cx="618835" cy="828000"/>
          </a:xfrm>
          <a:prstGeom prst="rect">
            <a:avLst/>
          </a:prstGeom>
          <a:noFill/>
        </p:spPr>
      </p:pic>
      <p:sp>
        <p:nvSpPr>
          <p:cNvPr id="144" name="Vývojový diagram: nebo 143"/>
          <p:cNvSpPr/>
          <p:nvPr/>
        </p:nvSpPr>
        <p:spPr>
          <a:xfrm>
            <a:off x="5724128" y="4725144"/>
            <a:ext cx="396000" cy="396000"/>
          </a:xfrm>
          <a:prstGeom prst="flowChartOr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Vývojový diagram: alternativní postup 80"/>
          <p:cNvSpPr/>
          <p:nvPr/>
        </p:nvSpPr>
        <p:spPr>
          <a:xfrm>
            <a:off x="5580112" y="3645024"/>
            <a:ext cx="720000" cy="648000"/>
          </a:xfrm>
          <a:prstGeom prst="flowChartAlternateProcess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Prstenec 81"/>
          <p:cNvSpPr/>
          <p:nvPr/>
        </p:nvSpPr>
        <p:spPr>
          <a:xfrm>
            <a:off x="5580112" y="3645024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3" name="Prstenec 82"/>
          <p:cNvSpPr/>
          <p:nvPr/>
        </p:nvSpPr>
        <p:spPr>
          <a:xfrm>
            <a:off x="6084168" y="3645024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4" name="Prstenec 83"/>
          <p:cNvSpPr/>
          <p:nvPr/>
        </p:nvSpPr>
        <p:spPr>
          <a:xfrm>
            <a:off x="5580112" y="4077072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6" name="Prstenec 95"/>
          <p:cNvSpPr/>
          <p:nvPr/>
        </p:nvSpPr>
        <p:spPr>
          <a:xfrm>
            <a:off x="6084168" y="4077072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4" name="Srdce 103"/>
          <p:cNvSpPr/>
          <p:nvPr/>
        </p:nvSpPr>
        <p:spPr>
          <a:xfrm>
            <a:off x="5868144" y="3861048"/>
            <a:ext cx="180000" cy="144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Srdce 117"/>
          <p:cNvSpPr/>
          <p:nvPr/>
        </p:nvSpPr>
        <p:spPr>
          <a:xfrm>
            <a:off x="5076056" y="1124744"/>
            <a:ext cx="432048" cy="360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Prstenec 105"/>
          <p:cNvSpPr/>
          <p:nvPr/>
        </p:nvSpPr>
        <p:spPr>
          <a:xfrm>
            <a:off x="5220072" y="1268760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6" name="Srdce 145"/>
          <p:cNvSpPr/>
          <p:nvPr/>
        </p:nvSpPr>
        <p:spPr>
          <a:xfrm>
            <a:off x="7524328" y="2276872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Srdce 147"/>
          <p:cNvSpPr/>
          <p:nvPr/>
        </p:nvSpPr>
        <p:spPr>
          <a:xfrm>
            <a:off x="5508104" y="198884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Vývojový diagram: vyjmutí 148"/>
          <p:cNvSpPr/>
          <p:nvPr/>
        </p:nvSpPr>
        <p:spPr>
          <a:xfrm>
            <a:off x="7812360" y="5589240"/>
            <a:ext cx="1260000" cy="111600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Vývojový diagram: vyjmutí 149"/>
          <p:cNvSpPr/>
          <p:nvPr/>
        </p:nvSpPr>
        <p:spPr>
          <a:xfrm>
            <a:off x="7956376" y="5301208"/>
            <a:ext cx="1008000" cy="93600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Vývojový diagram: vyjmutí 150"/>
          <p:cNvSpPr/>
          <p:nvPr/>
        </p:nvSpPr>
        <p:spPr>
          <a:xfrm>
            <a:off x="8028384" y="4797152"/>
            <a:ext cx="828000" cy="100800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Srdce 102"/>
          <p:cNvSpPr/>
          <p:nvPr/>
        </p:nvSpPr>
        <p:spPr>
          <a:xfrm>
            <a:off x="3635896" y="2276872"/>
            <a:ext cx="432048" cy="360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4" name="Prstenec 133"/>
          <p:cNvSpPr/>
          <p:nvPr/>
        </p:nvSpPr>
        <p:spPr>
          <a:xfrm>
            <a:off x="3779912" y="2420888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2" name="Čtyřcípá hvězda 141"/>
          <p:cNvSpPr/>
          <p:nvPr/>
        </p:nvSpPr>
        <p:spPr>
          <a:xfrm>
            <a:off x="428596" y="214290"/>
            <a:ext cx="576000" cy="576000"/>
          </a:xfrm>
          <a:prstGeom prst="star4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Čtyřcípá hvězda 142"/>
          <p:cNvSpPr/>
          <p:nvPr/>
        </p:nvSpPr>
        <p:spPr>
          <a:xfrm>
            <a:off x="4143372" y="357166"/>
            <a:ext cx="576000" cy="576000"/>
          </a:xfrm>
          <a:prstGeom prst="star4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2" name="Picture 4" descr="C:\Users\Eva\AppData\Local\Microsoft\Windows\Temporary Internet Files\Content.IE5\V2D9FJ6S\MC90043620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391887">
            <a:off x="7247500" y="5276819"/>
            <a:ext cx="1080000" cy="1524705"/>
          </a:xfrm>
          <a:prstGeom prst="rect">
            <a:avLst/>
          </a:prstGeom>
          <a:noFill/>
        </p:spPr>
      </p:pic>
      <p:sp>
        <p:nvSpPr>
          <p:cNvPr id="87" name="Čtyřcípá hvězda 86"/>
          <p:cNvSpPr/>
          <p:nvPr/>
        </p:nvSpPr>
        <p:spPr>
          <a:xfrm>
            <a:off x="428596" y="857232"/>
            <a:ext cx="540000" cy="540000"/>
          </a:xfrm>
          <a:prstGeom prst="star4">
            <a:avLst/>
          </a:prstGeom>
          <a:solidFill>
            <a:srgbClr val="0070C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Šipka doprava 101"/>
          <p:cNvSpPr/>
          <p:nvPr/>
        </p:nvSpPr>
        <p:spPr>
          <a:xfrm flipH="1">
            <a:off x="2214546" y="1643050"/>
            <a:ext cx="612000" cy="396000"/>
          </a:xfrm>
          <a:prstGeom prst="rightArrow">
            <a:avLst/>
          </a:prstGeom>
          <a:solidFill>
            <a:srgbClr val="FF0000"/>
          </a:solidFill>
          <a:ln>
            <a:solidFill>
              <a:srgbClr val="31121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Vývojový diagram: vyjmutí 134"/>
          <p:cNvSpPr/>
          <p:nvPr/>
        </p:nvSpPr>
        <p:spPr>
          <a:xfrm>
            <a:off x="2267744" y="4869160"/>
            <a:ext cx="1620000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Vývojový diagram: vyjmutí 135"/>
          <p:cNvSpPr/>
          <p:nvPr/>
        </p:nvSpPr>
        <p:spPr>
          <a:xfrm>
            <a:off x="2627784" y="4077072"/>
            <a:ext cx="1152128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Vývojový diagram: vyjmutí 101"/>
          <p:cNvSpPr/>
          <p:nvPr/>
        </p:nvSpPr>
        <p:spPr>
          <a:xfrm>
            <a:off x="2843808" y="3356992"/>
            <a:ext cx="864096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Srdce 152"/>
          <p:cNvSpPr/>
          <p:nvPr/>
        </p:nvSpPr>
        <p:spPr>
          <a:xfrm>
            <a:off x="3635896" y="2276872"/>
            <a:ext cx="432048" cy="360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Srdce 151"/>
          <p:cNvSpPr/>
          <p:nvPr/>
        </p:nvSpPr>
        <p:spPr>
          <a:xfrm>
            <a:off x="3635896" y="2276872"/>
            <a:ext cx="432048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1" y="273050"/>
            <a:ext cx="2088232" cy="3732014"/>
          </a:xfrm>
          <a:solidFill>
            <a:schemeClr val="tx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1800" dirty="0" smtClean="0">
                <a:solidFill>
                  <a:schemeClr val="bg1"/>
                </a:solidFill>
              </a:rPr>
              <a:t>Najdi nejmenší a největší hvězdu.</a:t>
            </a:r>
            <a:br>
              <a:rPr lang="cs-CZ" sz="1800" dirty="0" smtClean="0">
                <a:solidFill>
                  <a:schemeClr val="bg1"/>
                </a:solidFill>
              </a:rPr>
            </a:br>
            <a:r>
              <a:rPr lang="cs-CZ" sz="1800" dirty="0" smtClean="0">
                <a:solidFill>
                  <a:schemeClr val="bg1"/>
                </a:solidFill>
              </a:rPr>
              <a:t>Dej je do modrého pole.</a:t>
            </a:r>
            <a:endParaRPr lang="cs-CZ" sz="1800" dirty="0">
              <a:solidFill>
                <a:schemeClr val="bg1"/>
              </a:solidFill>
            </a:endParaRPr>
          </a:p>
        </p:txBody>
      </p:sp>
      <p:sp>
        <p:nvSpPr>
          <p:cNvPr id="52" name="Lichoběžník 51"/>
          <p:cNvSpPr/>
          <p:nvPr/>
        </p:nvSpPr>
        <p:spPr>
          <a:xfrm>
            <a:off x="3275856" y="908720"/>
            <a:ext cx="5256016" cy="1980056"/>
          </a:xfrm>
          <a:prstGeom prst="trapezoid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419872" y="3068960"/>
            <a:ext cx="4968552" cy="324036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Měsíc 56"/>
          <p:cNvSpPr/>
          <p:nvPr/>
        </p:nvSpPr>
        <p:spPr>
          <a:xfrm>
            <a:off x="3059832" y="332656"/>
            <a:ext cx="648072" cy="914400"/>
          </a:xfrm>
          <a:prstGeom prst="moon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60" name="Vývojový diagram: zpoždění 59"/>
          <p:cNvSpPr/>
          <p:nvPr/>
        </p:nvSpPr>
        <p:spPr>
          <a:xfrm rot="16200000" flipH="1">
            <a:off x="3545556" y="2079180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ývojový diagram: zpoždění 62"/>
          <p:cNvSpPr/>
          <p:nvPr/>
        </p:nvSpPr>
        <p:spPr>
          <a:xfrm rot="16200000" flipH="1">
            <a:off x="4481660" y="2151188"/>
            <a:ext cx="612648" cy="720000"/>
          </a:xfrm>
          <a:prstGeom prst="flowChartDelay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ývojový diagram: zpoždění 63"/>
          <p:cNvSpPr/>
          <p:nvPr/>
        </p:nvSpPr>
        <p:spPr>
          <a:xfrm rot="16200000" flipH="1">
            <a:off x="6353868" y="2079180"/>
            <a:ext cx="612648" cy="720000"/>
          </a:xfrm>
          <a:prstGeom prst="flowChartDelay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ývojový diagram: zpoždění 64"/>
          <p:cNvSpPr/>
          <p:nvPr/>
        </p:nvSpPr>
        <p:spPr>
          <a:xfrm rot="16200000" flipH="1">
            <a:off x="5273748" y="1647132"/>
            <a:ext cx="612648" cy="720000"/>
          </a:xfrm>
          <a:prstGeom prst="flowChartDelay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ývojový diagram: zpoždění 65"/>
          <p:cNvSpPr/>
          <p:nvPr/>
        </p:nvSpPr>
        <p:spPr>
          <a:xfrm rot="16200000" flipH="1">
            <a:off x="4121620" y="1359100"/>
            <a:ext cx="612648" cy="720000"/>
          </a:xfrm>
          <a:prstGeom prst="flowChartDelay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ývojový diagram: zpoždění 66"/>
          <p:cNvSpPr/>
          <p:nvPr/>
        </p:nvSpPr>
        <p:spPr>
          <a:xfrm rot="16200000" flipH="1">
            <a:off x="7289972" y="1935164"/>
            <a:ext cx="612648" cy="720000"/>
          </a:xfrm>
          <a:prstGeom prst="flowChartDelay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Srdce 67"/>
          <p:cNvSpPr/>
          <p:nvPr/>
        </p:nvSpPr>
        <p:spPr>
          <a:xfrm>
            <a:off x="5364088" y="1844824"/>
            <a:ext cx="432048" cy="360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Srdce 70"/>
          <p:cNvSpPr/>
          <p:nvPr/>
        </p:nvSpPr>
        <p:spPr>
          <a:xfrm>
            <a:off x="6444208" y="2276872"/>
            <a:ext cx="432048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Vývojový diagram: zpoždění 76"/>
          <p:cNvSpPr/>
          <p:nvPr/>
        </p:nvSpPr>
        <p:spPr>
          <a:xfrm rot="16200000" flipH="1">
            <a:off x="347354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Vývojový diagram: zpoždění 77"/>
          <p:cNvSpPr/>
          <p:nvPr/>
        </p:nvSpPr>
        <p:spPr>
          <a:xfrm rot="16200000" flipH="1">
            <a:off x="419362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Vývojový diagram: zpoždění 78"/>
          <p:cNvSpPr/>
          <p:nvPr/>
        </p:nvSpPr>
        <p:spPr>
          <a:xfrm rot="16200000" flipH="1">
            <a:off x="491370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Vývojový diagram: zpoždění 79"/>
          <p:cNvSpPr/>
          <p:nvPr/>
        </p:nvSpPr>
        <p:spPr>
          <a:xfrm rot="16200000" flipH="1">
            <a:off x="563378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Srdce 84"/>
          <p:cNvSpPr/>
          <p:nvPr/>
        </p:nvSpPr>
        <p:spPr>
          <a:xfrm>
            <a:off x="7380312" y="2132856"/>
            <a:ext cx="432048" cy="360000"/>
          </a:xfrm>
          <a:prstGeom prst="hear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Prstenec 85"/>
          <p:cNvSpPr/>
          <p:nvPr/>
        </p:nvSpPr>
        <p:spPr>
          <a:xfrm>
            <a:off x="4283968" y="1628800"/>
            <a:ext cx="288000" cy="288000"/>
          </a:xfrm>
          <a:prstGeom prst="donu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9" name="Srdce 88"/>
          <p:cNvSpPr/>
          <p:nvPr/>
        </p:nvSpPr>
        <p:spPr>
          <a:xfrm>
            <a:off x="4572000" y="2420888"/>
            <a:ext cx="432048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Elipsa 89"/>
          <p:cNvSpPr/>
          <p:nvPr/>
        </p:nvSpPr>
        <p:spPr>
          <a:xfrm>
            <a:off x="4067944" y="3789040"/>
            <a:ext cx="1130424" cy="914400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Vývojový diagram: nebo 90"/>
          <p:cNvSpPr/>
          <p:nvPr/>
        </p:nvSpPr>
        <p:spPr>
          <a:xfrm>
            <a:off x="4211960" y="3933056"/>
            <a:ext cx="828672" cy="612648"/>
          </a:xfrm>
          <a:prstGeom prst="flowChartOr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Elipsa 92"/>
          <p:cNvSpPr/>
          <p:nvPr/>
        </p:nvSpPr>
        <p:spPr>
          <a:xfrm>
            <a:off x="6588224" y="3717032"/>
            <a:ext cx="1152128" cy="914400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Vývojový diagram: nebo 93"/>
          <p:cNvSpPr/>
          <p:nvPr/>
        </p:nvSpPr>
        <p:spPr>
          <a:xfrm>
            <a:off x="6732240" y="3861048"/>
            <a:ext cx="864096" cy="612648"/>
          </a:xfrm>
          <a:prstGeom prst="flowChartOr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Vývojový diagram: zpoždění 94"/>
          <p:cNvSpPr/>
          <p:nvPr/>
        </p:nvSpPr>
        <p:spPr>
          <a:xfrm rot="16200000" flipH="1">
            <a:off x="7217964" y="927052"/>
            <a:ext cx="612648" cy="720000"/>
          </a:xfrm>
          <a:prstGeom prst="flowChartDelay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Vývojový diagram: zpoždění 96"/>
          <p:cNvSpPr/>
          <p:nvPr/>
        </p:nvSpPr>
        <p:spPr>
          <a:xfrm rot="16200000" flipV="1">
            <a:off x="5004048" y="4725144"/>
            <a:ext cx="1872208" cy="1152128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hnutý pruh 97"/>
          <p:cNvSpPr/>
          <p:nvPr/>
        </p:nvSpPr>
        <p:spPr>
          <a:xfrm rot="5400000">
            <a:off x="6012160" y="4869160"/>
            <a:ext cx="684000" cy="684000"/>
          </a:xfrm>
          <a:prstGeom prst="blockArc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9" name="Vývojový diagram: zpoždění 98"/>
          <p:cNvSpPr/>
          <p:nvPr/>
        </p:nvSpPr>
        <p:spPr>
          <a:xfrm rot="16200000" flipH="1">
            <a:off x="707394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Vývojový diagram: zpoždění 99"/>
          <p:cNvSpPr/>
          <p:nvPr/>
        </p:nvSpPr>
        <p:spPr>
          <a:xfrm rot="16200000" flipH="1">
            <a:off x="635386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Vývojový diagram: zpoždění 100"/>
          <p:cNvSpPr/>
          <p:nvPr/>
        </p:nvSpPr>
        <p:spPr>
          <a:xfrm rot="16200000" flipH="1">
            <a:off x="779402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Srdce 106"/>
          <p:cNvSpPr/>
          <p:nvPr/>
        </p:nvSpPr>
        <p:spPr>
          <a:xfrm>
            <a:off x="4211960" y="5013176"/>
            <a:ext cx="792000" cy="792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Srdce 107"/>
          <p:cNvSpPr/>
          <p:nvPr/>
        </p:nvSpPr>
        <p:spPr>
          <a:xfrm>
            <a:off x="6948264" y="5013176"/>
            <a:ext cx="792000" cy="792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Srdce 108"/>
          <p:cNvSpPr/>
          <p:nvPr/>
        </p:nvSpPr>
        <p:spPr>
          <a:xfrm>
            <a:off x="4427984" y="5301208"/>
            <a:ext cx="360000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Srdce 109"/>
          <p:cNvSpPr/>
          <p:nvPr/>
        </p:nvSpPr>
        <p:spPr>
          <a:xfrm>
            <a:off x="7164288" y="5301208"/>
            <a:ext cx="360000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Čtyřcípá hvězda 110"/>
          <p:cNvSpPr/>
          <p:nvPr/>
        </p:nvSpPr>
        <p:spPr>
          <a:xfrm>
            <a:off x="2627784" y="980728"/>
            <a:ext cx="576000" cy="576000"/>
          </a:xfrm>
          <a:prstGeom prst="star4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Čtyřcípá hvězda 114"/>
          <p:cNvSpPr/>
          <p:nvPr/>
        </p:nvSpPr>
        <p:spPr>
          <a:xfrm>
            <a:off x="7596336" y="188640"/>
            <a:ext cx="540000" cy="540000"/>
          </a:xfrm>
          <a:prstGeom prst="star4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Vývojový diagram: zpoždění 116"/>
          <p:cNvSpPr/>
          <p:nvPr/>
        </p:nvSpPr>
        <p:spPr>
          <a:xfrm rot="16200000" flipH="1">
            <a:off x="4985716" y="927052"/>
            <a:ext cx="612648" cy="720000"/>
          </a:xfrm>
          <a:prstGeom prst="flowChartDelay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bdélník 120"/>
          <p:cNvSpPr/>
          <p:nvPr/>
        </p:nvSpPr>
        <p:spPr>
          <a:xfrm>
            <a:off x="6516216" y="404664"/>
            <a:ext cx="612000" cy="504056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Prstenec 68"/>
          <p:cNvSpPr/>
          <p:nvPr/>
        </p:nvSpPr>
        <p:spPr>
          <a:xfrm>
            <a:off x="3563888" y="3140968"/>
            <a:ext cx="432048" cy="36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0" name="Prstenec 69"/>
          <p:cNvSpPr/>
          <p:nvPr/>
        </p:nvSpPr>
        <p:spPr>
          <a:xfrm>
            <a:off x="4283968" y="3140968"/>
            <a:ext cx="432048" cy="36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5" name="Prstenec 74"/>
          <p:cNvSpPr/>
          <p:nvPr/>
        </p:nvSpPr>
        <p:spPr>
          <a:xfrm>
            <a:off x="5004048" y="3140968"/>
            <a:ext cx="432048" cy="36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6" name="Prstenec 75"/>
          <p:cNvSpPr/>
          <p:nvPr/>
        </p:nvSpPr>
        <p:spPr>
          <a:xfrm>
            <a:off x="5724128" y="3140968"/>
            <a:ext cx="432048" cy="36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8" name="Prstenec 87"/>
          <p:cNvSpPr/>
          <p:nvPr/>
        </p:nvSpPr>
        <p:spPr>
          <a:xfrm>
            <a:off x="6444208" y="3140968"/>
            <a:ext cx="432048" cy="36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2" name="Prstenec 91"/>
          <p:cNvSpPr/>
          <p:nvPr/>
        </p:nvSpPr>
        <p:spPr>
          <a:xfrm>
            <a:off x="7164288" y="3140968"/>
            <a:ext cx="432048" cy="36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5" name="Prstenec 104"/>
          <p:cNvSpPr/>
          <p:nvPr/>
        </p:nvSpPr>
        <p:spPr>
          <a:xfrm>
            <a:off x="7884368" y="3140968"/>
            <a:ext cx="432048" cy="36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4" name="Prstenec 113"/>
          <p:cNvSpPr/>
          <p:nvPr/>
        </p:nvSpPr>
        <p:spPr>
          <a:xfrm>
            <a:off x="7380312" y="1196752"/>
            <a:ext cx="288000" cy="288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4" name="Vývojový diagram: nebo 143"/>
          <p:cNvSpPr/>
          <p:nvPr/>
        </p:nvSpPr>
        <p:spPr>
          <a:xfrm>
            <a:off x="5724128" y="4725144"/>
            <a:ext cx="396000" cy="396000"/>
          </a:xfrm>
          <a:prstGeom prst="flowChartOr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Vývojový diagram: alternativní postup 80"/>
          <p:cNvSpPr/>
          <p:nvPr/>
        </p:nvSpPr>
        <p:spPr>
          <a:xfrm>
            <a:off x="5580112" y="3645024"/>
            <a:ext cx="720000" cy="648000"/>
          </a:xfrm>
          <a:prstGeom prst="flowChartAlternateProcess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Prstenec 81"/>
          <p:cNvSpPr/>
          <p:nvPr/>
        </p:nvSpPr>
        <p:spPr>
          <a:xfrm>
            <a:off x="5580112" y="3645024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3" name="Prstenec 82"/>
          <p:cNvSpPr/>
          <p:nvPr/>
        </p:nvSpPr>
        <p:spPr>
          <a:xfrm>
            <a:off x="6084168" y="3645024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4" name="Prstenec 83"/>
          <p:cNvSpPr/>
          <p:nvPr/>
        </p:nvSpPr>
        <p:spPr>
          <a:xfrm>
            <a:off x="5580112" y="4077072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6" name="Prstenec 95"/>
          <p:cNvSpPr/>
          <p:nvPr/>
        </p:nvSpPr>
        <p:spPr>
          <a:xfrm>
            <a:off x="6084168" y="4077072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4" name="Srdce 103"/>
          <p:cNvSpPr/>
          <p:nvPr/>
        </p:nvSpPr>
        <p:spPr>
          <a:xfrm>
            <a:off x="5868144" y="3861048"/>
            <a:ext cx="180000" cy="144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Srdce 117"/>
          <p:cNvSpPr/>
          <p:nvPr/>
        </p:nvSpPr>
        <p:spPr>
          <a:xfrm>
            <a:off x="5076056" y="1124744"/>
            <a:ext cx="432048" cy="360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Prstenec 105"/>
          <p:cNvSpPr/>
          <p:nvPr/>
        </p:nvSpPr>
        <p:spPr>
          <a:xfrm>
            <a:off x="5220072" y="1268760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6" name="Srdce 145"/>
          <p:cNvSpPr/>
          <p:nvPr/>
        </p:nvSpPr>
        <p:spPr>
          <a:xfrm>
            <a:off x="7524328" y="2276872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Srdce 147"/>
          <p:cNvSpPr/>
          <p:nvPr/>
        </p:nvSpPr>
        <p:spPr>
          <a:xfrm>
            <a:off x="5508104" y="198884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Vývojový diagram: vyjmutí 148"/>
          <p:cNvSpPr/>
          <p:nvPr/>
        </p:nvSpPr>
        <p:spPr>
          <a:xfrm>
            <a:off x="7812360" y="5589240"/>
            <a:ext cx="1260000" cy="111600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Srdce 102"/>
          <p:cNvSpPr/>
          <p:nvPr/>
        </p:nvSpPr>
        <p:spPr>
          <a:xfrm>
            <a:off x="3635896" y="2276872"/>
            <a:ext cx="432048" cy="360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34" name="Prstenec 133"/>
          <p:cNvSpPr/>
          <p:nvPr/>
        </p:nvSpPr>
        <p:spPr>
          <a:xfrm>
            <a:off x="3779912" y="2420888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8" name="Čtyřcípá hvězda 137"/>
          <p:cNvSpPr/>
          <p:nvPr/>
        </p:nvSpPr>
        <p:spPr>
          <a:xfrm>
            <a:off x="5715008" y="285728"/>
            <a:ext cx="396000" cy="360000"/>
          </a:xfrm>
          <a:prstGeom prst="star4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Čtyřcípá hvězda 138"/>
          <p:cNvSpPr/>
          <p:nvPr/>
        </p:nvSpPr>
        <p:spPr>
          <a:xfrm>
            <a:off x="4283968" y="332656"/>
            <a:ext cx="576000" cy="576000"/>
          </a:xfrm>
          <a:prstGeom prst="star4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140" name="Čtyřcípá hvězda 139"/>
          <p:cNvSpPr/>
          <p:nvPr/>
        </p:nvSpPr>
        <p:spPr>
          <a:xfrm>
            <a:off x="2357422" y="1714488"/>
            <a:ext cx="1008000" cy="1008000"/>
          </a:xfrm>
          <a:prstGeom prst="star4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Srdce 142"/>
          <p:cNvSpPr/>
          <p:nvPr/>
        </p:nvSpPr>
        <p:spPr>
          <a:xfrm>
            <a:off x="3635896" y="3789040"/>
            <a:ext cx="432048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45" name="Srdce 144"/>
          <p:cNvSpPr/>
          <p:nvPr/>
        </p:nvSpPr>
        <p:spPr>
          <a:xfrm>
            <a:off x="7884368" y="3717032"/>
            <a:ext cx="432048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1029" name="Picture 5" descr="C:\Users\Eva\AppData\Local\Microsoft\Windows\Temporary Internet Files\Content.IE5\95Z4MLRB\MC90043626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2357422" y="5286388"/>
            <a:ext cx="1828572" cy="1828572"/>
          </a:xfrm>
          <a:prstGeom prst="rect">
            <a:avLst/>
          </a:prstGeom>
          <a:noFill/>
        </p:spPr>
      </p:pic>
      <p:pic>
        <p:nvPicPr>
          <p:cNvPr id="1036" name="Picture 12" descr="C:\Users\Eva\AppData\Local\Microsoft\Windows\Temporary Internet Files\Content.IE5\95Z4MLRB\MC900398569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052736"/>
            <a:ext cx="864000" cy="1182132"/>
          </a:xfrm>
          <a:prstGeom prst="rect">
            <a:avLst/>
          </a:prstGeom>
          <a:noFill/>
        </p:spPr>
      </p:pic>
      <p:sp>
        <p:nvSpPr>
          <p:cNvPr id="112" name="Vývojový diagram: vyjmutí 111"/>
          <p:cNvSpPr/>
          <p:nvPr/>
        </p:nvSpPr>
        <p:spPr>
          <a:xfrm>
            <a:off x="899592" y="5085184"/>
            <a:ext cx="1260000" cy="111600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Vývojový diagram: vyjmutí 118"/>
          <p:cNvSpPr/>
          <p:nvPr/>
        </p:nvSpPr>
        <p:spPr>
          <a:xfrm>
            <a:off x="1043608" y="4797152"/>
            <a:ext cx="1008000" cy="93600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Vývojový diagram: vyjmutí 119"/>
          <p:cNvSpPr/>
          <p:nvPr/>
        </p:nvSpPr>
        <p:spPr>
          <a:xfrm>
            <a:off x="7956376" y="5373216"/>
            <a:ext cx="1008000" cy="86399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Vývojový diagram: vyjmutí 121"/>
          <p:cNvSpPr/>
          <p:nvPr/>
        </p:nvSpPr>
        <p:spPr>
          <a:xfrm>
            <a:off x="1115616" y="4293096"/>
            <a:ext cx="828000" cy="100800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Vývojový diagram: vyjmutí 122"/>
          <p:cNvSpPr/>
          <p:nvPr/>
        </p:nvSpPr>
        <p:spPr>
          <a:xfrm>
            <a:off x="1547664" y="5229200"/>
            <a:ext cx="1260000" cy="111600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Vývojový diagram: vyjmutí 123"/>
          <p:cNvSpPr/>
          <p:nvPr/>
        </p:nvSpPr>
        <p:spPr>
          <a:xfrm>
            <a:off x="1691680" y="4797152"/>
            <a:ext cx="1008000" cy="93600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CEBF5"/>
            </a:gs>
            <a:gs pos="8000">
              <a:srgbClr val="83A7C3"/>
            </a:gs>
            <a:gs pos="13000">
              <a:srgbClr val="768FB9"/>
            </a:gs>
            <a:gs pos="21001">
              <a:srgbClr val="83A7C3"/>
            </a:gs>
            <a:gs pos="52000">
              <a:srgbClr val="FFFFFF"/>
            </a:gs>
            <a:gs pos="56000">
              <a:srgbClr val="9C6563"/>
            </a:gs>
            <a:gs pos="58000">
              <a:srgbClr val="80302D"/>
            </a:gs>
            <a:gs pos="71001">
              <a:srgbClr val="C0524E"/>
            </a:gs>
            <a:gs pos="94000">
              <a:srgbClr val="EBDAD4"/>
            </a:gs>
            <a:gs pos="100000">
              <a:srgbClr val="55261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Srdce 152"/>
          <p:cNvSpPr/>
          <p:nvPr/>
        </p:nvSpPr>
        <p:spPr>
          <a:xfrm>
            <a:off x="3635896" y="2276872"/>
            <a:ext cx="432048" cy="360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Srdce 151"/>
          <p:cNvSpPr/>
          <p:nvPr/>
        </p:nvSpPr>
        <p:spPr>
          <a:xfrm>
            <a:off x="3635896" y="2276872"/>
            <a:ext cx="432048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Vývojový diagram: vyjmutí 134"/>
          <p:cNvSpPr/>
          <p:nvPr/>
        </p:nvSpPr>
        <p:spPr>
          <a:xfrm>
            <a:off x="1043608" y="4797152"/>
            <a:ext cx="1620000" cy="1368152"/>
          </a:xfrm>
          <a:prstGeom prst="flowChartExtra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Vývojový diagram: vyjmutí 135"/>
          <p:cNvSpPr/>
          <p:nvPr/>
        </p:nvSpPr>
        <p:spPr>
          <a:xfrm>
            <a:off x="1331640" y="3933056"/>
            <a:ext cx="1152128" cy="1368152"/>
          </a:xfrm>
          <a:prstGeom prst="flowChartExtra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Vývojový diagram: vyjmutí 136"/>
          <p:cNvSpPr/>
          <p:nvPr/>
        </p:nvSpPr>
        <p:spPr>
          <a:xfrm>
            <a:off x="1403648" y="3429000"/>
            <a:ext cx="864096" cy="1368152"/>
          </a:xfrm>
          <a:prstGeom prst="flowChartExtra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Vývojový diagram: vyjmutí 118"/>
          <p:cNvSpPr/>
          <p:nvPr/>
        </p:nvSpPr>
        <p:spPr>
          <a:xfrm>
            <a:off x="323528" y="4869160"/>
            <a:ext cx="1620000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260648"/>
            <a:ext cx="3024336" cy="2867918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 střechu dej 3 perníčky.</a:t>
            </a:r>
            <a:b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Spočítej kolik je na střeše perníčků  a zapiš - 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2" name="Lichoběžník 51"/>
          <p:cNvSpPr/>
          <p:nvPr/>
        </p:nvSpPr>
        <p:spPr>
          <a:xfrm>
            <a:off x="3275856" y="908720"/>
            <a:ext cx="5256016" cy="1980056"/>
          </a:xfrm>
          <a:prstGeom prst="trapezoid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419872" y="2996952"/>
            <a:ext cx="4968552" cy="324036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Vývojový diagram: zpoždění 76"/>
          <p:cNvSpPr/>
          <p:nvPr/>
        </p:nvSpPr>
        <p:spPr>
          <a:xfrm rot="16200000" flipH="1">
            <a:off x="347354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Vývojový diagram: zpoždění 77"/>
          <p:cNvSpPr/>
          <p:nvPr/>
        </p:nvSpPr>
        <p:spPr>
          <a:xfrm rot="16200000" flipH="1">
            <a:off x="419362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Vývojový diagram: zpoždění 78"/>
          <p:cNvSpPr/>
          <p:nvPr/>
        </p:nvSpPr>
        <p:spPr>
          <a:xfrm rot="16200000" flipH="1">
            <a:off x="491370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Vývojový diagram: zpoždění 79"/>
          <p:cNvSpPr/>
          <p:nvPr/>
        </p:nvSpPr>
        <p:spPr>
          <a:xfrm rot="16200000" flipH="1">
            <a:off x="563378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Elipsa 89"/>
          <p:cNvSpPr/>
          <p:nvPr/>
        </p:nvSpPr>
        <p:spPr>
          <a:xfrm>
            <a:off x="4067944" y="3789040"/>
            <a:ext cx="1130424" cy="914400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Vývojový diagram: nebo 90"/>
          <p:cNvSpPr/>
          <p:nvPr/>
        </p:nvSpPr>
        <p:spPr>
          <a:xfrm>
            <a:off x="4211960" y="3933056"/>
            <a:ext cx="828672" cy="612648"/>
          </a:xfrm>
          <a:prstGeom prst="flowChartOr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Elipsa 92"/>
          <p:cNvSpPr/>
          <p:nvPr/>
        </p:nvSpPr>
        <p:spPr>
          <a:xfrm>
            <a:off x="6588224" y="3717032"/>
            <a:ext cx="1152128" cy="914400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Vývojový diagram: nebo 93"/>
          <p:cNvSpPr/>
          <p:nvPr/>
        </p:nvSpPr>
        <p:spPr>
          <a:xfrm>
            <a:off x="6732240" y="3861048"/>
            <a:ext cx="864096" cy="612648"/>
          </a:xfrm>
          <a:prstGeom prst="flowChartOr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Vývojový diagram: zpoždění 96"/>
          <p:cNvSpPr/>
          <p:nvPr/>
        </p:nvSpPr>
        <p:spPr>
          <a:xfrm rot="16200000" flipV="1">
            <a:off x="5004048" y="4725144"/>
            <a:ext cx="1872208" cy="1152128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hnutý pruh 97"/>
          <p:cNvSpPr/>
          <p:nvPr/>
        </p:nvSpPr>
        <p:spPr>
          <a:xfrm rot="5400000">
            <a:off x="6012160" y="4869160"/>
            <a:ext cx="684000" cy="684000"/>
          </a:xfrm>
          <a:prstGeom prst="blockArc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9" name="Vývojový diagram: zpoždění 98"/>
          <p:cNvSpPr/>
          <p:nvPr/>
        </p:nvSpPr>
        <p:spPr>
          <a:xfrm rot="16200000" flipH="1">
            <a:off x="707394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Vývojový diagram: zpoždění 99"/>
          <p:cNvSpPr/>
          <p:nvPr/>
        </p:nvSpPr>
        <p:spPr>
          <a:xfrm rot="16200000" flipH="1">
            <a:off x="635386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Vývojový diagram: zpoždění 100"/>
          <p:cNvSpPr/>
          <p:nvPr/>
        </p:nvSpPr>
        <p:spPr>
          <a:xfrm rot="16200000" flipH="1">
            <a:off x="779402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Srdce 106"/>
          <p:cNvSpPr/>
          <p:nvPr/>
        </p:nvSpPr>
        <p:spPr>
          <a:xfrm>
            <a:off x="4211960" y="5013176"/>
            <a:ext cx="792000" cy="792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Srdce 107"/>
          <p:cNvSpPr/>
          <p:nvPr/>
        </p:nvSpPr>
        <p:spPr>
          <a:xfrm>
            <a:off x="6948264" y="5013176"/>
            <a:ext cx="792000" cy="792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Srdce 108"/>
          <p:cNvSpPr/>
          <p:nvPr/>
        </p:nvSpPr>
        <p:spPr>
          <a:xfrm>
            <a:off x="4427984" y="5301208"/>
            <a:ext cx="360000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Srdce 109"/>
          <p:cNvSpPr/>
          <p:nvPr/>
        </p:nvSpPr>
        <p:spPr>
          <a:xfrm>
            <a:off x="7164288" y="5301208"/>
            <a:ext cx="360000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bdélník 120"/>
          <p:cNvSpPr/>
          <p:nvPr/>
        </p:nvSpPr>
        <p:spPr>
          <a:xfrm>
            <a:off x="6516216" y="404664"/>
            <a:ext cx="612000" cy="504056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Vývojový diagram: vyjmutí 123"/>
          <p:cNvSpPr/>
          <p:nvPr/>
        </p:nvSpPr>
        <p:spPr>
          <a:xfrm>
            <a:off x="1475656" y="4797152"/>
            <a:ext cx="1620000" cy="144016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Vývojový diagram: vyjmutí 124"/>
          <p:cNvSpPr/>
          <p:nvPr/>
        </p:nvSpPr>
        <p:spPr>
          <a:xfrm>
            <a:off x="1691680" y="4077072"/>
            <a:ext cx="1152128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Vývojový diagram: vyjmutí 125"/>
          <p:cNvSpPr/>
          <p:nvPr/>
        </p:nvSpPr>
        <p:spPr>
          <a:xfrm>
            <a:off x="1835696" y="3284984"/>
            <a:ext cx="864096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Vývojový diagram: vyjmutí 119"/>
          <p:cNvSpPr/>
          <p:nvPr/>
        </p:nvSpPr>
        <p:spPr>
          <a:xfrm>
            <a:off x="539552" y="4005064"/>
            <a:ext cx="1152128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Vývojový diagram: vyjmutí 121"/>
          <p:cNvSpPr/>
          <p:nvPr/>
        </p:nvSpPr>
        <p:spPr>
          <a:xfrm>
            <a:off x="683568" y="3212976"/>
            <a:ext cx="864096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Vývojový diagram: nebo 143"/>
          <p:cNvSpPr/>
          <p:nvPr/>
        </p:nvSpPr>
        <p:spPr>
          <a:xfrm>
            <a:off x="5724128" y="4725144"/>
            <a:ext cx="396000" cy="396000"/>
          </a:xfrm>
          <a:prstGeom prst="flowChartOr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Vývojový diagram: alternativní postup 80"/>
          <p:cNvSpPr/>
          <p:nvPr/>
        </p:nvSpPr>
        <p:spPr>
          <a:xfrm>
            <a:off x="5580112" y="3645024"/>
            <a:ext cx="720000" cy="648000"/>
          </a:xfrm>
          <a:prstGeom prst="flowChartAlternateProcess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Prstenec 81"/>
          <p:cNvSpPr/>
          <p:nvPr/>
        </p:nvSpPr>
        <p:spPr>
          <a:xfrm>
            <a:off x="5580112" y="3645024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3" name="Prstenec 82"/>
          <p:cNvSpPr/>
          <p:nvPr/>
        </p:nvSpPr>
        <p:spPr>
          <a:xfrm>
            <a:off x="6084168" y="3645024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4" name="Prstenec 83"/>
          <p:cNvSpPr/>
          <p:nvPr/>
        </p:nvSpPr>
        <p:spPr>
          <a:xfrm>
            <a:off x="5580112" y="4077072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6" name="Prstenec 95"/>
          <p:cNvSpPr/>
          <p:nvPr/>
        </p:nvSpPr>
        <p:spPr>
          <a:xfrm>
            <a:off x="6084168" y="4077072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4" name="Srdce 103"/>
          <p:cNvSpPr/>
          <p:nvPr/>
        </p:nvSpPr>
        <p:spPr>
          <a:xfrm>
            <a:off x="5868144" y="3861048"/>
            <a:ext cx="180000" cy="144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Vývojový diagram: vyjmutí 148"/>
          <p:cNvSpPr/>
          <p:nvPr/>
        </p:nvSpPr>
        <p:spPr>
          <a:xfrm>
            <a:off x="7812360" y="5589240"/>
            <a:ext cx="1260000" cy="111600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Vývojový diagram: vyjmutí 149"/>
          <p:cNvSpPr/>
          <p:nvPr/>
        </p:nvSpPr>
        <p:spPr>
          <a:xfrm>
            <a:off x="7956376" y="5301208"/>
            <a:ext cx="1008000" cy="93600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Vývojový diagram: vyjmutí 150"/>
          <p:cNvSpPr/>
          <p:nvPr/>
        </p:nvSpPr>
        <p:spPr>
          <a:xfrm>
            <a:off x="8028384" y="4797152"/>
            <a:ext cx="828000" cy="100800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Eva\AppData\Local\Microsoft\Windows\Temporary Internet Files\Content.IE5\V2D9FJ6S\MC90043629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871353">
            <a:off x="2428823" y="4310160"/>
            <a:ext cx="1828572" cy="1828572"/>
          </a:xfrm>
          <a:prstGeom prst="rect">
            <a:avLst/>
          </a:prstGeom>
          <a:noFill/>
        </p:spPr>
      </p:pic>
      <p:pic>
        <p:nvPicPr>
          <p:cNvPr id="102" name="Picture 2" descr="C:\Users\Eva\AppData\Local\Microsoft\Windows\Temporary Internet Files\Content.IE5\V2D9FJ6S\MC90043629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871353">
            <a:off x="1564728" y="4382168"/>
            <a:ext cx="1828572" cy="1828572"/>
          </a:xfrm>
          <a:prstGeom prst="rect">
            <a:avLst/>
          </a:prstGeom>
          <a:noFill/>
        </p:spPr>
      </p:pic>
      <p:pic>
        <p:nvPicPr>
          <p:cNvPr id="138" name="Picture 2" descr="C:\Users\Eva\AppData\Local\Microsoft\Windows\Temporary Internet Files\Content.IE5\V2D9FJ6S\MC90043629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8728647" flipH="1">
            <a:off x="484609" y="4382168"/>
            <a:ext cx="1828572" cy="1828572"/>
          </a:xfrm>
          <a:prstGeom prst="rect">
            <a:avLst/>
          </a:prstGeom>
          <a:noFill/>
        </p:spPr>
      </p:pic>
      <p:pic>
        <p:nvPicPr>
          <p:cNvPr id="139" name="Picture 2" descr="C:\Users\Eva\AppData\Local\Microsoft\Windows\Temporary Internet Files\Content.IE5\V2D9FJ6S\MC90043629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8728647" flipH="1">
            <a:off x="-451497" y="4382168"/>
            <a:ext cx="1828572" cy="1828572"/>
          </a:xfrm>
          <a:prstGeom prst="rect">
            <a:avLst/>
          </a:prstGeom>
          <a:noFill/>
        </p:spPr>
      </p:pic>
      <p:sp>
        <p:nvSpPr>
          <p:cNvPr id="141" name="Vývojový diagram: zpoždění 140"/>
          <p:cNvSpPr/>
          <p:nvPr/>
        </p:nvSpPr>
        <p:spPr>
          <a:xfrm rot="16200000" flipH="1">
            <a:off x="2033388" y="350988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Vývojový diagram: zpoždění 141"/>
          <p:cNvSpPr/>
          <p:nvPr/>
        </p:nvSpPr>
        <p:spPr>
          <a:xfrm rot="16200000" flipH="1">
            <a:off x="1241300" y="350988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Vývojový diagram: zpoždění 142"/>
          <p:cNvSpPr/>
          <p:nvPr/>
        </p:nvSpPr>
        <p:spPr>
          <a:xfrm rot="16200000" flipH="1">
            <a:off x="449212" y="350988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Vývojový diagram: zpoždění 144"/>
          <p:cNvSpPr/>
          <p:nvPr/>
        </p:nvSpPr>
        <p:spPr>
          <a:xfrm rot="16200000" flipH="1">
            <a:off x="449212" y="1143076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Vývojový diagram: zpoždění 153"/>
          <p:cNvSpPr/>
          <p:nvPr/>
        </p:nvSpPr>
        <p:spPr>
          <a:xfrm rot="16200000" flipH="1">
            <a:off x="7126006" y="1089308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Vývojový diagram: zpoždění 154"/>
          <p:cNvSpPr/>
          <p:nvPr/>
        </p:nvSpPr>
        <p:spPr>
          <a:xfrm rot="16200000" flipH="1">
            <a:off x="1385316" y="1143076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Vývojový diagram: zpoždění 155"/>
          <p:cNvSpPr/>
          <p:nvPr/>
        </p:nvSpPr>
        <p:spPr>
          <a:xfrm rot="16200000" flipH="1">
            <a:off x="2177404" y="1143076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Srdce 159"/>
          <p:cNvSpPr/>
          <p:nvPr/>
        </p:nvSpPr>
        <p:spPr>
          <a:xfrm>
            <a:off x="7812360" y="3789040"/>
            <a:ext cx="432048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Srdce 160"/>
          <p:cNvSpPr/>
          <p:nvPr/>
        </p:nvSpPr>
        <p:spPr>
          <a:xfrm>
            <a:off x="3635896" y="3789040"/>
            <a:ext cx="432048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Vývojový diagram: zpoždění 161"/>
          <p:cNvSpPr/>
          <p:nvPr/>
        </p:nvSpPr>
        <p:spPr>
          <a:xfrm rot="16200000" flipH="1">
            <a:off x="4268486" y="1875126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Srdce 163"/>
          <p:cNvSpPr/>
          <p:nvPr/>
        </p:nvSpPr>
        <p:spPr>
          <a:xfrm>
            <a:off x="3707904" y="306896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Srdce 164"/>
          <p:cNvSpPr/>
          <p:nvPr/>
        </p:nvSpPr>
        <p:spPr>
          <a:xfrm>
            <a:off x="6588224" y="306896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Srdce 165"/>
          <p:cNvSpPr/>
          <p:nvPr/>
        </p:nvSpPr>
        <p:spPr>
          <a:xfrm>
            <a:off x="5868144" y="306896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Srdce 166"/>
          <p:cNvSpPr/>
          <p:nvPr/>
        </p:nvSpPr>
        <p:spPr>
          <a:xfrm>
            <a:off x="5148064" y="306896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Srdce 167"/>
          <p:cNvSpPr/>
          <p:nvPr/>
        </p:nvSpPr>
        <p:spPr>
          <a:xfrm>
            <a:off x="4427984" y="306896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Srdce 168"/>
          <p:cNvSpPr/>
          <p:nvPr/>
        </p:nvSpPr>
        <p:spPr>
          <a:xfrm>
            <a:off x="7956376" y="306896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Srdce 169"/>
          <p:cNvSpPr/>
          <p:nvPr/>
        </p:nvSpPr>
        <p:spPr>
          <a:xfrm>
            <a:off x="7308304" y="306896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4" name="Picture 4" descr="C:\Users\Eva\AppData\Local\Microsoft\Windows\Temporary Internet Files\Content.IE5\V2D9FJ6S\MC90043620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94874">
            <a:off x="7432765" y="4945980"/>
            <a:ext cx="1295238" cy="18285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Srdce 152"/>
          <p:cNvSpPr/>
          <p:nvPr/>
        </p:nvSpPr>
        <p:spPr>
          <a:xfrm>
            <a:off x="3635896" y="2276872"/>
            <a:ext cx="432048" cy="360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Srdce 151"/>
          <p:cNvSpPr/>
          <p:nvPr/>
        </p:nvSpPr>
        <p:spPr>
          <a:xfrm>
            <a:off x="3635896" y="2276872"/>
            <a:ext cx="432048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Vývojový diagram: vyjmutí 134"/>
          <p:cNvSpPr/>
          <p:nvPr/>
        </p:nvSpPr>
        <p:spPr>
          <a:xfrm>
            <a:off x="1043608" y="4797152"/>
            <a:ext cx="1620000" cy="1368152"/>
          </a:xfrm>
          <a:prstGeom prst="flowChartExtra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Vývojový diagram: vyjmutí 135"/>
          <p:cNvSpPr/>
          <p:nvPr/>
        </p:nvSpPr>
        <p:spPr>
          <a:xfrm>
            <a:off x="1331640" y="3933056"/>
            <a:ext cx="1152128" cy="1368152"/>
          </a:xfrm>
          <a:prstGeom prst="flowChartExtra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Vývojový diagram: vyjmutí 136"/>
          <p:cNvSpPr/>
          <p:nvPr/>
        </p:nvSpPr>
        <p:spPr>
          <a:xfrm>
            <a:off x="1403648" y="3429000"/>
            <a:ext cx="864096" cy="1368152"/>
          </a:xfrm>
          <a:prstGeom prst="flowChartExtra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Vývojový diagram: vyjmutí 118"/>
          <p:cNvSpPr/>
          <p:nvPr/>
        </p:nvSpPr>
        <p:spPr>
          <a:xfrm>
            <a:off x="323528" y="4869160"/>
            <a:ext cx="1620000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214290"/>
            <a:ext cx="3238618" cy="2867918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2" name="Lichoběžník 51"/>
          <p:cNvSpPr/>
          <p:nvPr/>
        </p:nvSpPr>
        <p:spPr>
          <a:xfrm>
            <a:off x="3275856" y="908720"/>
            <a:ext cx="5256016" cy="1980056"/>
          </a:xfrm>
          <a:prstGeom prst="trapezoid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419872" y="2996952"/>
            <a:ext cx="4968552" cy="324036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Vývojový diagram: zpoždění 76"/>
          <p:cNvSpPr/>
          <p:nvPr/>
        </p:nvSpPr>
        <p:spPr>
          <a:xfrm rot="16200000" flipH="1">
            <a:off x="347354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Vývojový diagram: zpoždění 77"/>
          <p:cNvSpPr/>
          <p:nvPr/>
        </p:nvSpPr>
        <p:spPr>
          <a:xfrm rot="16200000" flipH="1">
            <a:off x="419362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Vývojový diagram: zpoždění 78"/>
          <p:cNvSpPr/>
          <p:nvPr/>
        </p:nvSpPr>
        <p:spPr>
          <a:xfrm rot="16200000" flipH="1">
            <a:off x="491370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Vývojový diagram: zpoždění 79"/>
          <p:cNvSpPr/>
          <p:nvPr/>
        </p:nvSpPr>
        <p:spPr>
          <a:xfrm rot="16200000" flipH="1">
            <a:off x="563378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Elipsa 89"/>
          <p:cNvSpPr/>
          <p:nvPr/>
        </p:nvSpPr>
        <p:spPr>
          <a:xfrm>
            <a:off x="4067944" y="3789040"/>
            <a:ext cx="1130424" cy="914400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Vývojový diagram: nebo 90"/>
          <p:cNvSpPr/>
          <p:nvPr/>
        </p:nvSpPr>
        <p:spPr>
          <a:xfrm>
            <a:off x="4211960" y="3933056"/>
            <a:ext cx="828672" cy="612648"/>
          </a:xfrm>
          <a:prstGeom prst="flowChartOr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Elipsa 92"/>
          <p:cNvSpPr/>
          <p:nvPr/>
        </p:nvSpPr>
        <p:spPr>
          <a:xfrm>
            <a:off x="6588224" y="3717032"/>
            <a:ext cx="1152128" cy="914400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Vývojový diagram: nebo 93"/>
          <p:cNvSpPr/>
          <p:nvPr/>
        </p:nvSpPr>
        <p:spPr>
          <a:xfrm>
            <a:off x="6732240" y="3861048"/>
            <a:ext cx="864096" cy="612648"/>
          </a:xfrm>
          <a:prstGeom prst="flowChartOr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Vývojový diagram: zpoždění 96"/>
          <p:cNvSpPr/>
          <p:nvPr/>
        </p:nvSpPr>
        <p:spPr>
          <a:xfrm rot="16200000" flipV="1">
            <a:off x="5004048" y="4725144"/>
            <a:ext cx="1872208" cy="1152128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hnutý pruh 97"/>
          <p:cNvSpPr/>
          <p:nvPr/>
        </p:nvSpPr>
        <p:spPr>
          <a:xfrm rot="5400000">
            <a:off x="6012160" y="4869160"/>
            <a:ext cx="684000" cy="684000"/>
          </a:xfrm>
          <a:prstGeom prst="blockArc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9" name="Vývojový diagram: zpoždění 98"/>
          <p:cNvSpPr/>
          <p:nvPr/>
        </p:nvSpPr>
        <p:spPr>
          <a:xfrm rot="16200000" flipH="1">
            <a:off x="707394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Vývojový diagram: zpoždění 99"/>
          <p:cNvSpPr/>
          <p:nvPr/>
        </p:nvSpPr>
        <p:spPr>
          <a:xfrm rot="16200000" flipH="1">
            <a:off x="635386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Vývojový diagram: zpoždění 100"/>
          <p:cNvSpPr/>
          <p:nvPr/>
        </p:nvSpPr>
        <p:spPr>
          <a:xfrm rot="16200000" flipH="1">
            <a:off x="779402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Srdce 106"/>
          <p:cNvSpPr/>
          <p:nvPr/>
        </p:nvSpPr>
        <p:spPr>
          <a:xfrm>
            <a:off x="4211960" y="5013176"/>
            <a:ext cx="792000" cy="792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Srdce 107"/>
          <p:cNvSpPr/>
          <p:nvPr/>
        </p:nvSpPr>
        <p:spPr>
          <a:xfrm>
            <a:off x="6948264" y="5013176"/>
            <a:ext cx="792000" cy="792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Srdce 108"/>
          <p:cNvSpPr/>
          <p:nvPr/>
        </p:nvSpPr>
        <p:spPr>
          <a:xfrm>
            <a:off x="4427984" y="5301208"/>
            <a:ext cx="360000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Srdce 109"/>
          <p:cNvSpPr/>
          <p:nvPr/>
        </p:nvSpPr>
        <p:spPr>
          <a:xfrm>
            <a:off x="7164288" y="5301208"/>
            <a:ext cx="360000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bdélník 120"/>
          <p:cNvSpPr/>
          <p:nvPr/>
        </p:nvSpPr>
        <p:spPr>
          <a:xfrm>
            <a:off x="6516216" y="404664"/>
            <a:ext cx="612000" cy="504056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Vývojový diagram: vyjmutí 123"/>
          <p:cNvSpPr/>
          <p:nvPr/>
        </p:nvSpPr>
        <p:spPr>
          <a:xfrm>
            <a:off x="1475656" y="4797152"/>
            <a:ext cx="1620000" cy="144016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Vývojový diagram: vyjmutí 124"/>
          <p:cNvSpPr/>
          <p:nvPr/>
        </p:nvSpPr>
        <p:spPr>
          <a:xfrm>
            <a:off x="1691680" y="4077072"/>
            <a:ext cx="1152128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Vývojový diagram: vyjmutí 125"/>
          <p:cNvSpPr/>
          <p:nvPr/>
        </p:nvSpPr>
        <p:spPr>
          <a:xfrm>
            <a:off x="1835696" y="3284984"/>
            <a:ext cx="864096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Vývojový diagram: vyjmutí 119"/>
          <p:cNvSpPr/>
          <p:nvPr/>
        </p:nvSpPr>
        <p:spPr>
          <a:xfrm>
            <a:off x="539552" y="4005064"/>
            <a:ext cx="1152128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Vývojový diagram: vyjmutí 121"/>
          <p:cNvSpPr/>
          <p:nvPr/>
        </p:nvSpPr>
        <p:spPr>
          <a:xfrm>
            <a:off x="683568" y="3212976"/>
            <a:ext cx="864096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Vývojový diagram: nebo 143"/>
          <p:cNvSpPr/>
          <p:nvPr/>
        </p:nvSpPr>
        <p:spPr>
          <a:xfrm>
            <a:off x="5724128" y="4725144"/>
            <a:ext cx="396000" cy="396000"/>
          </a:xfrm>
          <a:prstGeom prst="flowChartOr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Vývojový diagram: alternativní postup 80"/>
          <p:cNvSpPr/>
          <p:nvPr/>
        </p:nvSpPr>
        <p:spPr>
          <a:xfrm>
            <a:off x="5580112" y="3645024"/>
            <a:ext cx="720000" cy="648000"/>
          </a:xfrm>
          <a:prstGeom prst="flowChartAlternateProcess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Prstenec 81"/>
          <p:cNvSpPr/>
          <p:nvPr/>
        </p:nvSpPr>
        <p:spPr>
          <a:xfrm>
            <a:off x="5580112" y="3645024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3" name="Prstenec 82"/>
          <p:cNvSpPr/>
          <p:nvPr/>
        </p:nvSpPr>
        <p:spPr>
          <a:xfrm>
            <a:off x="6084168" y="3645024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4" name="Prstenec 83"/>
          <p:cNvSpPr/>
          <p:nvPr/>
        </p:nvSpPr>
        <p:spPr>
          <a:xfrm>
            <a:off x="5580112" y="4077072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6" name="Prstenec 95"/>
          <p:cNvSpPr/>
          <p:nvPr/>
        </p:nvSpPr>
        <p:spPr>
          <a:xfrm>
            <a:off x="6084168" y="4077072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4" name="Srdce 103"/>
          <p:cNvSpPr/>
          <p:nvPr/>
        </p:nvSpPr>
        <p:spPr>
          <a:xfrm>
            <a:off x="5868144" y="3861048"/>
            <a:ext cx="180000" cy="144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Vývojový diagram: vyjmutí 148"/>
          <p:cNvSpPr/>
          <p:nvPr/>
        </p:nvSpPr>
        <p:spPr>
          <a:xfrm>
            <a:off x="7812360" y="5589240"/>
            <a:ext cx="1260000" cy="111600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Vývojový diagram: vyjmutí 149"/>
          <p:cNvSpPr/>
          <p:nvPr/>
        </p:nvSpPr>
        <p:spPr>
          <a:xfrm>
            <a:off x="7929586" y="5286388"/>
            <a:ext cx="1008000" cy="93600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Vývojový diagram: vyjmutí 150"/>
          <p:cNvSpPr/>
          <p:nvPr/>
        </p:nvSpPr>
        <p:spPr>
          <a:xfrm>
            <a:off x="8028384" y="4797152"/>
            <a:ext cx="828000" cy="100800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" name="Picture 2" descr="C:\Users\Eva\AppData\Local\Microsoft\Windows\Temporary Internet Files\Content.IE5\V2D9FJ6S\MC90043629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871353">
            <a:off x="1564728" y="4382168"/>
            <a:ext cx="1828572" cy="1828572"/>
          </a:xfrm>
          <a:prstGeom prst="rect">
            <a:avLst/>
          </a:prstGeom>
          <a:noFill/>
        </p:spPr>
      </p:pic>
      <p:pic>
        <p:nvPicPr>
          <p:cNvPr id="138" name="Picture 2" descr="C:\Users\Eva\AppData\Local\Microsoft\Windows\Temporary Internet Files\Content.IE5\V2D9FJ6S\MC90043629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8728647" flipH="1">
            <a:off x="484609" y="4382168"/>
            <a:ext cx="1828572" cy="1828572"/>
          </a:xfrm>
          <a:prstGeom prst="rect">
            <a:avLst/>
          </a:prstGeom>
          <a:noFill/>
        </p:spPr>
      </p:pic>
      <p:pic>
        <p:nvPicPr>
          <p:cNvPr id="139" name="Picture 2" descr="C:\Users\Eva\AppData\Local\Microsoft\Windows\Temporary Internet Files\Content.IE5\V2D9FJ6S\MC90043629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8728647" flipH="1">
            <a:off x="-451497" y="4382168"/>
            <a:ext cx="1828572" cy="1828572"/>
          </a:xfrm>
          <a:prstGeom prst="rect">
            <a:avLst/>
          </a:prstGeom>
          <a:noFill/>
        </p:spPr>
      </p:pic>
      <p:sp>
        <p:nvSpPr>
          <p:cNvPr id="141" name="Vývojový diagram: zpoždění 140"/>
          <p:cNvSpPr/>
          <p:nvPr/>
        </p:nvSpPr>
        <p:spPr>
          <a:xfrm rot="16200000" flipH="1">
            <a:off x="6641900" y="999060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Vývojový diagram: zpoždění 141"/>
          <p:cNvSpPr/>
          <p:nvPr/>
        </p:nvSpPr>
        <p:spPr>
          <a:xfrm rot="16200000" flipH="1">
            <a:off x="6785916" y="2151188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Vývojový diagram: zpoždění 142"/>
          <p:cNvSpPr/>
          <p:nvPr/>
        </p:nvSpPr>
        <p:spPr>
          <a:xfrm rot="16200000" flipH="1">
            <a:off x="7433988" y="1575124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Vývojový diagram: zpoždění 153"/>
          <p:cNvSpPr/>
          <p:nvPr/>
        </p:nvSpPr>
        <p:spPr>
          <a:xfrm rot="16200000" flipH="1">
            <a:off x="7361980" y="855044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Vývojový diagram: zpoždění 154"/>
          <p:cNvSpPr/>
          <p:nvPr/>
        </p:nvSpPr>
        <p:spPr>
          <a:xfrm rot="16200000" flipH="1">
            <a:off x="5993828" y="1575124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Vývojový diagram: zpoždění 155"/>
          <p:cNvSpPr/>
          <p:nvPr/>
        </p:nvSpPr>
        <p:spPr>
          <a:xfrm rot="16200000" flipH="1">
            <a:off x="5201740" y="999060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Vývojový diagram: zpoždění 156"/>
          <p:cNvSpPr/>
          <p:nvPr/>
        </p:nvSpPr>
        <p:spPr>
          <a:xfrm rot="16200000" flipH="1">
            <a:off x="3905596" y="999060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Vývojový diagram: zpoždění 157"/>
          <p:cNvSpPr/>
          <p:nvPr/>
        </p:nvSpPr>
        <p:spPr>
          <a:xfrm rot="16200000" flipH="1">
            <a:off x="5201740" y="2007172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Srdce 159"/>
          <p:cNvSpPr/>
          <p:nvPr/>
        </p:nvSpPr>
        <p:spPr>
          <a:xfrm>
            <a:off x="7812360" y="3789040"/>
            <a:ext cx="432048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Srdce 160"/>
          <p:cNvSpPr/>
          <p:nvPr/>
        </p:nvSpPr>
        <p:spPr>
          <a:xfrm>
            <a:off x="3635896" y="3789040"/>
            <a:ext cx="432048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Vývojový diagram: zpoždění 161"/>
          <p:cNvSpPr/>
          <p:nvPr/>
        </p:nvSpPr>
        <p:spPr>
          <a:xfrm rot="16200000" flipH="1">
            <a:off x="3617564" y="2151188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Vývojový diagram: zpoždění 162"/>
          <p:cNvSpPr/>
          <p:nvPr/>
        </p:nvSpPr>
        <p:spPr>
          <a:xfrm rot="16200000" flipH="1">
            <a:off x="4481660" y="1575124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Srdce 163"/>
          <p:cNvSpPr/>
          <p:nvPr/>
        </p:nvSpPr>
        <p:spPr>
          <a:xfrm>
            <a:off x="3707904" y="306896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Srdce 164"/>
          <p:cNvSpPr/>
          <p:nvPr/>
        </p:nvSpPr>
        <p:spPr>
          <a:xfrm>
            <a:off x="6588224" y="306896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Srdce 165"/>
          <p:cNvSpPr/>
          <p:nvPr/>
        </p:nvSpPr>
        <p:spPr>
          <a:xfrm>
            <a:off x="5868144" y="306896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Srdce 166"/>
          <p:cNvSpPr/>
          <p:nvPr/>
        </p:nvSpPr>
        <p:spPr>
          <a:xfrm>
            <a:off x="5148064" y="306896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Srdce 167"/>
          <p:cNvSpPr/>
          <p:nvPr/>
        </p:nvSpPr>
        <p:spPr>
          <a:xfrm>
            <a:off x="4429124" y="307181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Srdce 168"/>
          <p:cNvSpPr/>
          <p:nvPr/>
        </p:nvSpPr>
        <p:spPr>
          <a:xfrm>
            <a:off x="7956376" y="306896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Srdce 169"/>
          <p:cNvSpPr/>
          <p:nvPr/>
        </p:nvSpPr>
        <p:spPr>
          <a:xfrm>
            <a:off x="7308304" y="306896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4" name="Picture 4" descr="C:\Users\Eva\AppData\Local\Microsoft\Windows\Temporary Internet Files\Content.IE5\V2D9FJ6S\MC90043620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94874">
            <a:off x="6712686" y="4945979"/>
            <a:ext cx="1295238" cy="1828572"/>
          </a:xfrm>
          <a:prstGeom prst="rect">
            <a:avLst/>
          </a:prstGeom>
          <a:noFill/>
        </p:spPr>
      </p:pic>
      <p:sp>
        <p:nvSpPr>
          <p:cNvPr id="70" name="Srdce 69"/>
          <p:cNvSpPr/>
          <p:nvPr/>
        </p:nvSpPr>
        <p:spPr>
          <a:xfrm>
            <a:off x="6858016" y="128586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Srdce 70"/>
          <p:cNvSpPr/>
          <p:nvPr/>
        </p:nvSpPr>
        <p:spPr>
          <a:xfrm>
            <a:off x="4643438" y="1785926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Srdce 71"/>
          <p:cNvSpPr/>
          <p:nvPr/>
        </p:nvSpPr>
        <p:spPr>
          <a:xfrm>
            <a:off x="3857620" y="2428868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Srdce 72"/>
          <p:cNvSpPr/>
          <p:nvPr/>
        </p:nvSpPr>
        <p:spPr>
          <a:xfrm>
            <a:off x="6215074" y="1785926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Srdce 74"/>
          <p:cNvSpPr/>
          <p:nvPr/>
        </p:nvSpPr>
        <p:spPr>
          <a:xfrm>
            <a:off x="5429256" y="2214554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Srdce 75"/>
          <p:cNvSpPr/>
          <p:nvPr/>
        </p:nvSpPr>
        <p:spPr>
          <a:xfrm>
            <a:off x="5357818" y="1214422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5" name="Picture 2" descr="C:\Users\Eva\AppData\Local\Microsoft\Windows\Temporary Internet Files\Content.IE5\V2D9FJ6S\MC90043629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8728647" flipH="1">
            <a:off x="291328" y="1362907"/>
            <a:ext cx="720000" cy="720000"/>
          </a:xfrm>
          <a:prstGeom prst="rect">
            <a:avLst/>
          </a:prstGeom>
          <a:noFill/>
        </p:spPr>
      </p:pic>
      <p:sp>
        <p:nvSpPr>
          <p:cNvPr id="86" name="Vývojový diagram: vyjmutí 85"/>
          <p:cNvSpPr/>
          <p:nvPr/>
        </p:nvSpPr>
        <p:spPr>
          <a:xfrm>
            <a:off x="214282" y="2428868"/>
            <a:ext cx="828000" cy="68400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Vývojový diagram: vyjmutí 86"/>
          <p:cNvSpPr/>
          <p:nvPr/>
        </p:nvSpPr>
        <p:spPr>
          <a:xfrm>
            <a:off x="285720" y="2214554"/>
            <a:ext cx="684000" cy="57600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ný popisek 87"/>
          <p:cNvSpPr/>
          <p:nvPr/>
        </p:nvSpPr>
        <p:spPr>
          <a:xfrm>
            <a:off x="2428860" y="214290"/>
            <a:ext cx="914400" cy="612648"/>
          </a:xfrm>
          <a:prstGeom prst="wedgeEllipseCallout">
            <a:avLst/>
          </a:prstGeom>
          <a:ln>
            <a:solidFill>
              <a:srgbClr val="31121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rgbClr val="34411B"/>
                  </a:solidFill>
                </a:ln>
              </a:rPr>
              <a:t>4</a:t>
            </a:r>
            <a:endParaRPr lang="cs-CZ" sz="3600" b="1" dirty="0">
              <a:ln>
                <a:solidFill>
                  <a:srgbClr val="34411B"/>
                </a:solidFill>
              </a:ln>
            </a:endParaRPr>
          </a:p>
        </p:txBody>
      </p:sp>
      <p:sp>
        <p:nvSpPr>
          <p:cNvPr id="95" name="Oválný popisek 94"/>
          <p:cNvSpPr/>
          <p:nvPr/>
        </p:nvSpPr>
        <p:spPr>
          <a:xfrm>
            <a:off x="857224" y="142852"/>
            <a:ext cx="914400" cy="612648"/>
          </a:xfrm>
          <a:prstGeom prst="wedgeEllipseCallout">
            <a:avLst/>
          </a:prstGeom>
          <a:ln>
            <a:solidFill>
              <a:srgbClr val="31121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rgbClr val="34411B"/>
                  </a:solidFill>
                </a:ln>
              </a:rPr>
              <a:t>4</a:t>
            </a:r>
            <a:endParaRPr lang="cs-CZ" sz="3600" b="1" dirty="0">
              <a:ln>
                <a:solidFill>
                  <a:srgbClr val="34411B"/>
                </a:solidFill>
              </a:ln>
            </a:endParaRPr>
          </a:p>
        </p:txBody>
      </p:sp>
      <p:sp>
        <p:nvSpPr>
          <p:cNvPr id="103" name="Oválný popisek 102"/>
          <p:cNvSpPr/>
          <p:nvPr/>
        </p:nvSpPr>
        <p:spPr>
          <a:xfrm>
            <a:off x="1643042" y="142852"/>
            <a:ext cx="914400" cy="612648"/>
          </a:xfrm>
          <a:prstGeom prst="wedgeEllipseCallout">
            <a:avLst/>
          </a:prstGeom>
          <a:ln>
            <a:solidFill>
              <a:srgbClr val="31121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rgbClr val="34411B"/>
                  </a:solidFill>
                </a:ln>
              </a:rPr>
              <a:t>3</a:t>
            </a:r>
            <a:endParaRPr lang="cs-CZ" sz="3600" b="1" dirty="0">
              <a:ln>
                <a:solidFill>
                  <a:srgbClr val="34411B"/>
                </a:solidFill>
              </a:ln>
            </a:endParaRPr>
          </a:p>
        </p:txBody>
      </p:sp>
      <p:sp>
        <p:nvSpPr>
          <p:cNvPr id="105" name="Oválný popisek 104"/>
          <p:cNvSpPr/>
          <p:nvPr/>
        </p:nvSpPr>
        <p:spPr>
          <a:xfrm>
            <a:off x="0" y="142852"/>
            <a:ext cx="914400" cy="612648"/>
          </a:xfrm>
          <a:prstGeom prst="wedgeEllipseCallout">
            <a:avLst/>
          </a:prstGeom>
          <a:ln>
            <a:solidFill>
              <a:srgbClr val="31121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chemeClr val="tx1"/>
                  </a:solidFill>
                </a:ln>
              </a:rPr>
              <a:t>2</a:t>
            </a:r>
            <a:endParaRPr lang="cs-CZ" sz="3600" b="1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06" name="Oválný popisek 105"/>
          <p:cNvSpPr/>
          <p:nvPr/>
        </p:nvSpPr>
        <p:spPr>
          <a:xfrm>
            <a:off x="2500298" y="928670"/>
            <a:ext cx="914400" cy="612648"/>
          </a:xfrm>
          <a:prstGeom prst="wedgeEllipseCallout">
            <a:avLst/>
          </a:prstGeom>
          <a:ln>
            <a:solidFill>
              <a:srgbClr val="31121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>
                  <a:solidFill>
                    <a:srgbClr val="34411B"/>
                  </a:solidFill>
                </a:ln>
              </a:rPr>
              <a:t>3</a:t>
            </a:r>
            <a:endParaRPr lang="cs-CZ" sz="3600" b="1" dirty="0">
              <a:ln>
                <a:solidFill>
                  <a:srgbClr val="34411B"/>
                </a:solidFill>
              </a:ln>
            </a:endParaRPr>
          </a:p>
        </p:txBody>
      </p:sp>
      <p:sp>
        <p:nvSpPr>
          <p:cNvPr id="111" name="TextovéPole 110"/>
          <p:cNvSpPr txBox="1"/>
          <p:nvPr/>
        </p:nvSpPr>
        <p:spPr>
          <a:xfrm>
            <a:off x="357158" y="1000108"/>
            <a:ext cx="20917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Vyber správný počet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Srdce 152"/>
          <p:cNvSpPr/>
          <p:nvPr/>
        </p:nvSpPr>
        <p:spPr>
          <a:xfrm>
            <a:off x="3635896" y="2276872"/>
            <a:ext cx="432048" cy="360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Srdce 151"/>
          <p:cNvSpPr/>
          <p:nvPr/>
        </p:nvSpPr>
        <p:spPr>
          <a:xfrm>
            <a:off x="3635896" y="2276872"/>
            <a:ext cx="432048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Vývojový diagram: vyjmutí 134"/>
          <p:cNvSpPr/>
          <p:nvPr/>
        </p:nvSpPr>
        <p:spPr>
          <a:xfrm>
            <a:off x="1043608" y="4797152"/>
            <a:ext cx="1620000" cy="1368152"/>
          </a:xfrm>
          <a:prstGeom prst="flowChartExtra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Vývojový diagram: vyjmutí 135"/>
          <p:cNvSpPr/>
          <p:nvPr/>
        </p:nvSpPr>
        <p:spPr>
          <a:xfrm>
            <a:off x="1331640" y="3933056"/>
            <a:ext cx="1152128" cy="1368152"/>
          </a:xfrm>
          <a:prstGeom prst="flowChartExtra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Vývojový diagram: vyjmutí 136"/>
          <p:cNvSpPr/>
          <p:nvPr/>
        </p:nvSpPr>
        <p:spPr>
          <a:xfrm>
            <a:off x="1403648" y="3429000"/>
            <a:ext cx="864096" cy="1368152"/>
          </a:xfrm>
          <a:prstGeom prst="flowChartExtra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Vývojový diagram: vyjmutí 118"/>
          <p:cNvSpPr/>
          <p:nvPr/>
        </p:nvSpPr>
        <p:spPr>
          <a:xfrm>
            <a:off x="323528" y="4869160"/>
            <a:ext cx="1620000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357166"/>
            <a:ext cx="3238618" cy="2867918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dirty="0" smtClean="0"/>
              <a:t>Kterých perníčků je více?</a:t>
            </a:r>
            <a:br>
              <a:rPr lang="cs-CZ" dirty="0" smtClean="0"/>
            </a:br>
            <a:r>
              <a:rPr lang="cs-CZ" dirty="0" smtClean="0"/>
              <a:t>Označ šipkou.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	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2" name="Lichoběžník 51"/>
          <p:cNvSpPr/>
          <p:nvPr/>
        </p:nvSpPr>
        <p:spPr>
          <a:xfrm>
            <a:off x="3275856" y="908720"/>
            <a:ext cx="5256016" cy="1980056"/>
          </a:xfrm>
          <a:prstGeom prst="trapezoid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3419872" y="2996952"/>
            <a:ext cx="4968552" cy="324036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Vývojový diagram: zpoždění 76"/>
          <p:cNvSpPr/>
          <p:nvPr/>
        </p:nvSpPr>
        <p:spPr>
          <a:xfrm rot="16200000" flipH="1">
            <a:off x="347354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Vývojový diagram: zpoždění 77"/>
          <p:cNvSpPr/>
          <p:nvPr/>
        </p:nvSpPr>
        <p:spPr>
          <a:xfrm rot="16200000" flipH="1">
            <a:off x="419362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Vývojový diagram: zpoždění 78"/>
          <p:cNvSpPr/>
          <p:nvPr/>
        </p:nvSpPr>
        <p:spPr>
          <a:xfrm rot="16200000" flipH="1">
            <a:off x="491370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Vývojový diagram: zpoždění 79"/>
          <p:cNvSpPr/>
          <p:nvPr/>
        </p:nvSpPr>
        <p:spPr>
          <a:xfrm rot="16200000" flipH="1">
            <a:off x="563378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Elipsa 89"/>
          <p:cNvSpPr/>
          <p:nvPr/>
        </p:nvSpPr>
        <p:spPr>
          <a:xfrm>
            <a:off x="4067944" y="3789040"/>
            <a:ext cx="1130424" cy="914400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Vývojový diagram: nebo 90"/>
          <p:cNvSpPr/>
          <p:nvPr/>
        </p:nvSpPr>
        <p:spPr>
          <a:xfrm>
            <a:off x="4211960" y="3933056"/>
            <a:ext cx="828672" cy="612648"/>
          </a:xfrm>
          <a:prstGeom prst="flowChartOr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Elipsa 92"/>
          <p:cNvSpPr/>
          <p:nvPr/>
        </p:nvSpPr>
        <p:spPr>
          <a:xfrm>
            <a:off x="6588224" y="3717032"/>
            <a:ext cx="1152128" cy="914400"/>
          </a:xfrm>
          <a:prstGeom prst="ellipse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Vývojový diagram: nebo 93"/>
          <p:cNvSpPr/>
          <p:nvPr/>
        </p:nvSpPr>
        <p:spPr>
          <a:xfrm>
            <a:off x="6732240" y="3861048"/>
            <a:ext cx="864096" cy="612648"/>
          </a:xfrm>
          <a:prstGeom prst="flowChartOr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Vývojový diagram: zpoždění 96"/>
          <p:cNvSpPr/>
          <p:nvPr/>
        </p:nvSpPr>
        <p:spPr>
          <a:xfrm rot="16200000" flipV="1">
            <a:off x="5004048" y="4725144"/>
            <a:ext cx="1872208" cy="1152128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hnutý pruh 97"/>
          <p:cNvSpPr/>
          <p:nvPr/>
        </p:nvSpPr>
        <p:spPr>
          <a:xfrm rot="5400000">
            <a:off x="6012160" y="4869160"/>
            <a:ext cx="684000" cy="684000"/>
          </a:xfrm>
          <a:prstGeom prst="blockArc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9" name="Vývojový diagram: zpoždění 98"/>
          <p:cNvSpPr/>
          <p:nvPr/>
        </p:nvSpPr>
        <p:spPr>
          <a:xfrm rot="16200000" flipH="1">
            <a:off x="707394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Vývojový diagram: zpoždění 99"/>
          <p:cNvSpPr/>
          <p:nvPr/>
        </p:nvSpPr>
        <p:spPr>
          <a:xfrm rot="16200000" flipH="1">
            <a:off x="635386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Vývojový diagram: zpoždění 100"/>
          <p:cNvSpPr/>
          <p:nvPr/>
        </p:nvSpPr>
        <p:spPr>
          <a:xfrm rot="16200000" flipH="1">
            <a:off x="7794028" y="2871268"/>
            <a:ext cx="612648" cy="720000"/>
          </a:xfrm>
          <a:prstGeom prst="flowChartDelay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Srdce 106"/>
          <p:cNvSpPr/>
          <p:nvPr/>
        </p:nvSpPr>
        <p:spPr>
          <a:xfrm>
            <a:off x="4211960" y="5013176"/>
            <a:ext cx="792000" cy="792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Srdce 107"/>
          <p:cNvSpPr/>
          <p:nvPr/>
        </p:nvSpPr>
        <p:spPr>
          <a:xfrm>
            <a:off x="6948264" y="5013176"/>
            <a:ext cx="792000" cy="792000"/>
          </a:xfrm>
          <a:prstGeom prst="heart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Srdce 108"/>
          <p:cNvSpPr/>
          <p:nvPr/>
        </p:nvSpPr>
        <p:spPr>
          <a:xfrm>
            <a:off x="4427984" y="5301208"/>
            <a:ext cx="360000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Srdce 109"/>
          <p:cNvSpPr/>
          <p:nvPr/>
        </p:nvSpPr>
        <p:spPr>
          <a:xfrm>
            <a:off x="7164288" y="5301208"/>
            <a:ext cx="360000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bdélník 120"/>
          <p:cNvSpPr/>
          <p:nvPr/>
        </p:nvSpPr>
        <p:spPr>
          <a:xfrm>
            <a:off x="6516216" y="404664"/>
            <a:ext cx="612000" cy="504056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Vývojový diagram: vyjmutí 123"/>
          <p:cNvSpPr/>
          <p:nvPr/>
        </p:nvSpPr>
        <p:spPr>
          <a:xfrm>
            <a:off x="1475656" y="4797152"/>
            <a:ext cx="1620000" cy="144016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Vývojový diagram: vyjmutí 124"/>
          <p:cNvSpPr/>
          <p:nvPr/>
        </p:nvSpPr>
        <p:spPr>
          <a:xfrm>
            <a:off x="1691680" y="4077072"/>
            <a:ext cx="1152128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Vývojový diagram: vyjmutí 125"/>
          <p:cNvSpPr/>
          <p:nvPr/>
        </p:nvSpPr>
        <p:spPr>
          <a:xfrm>
            <a:off x="1835696" y="3284984"/>
            <a:ext cx="864096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Vývojový diagram: vyjmutí 119"/>
          <p:cNvSpPr/>
          <p:nvPr/>
        </p:nvSpPr>
        <p:spPr>
          <a:xfrm>
            <a:off x="539552" y="4005064"/>
            <a:ext cx="1152128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Vývojový diagram: vyjmutí 121"/>
          <p:cNvSpPr/>
          <p:nvPr/>
        </p:nvSpPr>
        <p:spPr>
          <a:xfrm>
            <a:off x="683568" y="3212976"/>
            <a:ext cx="864096" cy="1368152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Vývojový diagram: nebo 143"/>
          <p:cNvSpPr/>
          <p:nvPr/>
        </p:nvSpPr>
        <p:spPr>
          <a:xfrm>
            <a:off x="5724128" y="4725144"/>
            <a:ext cx="396000" cy="396000"/>
          </a:xfrm>
          <a:prstGeom prst="flowChartOr">
            <a:avLst/>
          </a:prstGeom>
          <a:solidFill>
            <a:srgbClr val="FFC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Vývojový diagram: alternativní postup 80"/>
          <p:cNvSpPr/>
          <p:nvPr/>
        </p:nvSpPr>
        <p:spPr>
          <a:xfrm>
            <a:off x="5580112" y="3645024"/>
            <a:ext cx="720000" cy="648000"/>
          </a:xfrm>
          <a:prstGeom prst="flowChartAlternateProcess">
            <a:avLst/>
          </a:prstGeom>
          <a:solidFill>
            <a:srgbClr val="31121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Prstenec 81"/>
          <p:cNvSpPr/>
          <p:nvPr/>
        </p:nvSpPr>
        <p:spPr>
          <a:xfrm>
            <a:off x="5580112" y="3645024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3" name="Prstenec 82"/>
          <p:cNvSpPr/>
          <p:nvPr/>
        </p:nvSpPr>
        <p:spPr>
          <a:xfrm>
            <a:off x="6084168" y="3645024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4" name="Prstenec 83"/>
          <p:cNvSpPr/>
          <p:nvPr/>
        </p:nvSpPr>
        <p:spPr>
          <a:xfrm>
            <a:off x="5580112" y="4077072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6" name="Prstenec 95"/>
          <p:cNvSpPr/>
          <p:nvPr/>
        </p:nvSpPr>
        <p:spPr>
          <a:xfrm>
            <a:off x="6084168" y="4077072"/>
            <a:ext cx="180000" cy="180000"/>
          </a:xfrm>
          <a:prstGeom prst="donut">
            <a:avLst>
              <a:gd name="adj" fmla="val 38378"/>
            </a:avLst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4" name="Srdce 103"/>
          <p:cNvSpPr/>
          <p:nvPr/>
        </p:nvSpPr>
        <p:spPr>
          <a:xfrm>
            <a:off x="5868144" y="3861048"/>
            <a:ext cx="180000" cy="144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Vývojový diagram: vyjmutí 148"/>
          <p:cNvSpPr/>
          <p:nvPr/>
        </p:nvSpPr>
        <p:spPr>
          <a:xfrm>
            <a:off x="7812360" y="5589240"/>
            <a:ext cx="1260000" cy="111600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Vývojový diagram: vyjmutí 149"/>
          <p:cNvSpPr/>
          <p:nvPr/>
        </p:nvSpPr>
        <p:spPr>
          <a:xfrm>
            <a:off x="7929586" y="5286388"/>
            <a:ext cx="1008000" cy="93600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Vývojový diagram: vyjmutí 150"/>
          <p:cNvSpPr/>
          <p:nvPr/>
        </p:nvSpPr>
        <p:spPr>
          <a:xfrm>
            <a:off x="8028384" y="4797152"/>
            <a:ext cx="828000" cy="1008000"/>
          </a:xfrm>
          <a:prstGeom prst="flowChartExtract">
            <a:avLst/>
          </a:prstGeom>
          <a:solidFill>
            <a:srgbClr val="34411B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" name="Picture 2" descr="C:\Users\Eva\AppData\Local\Microsoft\Windows\Temporary Internet Files\Content.IE5\V2D9FJ6S\MC90043629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871353">
            <a:off x="1564728" y="4382168"/>
            <a:ext cx="1828572" cy="1828572"/>
          </a:xfrm>
          <a:prstGeom prst="rect">
            <a:avLst/>
          </a:prstGeom>
          <a:noFill/>
        </p:spPr>
      </p:pic>
      <p:pic>
        <p:nvPicPr>
          <p:cNvPr id="138" name="Picture 2" descr="C:\Users\Eva\AppData\Local\Microsoft\Windows\Temporary Internet Files\Content.IE5\V2D9FJ6S\MC90043629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8728647" flipH="1">
            <a:off x="484609" y="4382168"/>
            <a:ext cx="1828572" cy="1828572"/>
          </a:xfrm>
          <a:prstGeom prst="rect">
            <a:avLst/>
          </a:prstGeom>
          <a:noFill/>
        </p:spPr>
      </p:pic>
      <p:pic>
        <p:nvPicPr>
          <p:cNvPr id="139" name="Picture 2" descr="C:\Users\Eva\AppData\Local\Microsoft\Windows\Temporary Internet Files\Content.IE5\V2D9FJ6S\MC90043629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8728647" flipH="1">
            <a:off x="-451497" y="4382168"/>
            <a:ext cx="1828572" cy="1828572"/>
          </a:xfrm>
          <a:prstGeom prst="rect">
            <a:avLst/>
          </a:prstGeom>
          <a:noFill/>
        </p:spPr>
      </p:pic>
      <p:sp>
        <p:nvSpPr>
          <p:cNvPr id="142" name="Vývojový diagram: zpoždění 141"/>
          <p:cNvSpPr/>
          <p:nvPr/>
        </p:nvSpPr>
        <p:spPr>
          <a:xfrm rot="16200000" flipH="1">
            <a:off x="6785916" y="2151188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Vývojový diagram: zpoždění 142"/>
          <p:cNvSpPr/>
          <p:nvPr/>
        </p:nvSpPr>
        <p:spPr>
          <a:xfrm rot="16200000" flipH="1">
            <a:off x="7433988" y="1575124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Vývojový diagram: zpoždění 153"/>
          <p:cNvSpPr/>
          <p:nvPr/>
        </p:nvSpPr>
        <p:spPr>
          <a:xfrm rot="16200000" flipH="1">
            <a:off x="7361980" y="855044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Vývojový diagram: zpoždění 154"/>
          <p:cNvSpPr/>
          <p:nvPr/>
        </p:nvSpPr>
        <p:spPr>
          <a:xfrm rot="16200000" flipH="1">
            <a:off x="5993828" y="1575124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Vývojový diagram: zpoždění 155"/>
          <p:cNvSpPr/>
          <p:nvPr/>
        </p:nvSpPr>
        <p:spPr>
          <a:xfrm rot="16200000" flipH="1">
            <a:off x="5201740" y="999060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Vývojový diagram: zpoždění 156"/>
          <p:cNvSpPr/>
          <p:nvPr/>
        </p:nvSpPr>
        <p:spPr>
          <a:xfrm rot="16200000" flipH="1">
            <a:off x="3905596" y="999060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Vývojový diagram: zpoždění 157"/>
          <p:cNvSpPr/>
          <p:nvPr/>
        </p:nvSpPr>
        <p:spPr>
          <a:xfrm rot="16200000" flipH="1">
            <a:off x="5201740" y="2007172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Srdce 159"/>
          <p:cNvSpPr/>
          <p:nvPr/>
        </p:nvSpPr>
        <p:spPr>
          <a:xfrm>
            <a:off x="7812360" y="3789040"/>
            <a:ext cx="432048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Srdce 160"/>
          <p:cNvSpPr/>
          <p:nvPr/>
        </p:nvSpPr>
        <p:spPr>
          <a:xfrm>
            <a:off x="3635896" y="3789040"/>
            <a:ext cx="432048" cy="36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Vývojový diagram: zpoždění 161"/>
          <p:cNvSpPr/>
          <p:nvPr/>
        </p:nvSpPr>
        <p:spPr>
          <a:xfrm rot="16200000" flipH="1">
            <a:off x="3617564" y="2151188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Vývojový diagram: zpoždění 162"/>
          <p:cNvSpPr/>
          <p:nvPr/>
        </p:nvSpPr>
        <p:spPr>
          <a:xfrm rot="16200000" flipH="1">
            <a:off x="4481660" y="1575124"/>
            <a:ext cx="612648" cy="720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Srdce 163"/>
          <p:cNvSpPr/>
          <p:nvPr/>
        </p:nvSpPr>
        <p:spPr>
          <a:xfrm>
            <a:off x="3707904" y="306896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Srdce 164"/>
          <p:cNvSpPr/>
          <p:nvPr/>
        </p:nvSpPr>
        <p:spPr>
          <a:xfrm>
            <a:off x="6588224" y="306896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Srdce 165"/>
          <p:cNvSpPr/>
          <p:nvPr/>
        </p:nvSpPr>
        <p:spPr>
          <a:xfrm>
            <a:off x="5868144" y="306896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Srdce 166"/>
          <p:cNvSpPr/>
          <p:nvPr/>
        </p:nvSpPr>
        <p:spPr>
          <a:xfrm>
            <a:off x="5148064" y="306896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Srdce 167"/>
          <p:cNvSpPr/>
          <p:nvPr/>
        </p:nvSpPr>
        <p:spPr>
          <a:xfrm>
            <a:off x="4429124" y="307181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Srdce 168"/>
          <p:cNvSpPr/>
          <p:nvPr/>
        </p:nvSpPr>
        <p:spPr>
          <a:xfrm>
            <a:off x="7956376" y="306896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Srdce 169"/>
          <p:cNvSpPr/>
          <p:nvPr/>
        </p:nvSpPr>
        <p:spPr>
          <a:xfrm>
            <a:off x="7308304" y="3068960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4" name="Picture 4" descr="C:\Users\Eva\AppData\Local\Microsoft\Windows\Temporary Internet Files\Content.IE5\V2D9FJ6S\MC90043620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94874">
            <a:off x="6712686" y="4945979"/>
            <a:ext cx="1295238" cy="1828572"/>
          </a:xfrm>
          <a:prstGeom prst="rect">
            <a:avLst/>
          </a:prstGeom>
          <a:noFill/>
        </p:spPr>
      </p:pic>
      <p:sp>
        <p:nvSpPr>
          <p:cNvPr id="71" name="Srdce 70"/>
          <p:cNvSpPr/>
          <p:nvPr/>
        </p:nvSpPr>
        <p:spPr>
          <a:xfrm>
            <a:off x="4643438" y="1785926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Srdce 71"/>
          <p:cNvSpPr/>
          <p:nvPr/>
        </p:nvSpPr>
        <p:spPr>
          <a:xfrm>
            <a:off x="3857620" y="2428868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Srdce 72"/>
          <p:cNvSpPr/>
          <p:nvPr/>
        </p:nvSpPr>
        <p:spPr>
          <a:xfrm>
            <a:off x="6215074" y="1785926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Srdce 74"/>
          <p:cNvSpPr/>
          <p:nvPr/>
        </p:nvSpPr>
        <p:spPr>
          <a:xfrm>
            <a:off x="5429256" y="2214554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Srdce 75"/>
          <p:cNvSpPr/>
          <p:nvPr/>
        </p:nvSpPr>
        <p:spPr>
          <a:xfrm>
            <a:off x="5357818" y="1214422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Vývojový diagram: zpoždění 88"/>
          <p:cNvSpPr/>
          <p:nvPr/>
        </p:nvSpPr>
        <p:spPr>
          <a:xfrm rot="16200000" flipH="1">
            <a:off x="178844" y="1715698"/>
            <a:ext cx="504000" cy="576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Vývojový diagram: zpoždění 111"/>
          <p:cNvSpPr/>
          <p:nvPr/>
        </p:nvSpPr>
        <p:spPr>
          <a:xfrm rot="16200000" flipH="1">
            <a:off x="178844" y="2392868"/>
            <a:ext cx="504000" cy="576000"/>
          </a:xfrm>
          <a:prstGeom prst="flowChartDelay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Srdce 112"/>
          <p:cNvSpPr/>
          <p:nvPr/>
        </p:nvSpPr>
        <p:spPr>
          <a:xfrm>
            <a:off x="357158" y="2571744"/>
            <a:ext cx="180000" cy="180000"/>
          </a:xfrm>
          <a:prstGeom prst="hear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Šipka doprava 113"/>
          <p:cNvSpPr/>
          <p:nvPr/>
        </p:nvSpPr>
        <p:spPr>
          <a:xfrm flipH="1">
            <a:off x="1785918" y="2000240"/>
            <a:ext cx="978408" cy="484632"/>
          </a:xfrm>
          <a:prstGeom prst="rightArrow">
            <a:avLst/>
          </a:prstGeom>
          <a:solidFill>
            <a:srgbClr val="FF0000"/>
          </a:solidFill>
          <a:ln>
            <a:solidFill>
              <a:srgbClr val="31121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273050"/>
            <a:ext cx="8043890" cy="5853113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Zdroje:</a:t>
            </a:r>
          </a:p>
          <a:p>
            <a:r>
              <a:rPr lang="cs-CZ" dirty="0" smtClean="0">
                <a:hlinkClick r:id="rId2"/>
              </a:rPr>
              <a:t>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684</TotalTime>
  <Words>71</Words>
  <Application>Microsoft Office PowerPoint</Application>
  <PresentationFormat>Předvádění na obrazovce (4:3)</PresentationFormat>
  <Paragraphs>34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 </vt:lpstr>
      <vt:lpstr>ANOTACE</vt:lpstr>
      <vt:lpstr>Logická řada čísel</vt:lpstr>
      <vt:lpstr>Mm        PERNÍKOVÁ CHALOUPKA Vypravuj pohádku </vt:lpstr>
      <vt:lpstr> Kolik hvězdiček svítí?  Kolik hvězdiček zhaslo? Kterých je více? Označ šipkou. Hvězdičky dej do modrého pole.                                  </vt:lpstr>
      <vt:lpstr>Najdi nejmenší a největší hvězdu. Dej je do modrého pole.</vt:lpstr>
      <vt:lpstr>        Na střechu dej 3 perníčky. Spočítej kolik je na střeše perníčků  a zapiš - </vt:lpstr>
      <vt:lpstr>        </vt:lpstr>
      <vt:lpstr>Kterých perníčků je více? Označ šipkou.        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Eva</cp:lastModifiedBy>
  <cp:revision>79</cp:revision>
  <dcterms:created xsi:type="dcterms:W3CDTF">2012-05-07T18:43:54Z</dcterms:created>
  <dcterms:modified xsi:type="dcterms:W3CDTF">2013-02-17T15:52:59Z</dcterms:modified>
</cp:coreProperties>
</file>