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79" r:id="rId3"/>
    <p:sldId id="278" r:id="rId4"/>
    <p:sldId id="275" r:id="rId5"/>
    <p:sldId id="257" r:id="rId6"/>
    <p:sldId id="263" r:id="rId7"/>
    <p:sldId id="258" r:id="rId8"/>
    <p:sldId id="260" r:id="rId9"/>
    <p:sldId id="276" r:id="rId10"/>
    <p:sldId id="277" r:id="rId11"/>
    <p:sldId id="261" r:id="rId12"/>
    <p:sldId id="264" r:id="rId13"/>
    <p:sldId id="265" r:id="rId14"/>
    <p:sldId id="266" r:id="rId15"/>
    <p:sldId id="267" r:id="rId16"/>
    <p:sldId id="269" r:id="rId17"/>
    <p:sldId id="270" r:id="rId18"/>
    <p:sldId id="271" r:id="rId19"/>
    <p:sldId id="272" r:id="rId20"/>
    <p:sldId id="268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1932B"/>
    <a:srgbClr val="190C01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273" autoAdjust="0"/>
  </p:normalViewPr>
  <p:slideViewPr>
    <p:cSldViewPr>
      <p:cViewPr varScale="1">
        <p:scale>
          <a:sx n="101" d="100"/>
          <a:sy n="101" d="100"/>
        </p:scale>
        <p:origin x="-2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305ADE-768D-42D4-BD7C-2EB5274C169E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C3BEFE-B28D-48A6-BBBC-1AA2303161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C3BEFE-B28D-48A6-BBBC-1AA2303161FA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40000"/>
                <a:lumOff val="60000"/>
              </a:schemeClr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783895-F8D2-46B9-86D2-1EDEE88F003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6FED7-A20C-4A4D-B96C-BA46412F7C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jpeg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jpeg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8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png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/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57166"/>
            <a:ext cx="8352928" cy="1214446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28596" y="1571613"/>
            <a:ext cx="8172000" cy="4716000"/>
          </a:xfrm>
          <a:prstGeom prst="rect">
            <a:avLst/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Registrační číslo projektu: CZ.1.07/1.4.00/21.1689</a:t>
            </a: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Název: VY_32_INOVACE_</a:t>
            </a:r>
            <a:r>
              <a:rPr lang="cs-CZ" sz="2000" dirty="0" smtClean="0"/>
              <a:t>004</a:t>
            </a:r>
          </a:p>
          <a:p>
            <a:pPr fontAlgn="t">
              <a:buNone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/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Šablona: III/2  </a:t>
            </a:r>
            <a:r>
              <a:rPr lang="cs-CZ" sz="2000" b="1" dirty="0" smtClean="0"/>
              <a:t>Inovace a zkvalitnění výuky prostřednictvím ICT		</a:t>
            </a:r>
          </a:p>
          <a:p>
            <a:pPr fontAlgn="t">
              <a:buNone/>
            </a:pPr>
            <a:endParaRPr lang="cs-CZ" sz="2000" b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Název školy: Základní škola Panenský Týnec</a:t>
            </a: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439 05 Panenský Týnec 166</a:t>
            </a:r>
          </a:p>
          <a:p>
            <a:pPr fontAlgn="t">
              <a:buNone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base">
              <a:buNone/>
            </a:pPr>
            <a:r>
              <a:rPr lang="cs-CZ" sz="2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Téma: Porovnávání čísel , matematické symboly</a:t>
            </a:r>
            <a:endParaRPr lang="cs-CZ" sz="2000" i="1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Ročník: 1</a:t>
            </a: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Autor: Eva </a:t>
            </a:r>
            <a:r>
              <a:rPr lang="cs-CZ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Kovaľáková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Datum:13. 5. 2012</a:t>
            </a:r>
          </a:p>
          <a:p>
            <a:pPr fontAlgn="t">
              <a:buNone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fontAlgn="t">
              <a:buNone/>
            </a:pPr>
            <a:endParaRPr lang="cs-CZ" sz="16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Seznamování s čísly a porovnávání čísel </a:t>
            </a:r>
            <a:r>
              <a:rPr lang="cs-CZ" dirty="0" smtClean="0"/>
              <a:t>                  na </a:t>
            </a:r>
            <a:r>
              <a:rPr lang="cs-CZ" dirty="0" smtClean="0"/>
              <a:t>interaktivní tabuli nebo v počítači žáka.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>
                <a:alpha val="0"/>
              </a:srgb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Klíčová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  <a:gradFill flip="none" rotWithShape="1"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16200000" scaled="1"/>
            <a:tileRect/>
          </a:gradFill>
        </p:spPr>
        <p:txBody>
          <a:bodyPr/>
          <a:lstStyle/>
          <a:p>
            <a:r>
              <a:rPr lang="cs-CZ" dirty="0" smtClean="0"/>
              <a:t>Porovnávání čísel v prvním období</a:t>
            </a:r>
          </a:p>
          <a:p>
            <a:r>
              <a:rPr lang="cs-CZ" dirty="0" smtClean="0"/>
              <a:t>Matematické symboly </a:t>
            </a:r>
          </a:p>
          <a:p>
            <a:r>
              <a:rPr lang="cs-CZ" dirty="0" smtClean="0"/>
              <a:t>Menší, větší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Základní matematické symboly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    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je menší          </a:t>
            </a:r>
            <a:r>
              <a:rPr lang="cs-CZ" dirty="0" smtClean="0"/>
              <a:t>			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je větší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Je rovno 3"/>
          <p:cNvSpPr/>
          <p:nvPr/>
        </p:nvSpPr>
        <p:spPr>
          <a:xfrm>
            <a:off x="3563888" y="4725144"/>
            <a:ext cx="1440000" cy="1440000"/>
          </a:xfrm>
          <a:prstGeom prst="mathEqual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chemeClr val="bg1">
                  <a:lumMod val="9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96136" y="2636912"/>
            <a:ext cx="1800000" cy="1800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0" b="1" dirty="0" smtClean="0"/>
              <a:t>&gt;</a:t>
            </a:r>
            <a:endParaRPr lang="cs-CZ" sz="12000" b="1" dirty="0"/>
          </a:p>
        </p:txBody>
      </p:sp>
      <p:sp>
        <p:nvSpPr>
          <p:cNvPr id="6" name="Obdélník 5"/>
          <p:cNvSpPr/>
          <p:nvPr/>
        </p:nvSpPr>
        <p:spPr>
          <a:xfrm>
            <a:off x="1259632" y="2636912"/>
            <a:ext cx="1800200" cy="1800064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0" b="1" dirty="0" smtClean="0"/>
              <a:t>&lt;</a:t>
            </a:r>
            <a:endParaRPr lang="cs-CZ" sz="12000" b="1" dirty="0"/>
          </a:p>
        </p:txBody>
      </p:sp>
      <p:sp>
        <p:nvSpPr>
          <p:cNvPr id="7" name="Obdélník 6"/>
          <p:cNvSpPr/>
          <p:nvPr/>
        </p:nvSpPr>
        <p:spPr>
          <a:xfrm>
            <a:off x="3491880" y="3861048"/>
            <a:ext cx="1728192" cy="936104"/>
          </a:xfrm>
          <a:prstGeom prst="rect">
            <a:avLst/>
          </a:prstGeom>
          <a:solidFill>
            <a:srgbClr val="E1932B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rgbClr val="FFC000"/>
                  </a:solidFill>
                </a:ln>
                <a:solidFill>
                  <a:schemeClr val="tx2">
                    <a:lumMod val="50000"/>
                  </a:schemeClr>
                </a:solidFill>
              </a:rPr>
              <a:t>rovná se</a:t>
            </a:r>
            <a:endParaRPr lang="cs-CZ" sz="3200" b="1" dirty="0">
              <a:ln>
                <a:solidFill>
                  <a:srgbClr val="FFC000"/>
                </a:solidFill>
              </a:ln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8" name="Picture 4" descr="C:\Users\Eva\AppData\Local\Microsoft\Windows\Temporary Internet Files\Content.IE5\KE00ZIYO\MC9004345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933056"/>
            <a:ext cx="1457325" cy="1879600"/>
          </a:xfrm>
          <a:prstGeom prst="rect">
            <a:avLst/>
          </a:prstGeom>
          <a:noFill/>
        </p:spPr>
      </p:pic>
      <p:pic>
        <p:nvPicPr>
          <p:cNvPr id="9" name="Picture 4" descr="C:\Users\Eva\AppData\Local\Microsoft\Windows\Temporary Internet Files\Content.IE5\KE00ZIYO\MC9004345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804248" y="3933056"/>
            <a:ext cx="1457325" cy="1879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POROVNÁVÁNÍ ČÍSEL do 5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 Ve které škole je více dětí?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graphicFrame>
        <p:nvGraphicFramePr>
          <p:cNvPr id="36" name="Zástupný symbol pro obsah 35"/>
          <p:cNvGraphicFramePr>
            <a:graphicFrameLocks noGrp="1"/>
          </p:cNvGraphicFramePr>
          <p:nvPr>
            <p:ph sz="half" idx="2"/>
          </p:nvPr>
        </p:nvGraphicFramePr>
        <p:xfrm>
          <a:off x="683567" y="3573013"/>
          <a:ext cx="3672408" cy="259229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24136"/>
                <a:gridCol w="1224136"/>
                <a:gridCol w="1224136"/>
              </a:tblGrid>
              <a:tr h="12961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9614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2" name="Zástupný symbol pro text 31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60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                                                                                  Správné řešení označ</a:t>
            </a:r>
            <a:endParaRPr lang="cs-CZ" sz="8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7" name="Vývojový diagram: vyjmutí 36"/>
          <p:cNvSpPr/>
          <p:nvPr/>
        </p:nvSpPr>
        <p:spPr>
          <a:xfrm>
            <a:off x="683568" y="2492896"/>
            <a:ext cx="3672408" cy="1080120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ŠKOLA 1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43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869160"/>
            <a:ext cx="1080000" cy="1080000"/>
          </a:xfrm>
          <a:prstGeom prst="rect">
            <a:avLst/>
          </a:prstGeom>
          <a:noFill/>
        </p:spPr>
      </p:pic>
      <p:pic>
        <p:nvPicPr>
          <p:cNvPr id="1044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645024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sp>
        <p:nvSpPr>
          <p:cNvPr id="45" name="Mrak 44"/>
          <p:cNvSpPr/>
          <p:nvPr/>
        </p:nvSpPr>
        <p:spPr>
          <a:xfrm>
            <a:off x="611560" y="2276872"/>
            <a:ext cx="1584176" cy="914400"/>
          </a:xfrm>
          <a:prstGeom prst="cloud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2&gt;1</a:t>
            </a:r>
            <a:endParaRPr lang="cs-CZ" sz="4400" b="1" dirty="0"/>
          </a:p>
        </p:txBody>
      </p:sp>
      <p:sp>
        <p:nvSpPr>
          <p:cNvPr id="46" name="Zástupný symbol pro obsah 45"/>
          <p:cNvSpPr>
            <a:spLocks noGrp="1"/>
          </p:cNvSpPr>
          <p:nvPr>
            <p:ph sz="quarter" idx="4"/>
          </p:nvPr>
        </p:nvSpPr>
        <p:spPr>
          <a:xfrm>
            <a:off x="4716016" y="2492896"/>
            <a:ext cx="3852008" cy="1152128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b="1" dirty="0" smtClean="0"/>
              <a:t>      ŠKOLA 2</a:t>
            </a:r>
            <a:endParaRPr lang="cs-CZ" b="1" dirty="0"/>
          </a:p>
        </p:txBody>
      </p:sp>
      <p:graphicFrame>
        <p:nvGraphicFramePr>
          <p:cNvPr id="47" name="Tabulka 46"/>
          <p:cNvGraphicFramePr>
            <a:graphicFrameLocks noGrp="1"/>
          </p:cNvGraphicFramePr>
          <p:nvPr/>
        </p:nvGraphicFramePr>
        <p:xfrm>
          <a:off x="4860033" y="3645024"/>
          <a:ext cx="3600399" cy="2448272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00133"/>
                <a:gridCol w="1200133"/>
                <a:gridCol w="1200133"/>
              </a:tblGrid>
              <a:tr h="12156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325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8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3645024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49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717032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1026" name="Picture 2" descr="C:\Users\Eva\AppData\Local\Microsoft\Windows\Temporary Internet Files\Content.IE5\KE00ZIYO\MC90043316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71934" y="5500702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sp>
        <p:nvSpPr>
          <p:cNvPr id="18" name="Mrak 17"/>
          <p:cNvSpPr/>
          <p:nvPr/>
        </p:nvSpPr>
        <p:spPr>
          <a:xfrm>
            <a:off x="4499992" y="2276872"/>
            <a:ext cx="1584176" cy="994792"/>
          </a:xfrm>
          <a:prstGeom prst="cloud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1&lt;2</a:t>
            </a:r>
            <a:endParaRPr lang="cs-CZ" sz="4400" b="1" dirty="0"/>
          </a:p>
        </p:txBody>
      </p:sp>
      <p:pic>
        <p:nvPicPr>
          <p:cNvPr id="19" name="Picture 2" descr="C:\Users\Eva\AppData\Local\Microsoft\Windows\Temporary Internet Files\Content.IE5\KE00ZIYO\MC90043316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68344" y="1628800"/>
            <a:ext cx="504000" cy="504000"/>
          </a:xfrm>
          <a:prstGeom prst="rect">
            <a:avLst/>
          </a:prstGeom>
          <a:noFill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POROVNÁVÁNÍ ČÍSEL do 5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 Ve které škole je méně dětí?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graphicFrame>
        <p:nvGraphicFramePr>
          <p:cNvPr id="36" name="Zástupný symbol pro obsah 35"/>
          <p:cNvGraphicFramePr>
            <a:graphicFrameLocks noGrp="1"/>
          </p:cNvGraphicFramePr>
          <p:nvPr>
            <p:ph sz="half" idx="2"/>
          </p:nvPr>
        </p:nvGraphicFramePr>
        <p:xfrm>
          <a:off x="683567" y="3573015"/>
          <a:ext cx="3672409" cy="252028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24136"/>
                <a:gridCol w="1224136"/>
                <a:gridCol w="1224137"/>
              </a:tblGrid>
              <a:tr h="1260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2" name="Zástupný symbol pro text 31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60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Otevři dveře a zkontroluj!                                                                                    </a:t>
            </a:r>
            <a:endParaRPr lang="cs-CZ" sz="8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7" name="Vývojový diagram: vyjmutí 36"/>
          <p:cNvSpPr/>
          <p:nvPr/>
        </p:nvSpPr>
        <p:spPr>
          <a:xfrm>
            <a:off x="539552" y="2492896"/>
            <a:ext cx="3816000" cy="1080120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ŠKOLA 1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43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869160"/>
            <a:ext cx="1080000" cy="1080000"/>
          </a:xfrm>
          <a:prstGeom prst="rect">
            <a:avLst/>
          </a:prstGeom>
          <a:noFill/>
        </p:spPr>
      </p:pic>
      <p:pic>
        <p:nvPicPr>
          <p:cNvPr id="1044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645024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</p:pic>
      <p:sp>
        <p:nvSpPr>
          <p:cNvPr id="46" name="Zástupný symbol pro obsah 45"/>
          <p:cNvSpPr>
            <a:spLocks noGrp="1"/>
          </p:cNvSpPr>
          <p:nvPr>
            <p:ph sz="quarter" idx="4"/>
          </p:nvPr>
        </p:nvSpPr>
        <p:spPr>
          <a:xfrm>
            <a:off x="4716016" y="2492896"/>
            <a:ext cx="3852008" cy="1152128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b="1" dirty="0" smtClean="0"/>
              <a:t>      ŠKOLA 2</a:t>
            </a:r>
            <a:endParaRPr lang="cs-CZ" b="1" dirty="0"/>
          </a:p>
        </p:txBody>
      </p:sp>
      <p:graphicFrame>
        <p:nvGraphicFramePr>
          <p:cNvPr id="47" name="Tabulka 46"/>
          <p:cNvGraphicFramePr>
            <a:graphicFrameLocks noGrp="1"/>
          </p:cNvGraphicFramePr>
          <p:nvPr/>
        </p:nvGraphicFramePr>
        <p:xfrm>
          <a:off x="4860033" y="3645024"/>
          <a:ext cx="3600399" cy="2448272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00133"/>
                <a:gridCol w="1200133"/>
                <a:gridCol w="1200133"/>
              </a:tblGrid>
              <a:tr h="12156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325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8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712" y="3645024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49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717032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18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941168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20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3717032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24" name="Picture 28" descr="C:\Users\Eva\AppData\Local\Microsoft\Windows\Temporary Internet Files\Content.IE5\G8D7X1Y1\MC90043316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4869160"/>
            <a:ext cx="1080000" cy="1080000"/>
          </a:xfrm>
          <a:prstGeom prst="rect">
            <a:avLst/>
          </a:prstGeom>
          <a:noFill/>
        </p:spPr>
      </p:pic>
      <p:sp>
        <p:nvSpPr>
          <p:cNvPr id="27" name="Mrak 26"/>
          <p:cNvSpPr/>
          <p:nvPr/>
        </p:nvSpPr>
        <p:spPr>
          <a:xfrm>
            <a:off x="4427984" y="2276872"/>
            <a:ext cx="1584176" cy="914400"/>
          </a:xfrm>
          <a:prstGeom prst="cloud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2&lt;3</a:t>
            </a:r>
            <a:endParaRPr lang="cs-CZ" sz="4400" b="1" dirty="0"/>
          </a:p>
        </p:txBody>
      </p:sp>
      <p:sp>
        <p:nvSpPr>
          <p:cNvPr id="28" name="Mrak 27"/>
          <p:cNvSpPr/>
          <p:nvPr/>
        </p:nvSpPr>
        <p:spPr>
          <a:xfrm>
            <a:off x="467544" y="2276872"/>
            <a:ext cx="1584176" cy="914400"/>
          </a:xfrm>
          <a:prstGeom prst="cloud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3&gt;2</a:t>
            </a:r>
            <a:endParaRPr lang="cs-CZ" sz="4400" b="1" dirty="0"/>
          </a:p>
        </p:txBody>
      </p:sp>
      <p:pic>
        <p:nvPicPr>
          <p:cNvPr id="31" name="Picture 2" descr="C:\Users\Eva\AppData\Local\Microsoft\Windows\Temporary Internet Files\Content.IE5\KE00ZIYO\MC90043316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4941168"/>
            <a:ext cx="1080000" cy="1080000"/>
          </a:xfrm>
          <a:prstGeom prst="rect">
            <a:avLst/>
          </a:prstGeom>
          <a:noFill/>
        </p:spPr>
      </p:pic>
      <p:sp>
        <p:nvSpPr>
          <p:cNvPr id="33" name="Obdélník 32"/>
          <p:cNvSpPr/>
          <p:nvPr/>
        </p:nvSpPr>
        <p:spPr>
          <a:xfrm>
            <a:off x="1928794" y="4857760"/>
            <a:ext cx="1260000" cy="1224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72198" y="4857760"/>
            <a:ext cx="1224000" cy="1224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POROVNÁVÁNÍ ČÍSEL DO 5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 Ve které škole je více dětí?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graphicFrame>
        <p:nvGraphicFramePr>
          <p:cNvPr id="36" name="Zástupný symbol pro obsah 35"/>
          <p:cNvGraphicFramePr>
            <a:graphicFrameLocks noGrp="1"/>
          </p:cNvGraphicFramePr>
          <p:nvPr>
            <p:ph sz="half" idx="2"/>
          </p:nvPr>
        </p:nvGraphicFramePr>
        <p:xfrm>
          <a:off x="683567" y="3573015"/>
          <a:ext cx="3672408" cy="252028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24136"/>
                <a:gridCol w="1224136"/>
                <a:gridCol w="1224136"/>
              </a:tblGrid>
              <a:tr h="1260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2" name="Zástupný symbol pro text 31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Otevři dveře a zkontroluj !</a:t>
            </a:r>
            <a:endParaRPr lang="cs-CZ" sz="8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7" name="Vývojový diagram: vyjmutí 36"/>
          <p:cNvSpPr/>
          <p:nvPr/>
        </p:nvSpPr>
        <p:spPr>
          <a:xfrm>
            <a:off x="611560" y="2492896"/>
            <a:ext cx="3780000" cy="1080120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ŠKOLA 1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43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869160"/>
            <a:ext cx="1080000" cy="1080000"/>
          </a:xfrm>
          <a:prstGeom prst="rect">
            <a:avLst/>
          </a:prstGeom>
          <a:noFill/>
        </p:spPr>
      </p:pic>
      <p:sp>
        <p:nvSpPr>
          <p:cNvPr id="46" name="Zástupný symbol pro obsah 45"/>
          <p:cNvSpPr>
            <a:spLocks noGrp="1"/>
          </p:cNvSpPr>
          <p:nvPr>
            <p:ph sz="quarter" idx="4"/>
          </p:nvPr>
        </p:nvSpPr>
        <p:spPr>
          <a:xfrm>
            <a:off x="4716016" y="2492896"/>
            <a:ext cx="3852008" cy="1152128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b="1" dirty="0" smtClean="0"/>
              <a:t>      ŠKOLA 2</a:t>
            </a:r>
            <a:endParaRPr lang="cs-CZ" b="1" dirty="0"/>
          </a:p>
        </p:txBody>
      </p:sp>
      <p:graphicFrame>
        <p:nvGraphicFramePr>
          <p:cNvPr id="47" name="Tabulka 46"/>
          <p:cNvGraphicFramePr>
            <a:graphicFrameLocks noGrp="1"/>
          </p:cNvGraphicFramePr>
          <p:nvPr/>
        </p:nvGraphicFramePr>
        <p:xfrm>
          <a:off x="4860033" y="3645024"/>
          <a:ext cx="3600399" cy="2448272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00133"/>
                <a:gridCol w="1200133"/>
                <a:gridCol w="1200133"/>
              </a:tblGrid>
              <a:tr h="12156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325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5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717032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1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645024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17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645024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18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869160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21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3717032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2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645024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3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3717032"/>
            <a:ext cx="1080000" cy="108000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4" name="Picture 2" descr="C:\Users\Eva\AppData\Local\Microsoft\Windows\Temporary Internet Files\Content.IE5\KE00ZIYO\MC90043316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979712" y="4869160"/>
            <a:ext cx="1080000" cy="1080000"/>
          </a:xfrm>
          <a:prstGeom prst="rect">
            <a:avLst/>
          </a:prstGeom>
          <a:noFill/>
        </p:spPr>
      </p:pic>
      <p:pic>
        <p:nvPicPr>
          <p:cNvPr id="25" name="Picture 28" descr="C:\Users\Eva\AppData\Local\Microsoft\Windows\Temporary Internet Files\Content.IE5\G8D7X1Y1\MC90043316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4941168"/>
            <a:ext cx="1080000" cy="1080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</p:pic>
      <p:sp>
        <p:nvSpPr>
          <p:cNvPr id="26" name="Obdélník 25"/>
          <p:cNvSpPr/>
          <p:nvPr/>
        </p:nvSpPr>
        <p:spPr>
          <a:xfrm>
            <a:off x="1857356" y="4786322"/>
            <a:ext cx="1260000" cy="1224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084168" y="4869160"/>
            <a:ext cx="1260000" cy="1224000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395536" y="2276872"/>
            <a:ext cx="1656184" cy="91440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4&gt;3</a:t>
            </a:r>
            <a:endParaRPr lang="cs-CZ" sz="4400" b="1" dirty="0"/>
          </a:p>
        </p:txBody>
      </p:sp>
      <p:sp>
        <p:nvSpPr>
          <p:cNvPr id="31" name="Mrak 30"/>
          <p:cNvSpPr/>
          <p:nvPr/>
        </p:nvSpPr>
        <p:spPr>
          <a:xfrm>
            <a:off x="4499992" y="2348880"/>
            <a:ext cx="1584176" cy="914400"/>
          </a:xfrm>
          <a:prstGeom prst="cloud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3&lt;4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POROVNÁVÁNÍ ČÍSEL DO 5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 Ve které škole je méně dětí?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graphicFrame>
        <p:nvGraphicFramePr>
          <p:cNvPr id="36" name="Zástupný symbol pro obsah 35"/>
          <p:cNvGraphicFramePr>
            <a:graphicFrameLocks noGrp="1"/>
          </p:cNvGraphicFramePr>
          <p:nvPr>
            <p:ph sz="half" idx="2"/>
          </p:nvPr>
        </p:nvGraphicFramePr>
        <p:xfrm>
          <a:off x="683567" y="3573015"/>
          <a:ext cx="3672408" cy="252028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24136"/>
                <a:gridCol w="1224136"/>
                <a:gridCol w="1224136"/>
              </a:tblGrid>
              <a:tr h="1260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2" name="Zástupný symbol pro text 31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       Správné řešení označ</a:t>
            </a:r>
            <a:endParaRPr lang="cs-CZ" sz="8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7" name="Vývojový diagram: vyjmutí 36"/>
          <p:cNvSpPr/>
          <p:nvPr/>
        </p:nvSpPr>
        <p:spPr>
          <a:xfrm>
            <a:off x="611560" y="2492896"/>
            <a:ext cx="3780000" cy="1080120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ŠKOLA 1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43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869160"/>
            <a:ext cx="1080000" cy="1080000"/>
          </a:xfrm>
          <a:prstGeom prst="rect">
            <a:avLst/>
          </a:prstGeom>
          <a:noFill/>
        </p:spPr>
      </p:pic>
      <p:pic>
        <p:nvPicPr>
          <p:cNvPr id="1044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645024"/>
            <a:ext cx="1080000" cy="1080000"/>
          </a:xfrm>
          <a:prstGeom prst="rect">
            <a:avLst/>
          </a:prstGeom>
          <a:noFill/>
        </p:spPr>
      </p:pic>
      <p:sp>
        <p:nvSpPr>
          <p:cNvPr id="46" name="Zástupný symbol pro obsah 45"/>
          <p:cNvSpPr>
            <a:spLocks noGrp="1"/>
          </p:cNvSpPr>
          <p:nvPr>
            <p:ph sz="quarter" idx="4"/>
          </p:nvPr>
        </p:nvSpPr>
        <p:spPr>
          <a:xfrm>
            <a:off x="4716016" y="2492896"/>
            <a:ext cx="3852008" cy="1152128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b="1" dirty="0" smtClean="0"/>
              <a:t>      ŠKOLA 2</a:t>
            </a:r>
            <a:endParaRPr lang="cs-CZ" b="1" dirty="0"/>
          </a:p>
        </p:txBody>
      </p:sp>
      <p:graphicFrame>
        <p:nvGraphicFramePr>
          <p:cNvPr id="47" name="Tabulka 46"/>
          <p:cNvGraphicFramePr>
            <a:graphicFrameLocks noGrp="1"/>
          </p:cNvGraphicFramePr>
          <p:nvPr/>
        </p:nvGraphicFramePr>
        <p:xfrm>
          <a:off x="4860033" y="3645024"/>
          <a:ext cx="3600399" cy="2448272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00133"/>
                <a:gridCol w="1200133"/>
                <a:gridCol w="1200133"/>
              </a:tblGrid>
              <a:tr h="12156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325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8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3645024"/>
            <a:ext cx="1080000" cy="1080000"/>
          </a:xfrm>
          <a:prstGeom prst="rect">
            <a:avLst/>
          </a:prstGeom>
          <a:noFill/>
        </p:spPr>
      </p:pic>
      <p:pic>
        <p:nvPicPr>
          <p:cNvPr id="49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789040"/>
            <a:ext cx="1080000" cy="1080000"/>
          </a:xfrm>
          <a:prstGeom prst="rect">
            <a:avLst/>
          </a:prstGeom>
          <a:noFill/>
        </p:spPr>
      </p:pic>
      <p:pic>
        <p:nvPicPr>
          <p:cNvPr id="15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3717032"/>
            <a:ext cx="1080000" cy="1080000"/>
          </a:xfrm>
          <a:prstGeom prst="rect">
            <a:avLst/>
          </a:prstGeom>
          <a:noFill/>
        </p:spPr>
      </p:pic>
      <p:pic>
        <p:nvPicPr>
          <p:cNvPr id="1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717032"/>
            <a:ext cx="1080000" cy="1080000"/>
          </a:xfrm>
          <a:prstGeom prst="rect">
            <a:avLst/>
          </a:prstGeom>
          <a:noFill/>
        </p:spPr>
      </p:pic>
      <p:pic>
        <p:nvPicPr>
          <p:cNvPr id="17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941168"/>
            <a:ext cx="1080000" cy="1080000"/>
          </a:xfrm>
          <a:prstGeom prst="rect">
            <a:avLst/>
          </a:prstGeom>
          <a:noFill/>
        </p:spPr>
      </p:pic>
      <p:pic>
        <p:nvPicPr>
          <p:cNvPr id="18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645024"/>
            <a:ext cx="1080000" cy="1080000"/>
          </a:xfrm>
          <a:prstGeom prst="rect">
            <a:avLst/>
          </a:prstGeom>
          <a:noFill/>
        </p:spPr>
      </p:pic>
      <p:pic>
        <p:nvPicPr>
          <p:cNvPr id="19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717032"/>
            <a:ext cx="1080000" cy="1080000"/>
          </a:xfrm>
          <a:prstGeom prst="rect">
            <a:avLst/>
          </a:prstGeom>
          <a:noFill/>
        </p:spPr>
      </p:pic>
      <p:pic>
        <p:nvPicPr>
          <p:cNvPr id="20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4941168"/>
            <a:ext cx="1080000" cy="1080000"/>
          </a:xfrm>
          <a:prstGeom prst="rect">
            <a:avLst/>
          </a:prstGeom>
          <a:noFill/>
        </p:spPr>
      </p:pic>
      <p:pic>
        <p:nvPicPr>
          <p:cNvPr id="21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941168"/>
            <a:ext cx="1080000" cy="1080000"/>
          </a:xfrm>
          <a:prstGeom prst="rect">
            <a:avLst/>
          </a:prstGeom>
          <a:noFill/>
        </p:spPr>
      </p:pic>
      <p:sp>
        <p:nvSpPr>
          <p:cNvPr id="22" name="Mrak 21"/>
          <p:cNvSpPr/>
          <p:nvPr/>
        </p:nvSpPr>
        <p:spPr>
          <a:xfrm>
            <a:off x="467544" y="2276872"/>
            <a:ext cx="1584176" cy="914400"/>
          </a:xfrm>
          <a:prstGeom prst="cloud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5&gt;4</a:t>
            </a:r>
            <a:endParaRPr lang="cs-CZ" sz="4400" b="1" dirty="0"/>
          </a:p>
        </p:txBody>
      </p:sp>
      <p:sp>
        <p:nvSpPr>
          <p:cNvPr id="23" name="Mrak 22"/>
          <p:cNvSpPr/>
          <p:nvPr/>
        </p:nvSpPr>
        <p:spPr>
          <a:xfrm>
            <a:off x="4427984" y="2348880"/>
            <a:ext cx="1584176" cy="914400"/>
          </a:xfrm>
          <a:prstGeom prst="cloud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4&lt;5</a:t>
            </a:r>
            <a:endParaRPr lang="cs-CZ" sz="4400" b="1" dirty="0"/>
          </a:p>
        </p:txBody>
      </p:sp>
      <p:pic>
        <p:nvPicPr>
          <p:cNvPr id="24" name="Picture 2" descr="C:\Users\Eva\AppData\Local\Microsoft\Windows\Temporary Internet Files\Content.IE5\KE00ZIYO\MC90043316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67944" y="5778000"/>
            <a:ext cx="1080000" cy="1080000"/>
          </a:xfrm>
          <a:prstGeom prst="rect">
            <a:avLst/>
          </a:prstGeom>
          <a:noFill/>
        </p:spPr>
      </p:pic>
      <p:pic>
        <p:nvPicPr>
          <p:cNvPr id="28" name="Picture 2" descr="C:\Users\Eva\AppData\Local\Microsoft\Windows\Temporary Internet Files\Content.IE5\KE00ZIYO\MC90043316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100392" y="1628800"/>
            <a:ext cx="504000" cy="50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POROVNÁVÁNÍ ČÍSEL DO 5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Kolik dětí je ve škole?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graphicFrame>
        <p:nvGraphicFramePr>
          <p:cNvPr id="36" name="Zástupný symbol pro obsah 35"/>
          <p:cNvGraphicFramePr>
            <a:graphicFrameLocks noGrp="1"/>
          </p:cNvGraphicFramePr>
          <p:nvPr>
            <p:ph sz="half" idx="2"/>
          </p:nvPr>
        </p:nvGraphicFramePr>
        <p:xfrm>
          <a:off x="683567" y="3573015"/>
          <a:ext cx="3672408" cy="252028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24136"/>
                <a:gridCol w="1224136"/>
                <a:gridCol w="1224136"/>
              </a:tblGrid>
              <a:tr h="1260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2" name="Zástupný symbol pro text 31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 Rovná se počet dětí?                         </a:t>
            </a:r>
            <a:endParaRPr lang="cs-CZ" sz="8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7" name="Vývojový diagram: vyjmutí 36"/>
          <p:cNvSpPr/>
          <p:nvPr/>
        </p:nvSpPr>
        <p:spPr>
          <a:xfrm>
            <a:off x="611560" y="2492896"/>
            <a:ext cx="3780000" cy="1080120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ŠKOLA 1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43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869160"/>
            <a:ext cx="1080000" cy="1080000"/>
          </a:xfrm>
          <a:prstGeom prst="rect">
            <a:avLst/>
          </a:prstGeom>
          <a:noFill/>
        </p:spPr>
      </p:pic>
      <p:pic>
        <p:nvPicPr>
          <p:cNvPr id="1044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645024"/>
            <a:ext cx="1080000" cy="1080000"/>
          </a:xfrm>
          <a:prstGeom prst="rect">
            <a:avLst/>
          </a:prstGeom>
          <a:noFill/>
        </p:spPr>
      </p:pic>
      <p:sp>
        <p:nvSpPr>
          <p:cNvPr id="46" name="Zástupný symbol pro obsah 45"/>
          <p:cNvSpPr>
            <a:spLocks noGrp="1"/>
          </p:cNvSpPr>
          <p:nvPr>
            <p:ph sz="quarter" idx="4"/>
          </p:nvPr>
        </p:nvSpPr>
        <p:spPr>
          <a:xfrm>
            <a:off x="4716016" y="2492896"/>
            <a:ext cx="3852008" cy="1152128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b="1" dirty="0" smtClean="0"/>
              <a:t>      ŠKOLA 2</a:t>
            </a:r>
            <a:endParaRPr lang="cs-CZ" b="1" dirty="0"/>
          </a:p>
        </p:txBody>
      </p:sp>
      <p:graphicFrame>
        <p:nvGraphicFramePr>
          <p:cNvPr id="47" name="Tabulka 46"/>
          <p:cNvGraphicFramePr>
            <a:graphicFrameLocks noGrp="1"/>
          </p:cNvGraphicFramePr>
          <p:nvPr/>
        </p:nvGraphicFramePr>
        <p:xfrm>
          <a:off x="4860033" y="3645024"/>
          <a:ext cx="3600399" cy="2448272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00133"/>
                <a:gridCol w="1200133"/>
                <a:gridCol w="1200133"/>
              </a:tblGrid>
              <a:tr h="12156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325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8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3645024"/>
            <a:ext cx="1080000" cy="1080000"/>
          </a:xfrm>
          <a:prstGeom prst="rect">
            <a:avLst/>
          </a:prstGeom>
          <a:noFill/>
        </p:spPr>
      </p:pic>
      <p:pic>
        <p:nvPicPr>
          <p:cNvPr id="49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789040"/>
            <a:ext cx="1080000" cy="1080000"/>
          </a:xfrm>
          <a:prstGeom prst="rect">
            <a:avLst/>
          </a:prstGeom>
          <a:noFill/>
        </p:spPr>
      </p:pic>
      <p:pic>
        <p:nvPicPr>
          <p:cNvPr id="15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3717032"/>
            <a:ext cx="1080000" cy="1080000"/>
          </a:xfrm>
          <a:prstGeom prst="rect">
            <a:avLst/>
          </a:prstGeom>
          <a:noFill/>
        </p:spPr>
      </p:pic>
      <p:pic>
        <p:nvPicPr>
          <p:cNvPr id="1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717032"/>
            <a:ext cx="1080000" cy="1080000"/>
          </a:xfrm>
          <a:prstGeom prst="rect">
            <a:avLst/>
          </a:prstGeom>
          <a:noFill/>
        </p:spPr>
      </p:pic>
      <p:pic>
        <p:nvPicPr>
          <p:cNvPr id="17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4941168"/>
            <a:ext cx="1080000" cy="1080000"/>
          </a:xfrm>
          <a:prstGeom prst="rect">
            <a:avLst/>
          </a:prstGeom>
          <a:noFill/>
        </p:spPr>
      </p:pic>
      <p:pic>
        <p:nvPicPr>
          <p:cNvPr id="18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645024"/>
            <a:ext cx="1080000" cy="1080000"/>
          </a:xfrm>
          <a:prstGeom prst="rect">
            <a:avLst/>
          </a:prstGeom>
          <a:noFill/>
        </p:spPr>
      </p:pic>
      <p:pic>
        <p:nvPicPr>
          <p:cNvPr id="19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3717032"/>
            <a:ext cx="1080000" cy="1080000"/>
          </a:xfrm>
          <a:prstGeom prst="rect">
            <a:avLst/>
          </a:prstGeom>
          <a:noFill/>
        </p:spPr>
      </p:pic>
      <p:pic>
        <p:nvPicPr>
          <p:cNvPr id="20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4941168"/>
            <a:ext cx="1080000" cy="1080000"/>
          </a:xfrm>
          <a:prstGeom prst="rect">
            <a:avLst/>
          </a:prstGeom>
          <a:noFill/>
        </p:spPr>
      </p:pic>
      <p:pic>
        <p:nvPicPr>
          <p:cNvPr id="21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941168"/>
            <a:ext cx="1080000" cy="1080000"/>
          </a:xfrm>
          <a:prstGeom prst="rect">
            <a:avLst/>
          </a:prstGeom>
          <a:noFill/>
        </p:spPr>
      </p:pic>
      <p:sp>
        <p:nvSpPr>
          <p:cNvPr id="22" name="Mrak 21"/>
          <p:cNvSpPr/>
          <p:nvPr/>
        </p:nvSpPr>
        <p:spPr>
          <a:xfrm>
            <a:off x="3491880" y="2276872"/>
            <a:ext cx="2016224" cy="1008112"/>
          </a:xfrm>
          <a:prstGeom prst="cloud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5 = </a:t>
            </a:r>
            <a:r>
              <a:rPr lang="cs-CZ" sz="4400" b="1" dirty="0" err="1" smtClean="0"/>
              <a:t>5</a:t>
            </a:r>
            <a:endParaRPr lang="cs-CZ" sz="4400" b="1" dirty="0"/>
          </a:p>
        </p:txBody>
      </p:sp>
      <p:pic>
        <p:nvPicPr>
          <p:cNvPr id="28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304" y="4941168"/>
            <a:ext cx="1080000" cy="10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POROVNÁVÁNÍ ČÍSEL DO 5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txBody>
          <a:bodyPr>
            <a:normAutofit fontScale="92500"/>
          </a:bodyPr>
          <a:lstStyle/>
          <a:p>
            <a:pPr algn="ctr"/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Dej děti do školy podle příkladu.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graphicFrame>
        <p:nvGraphicFramePr>
          <p:cNvPr id="36" name="Zástupný symbol pro obsah 35"/>
          <p:cNvGraphicFramePr>
            <a:graphicFrameLocks noGrp="1"/>
          </p:cNvGraphicFramePr>
          <p:nvPr>
            <p:ph sz="half" idx="2"/>
          </p:nvPr>
        </p:nvGraphicFramePr>
        <p:xfrm>
          <a:off x="683567" y="3573015"/>
          <a:ext cx="3672408" cy="252028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24136"/>
                <a:gridCol w="1224136"/>
                <a:gridCol w="1224136"/>
              </a:tblGrid>
              <a:tr h="1260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601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7" name="Vývojový diagram: vyjmutí 36"/>
          <p:cNvSpPr/>
          <p:nvPr/>
        </p:nvSpPr>
        <p:spPr>
          <a:xfrm>
            <a:off x="611560" y="2492896"/>
            <a:ext cx="3780000" cy="1080120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>
                    <a:lumMod val="95000"/>
                  </a:schemeClr>
                </a:solidFill>
              </a:rPr>
              <a:t>ŠKOLA 1</a:t>
            </a:r>
            <a:endParaRPr lang="cs-CZ" sz="2400" b="1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043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4869160"/>
            <a:ext cx="1080000" cy="1080000"/>
          </a:xfrm>
          <a:prstGeom prst="rect">
            <a:avLst/>
          </a:prstGeom>
          <a:noFill/>
        </p:spPr>
      </p:pic>
      <p:sp>
        <p:nvSpPr>
          <p:cNvPr id="46" name="Zástupný symbol pro obsah 45"/>
          <p:cNvSpPr>
            <a:spLocks noGrp="1"/>
          </p:cNvSpPr>
          <p:nvPr>
            <p:ph sz="quarter" idx="4"/>
          </p:nvPr>
        </p:nvSpPr>
        <p:spPr>
          <a:xfrm>
            <a:off x="4716016" y="2492896"/>
            <a:ext cx="3852008" cy="1152128"/>
          </a:xfrm>
          <a:prstGeom prst="flowChartExtract">
            <a:avLst/>
          </a:prstGeom>
          <a:solidFill>
            <a:srgbClr val="190C0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b="1" dirty="0" smtClean="0"/>
              <a:t>      ŠKOLA 2</a:t>
            </a:r>
            <a:endParaRPr lang="cs-CZ" b="1" dirty="0"/>
          </a:p>
        </p:txBody>
      </p:sp>
      <p:graphicFrame>
        <p:nvGraphicFramePr>
          <p:cNvPr id="47" name="Tabulka 46"/>
          <p:cNvGraphicFramePr>
            <a:graphicFrameLocks noGrp="1"/>
          </p:cNvGraphicFramePr>
          <p:nvPr/>
        </p:nvGraphicFramePr>
        <p:xfrm>
          <a:off x="4860033" y="3645024"/>
          <a:ext cx="3600399" cy="2448272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8100000">
                    <a:prstClr val="black">
                      <a:alpha val="50000"/>
                    </a:prstClr>
                  </a:innerShdw>
                </a:effectLst>
                <a:tableStyleId>{93296810-A885-4BE3-A3E7-6D5BEEA58F35}</a:tableStyleId>
              </a:tblPr>
              <a:tblGrid>
                <a:gridCol w="1200133"/>
                <a:gridCol w="1200133"/>
                <a:gridCol w="1200133"/>
              </a:tblGrid>
              <a:tr h="121569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23257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9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1500174"/>
            <a:ext cx="1080000" cy="1080000"/>
          </a:xfrm>
          <a:prstGeom prst="rect">
            <a:avLst/>
          </a:prstGeom>
          <a:noFill/>
        </p:spPr>
      </p:pic>
      <p:sp>
        <p:nvSpPr>
          <p:cNvPr id="22" name="Mrak 21"/>
          <p:cNvSpPr/>
          <p:nvPr/>
        </p:nvSpPr>
        <p:spPr>
          <a:xfrm>
            <a:off x="3491880" y="2276872"/>
            <a:ext cx="2016224" cy="1008112"/>
          </a:xfrm>
          <a:prstGeom prst="cloud">
            <a:avLst/>
          </a:prstGeom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/>
              <a:t>2&gt;0</a:t>
            </a:r>
            <a:endParaRPr lang="cs-CZ" sz="4400" b="1" dirty="0"/>
          </a:p>
        </p:txBody>
      </p:sp>
      <p:pic>
        <p:nvPicPr>
          <p:cNvPr id="23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1643050"/>
            <a:ext cx="1080000" cy="1080000"/>
          </a:xfrm>
          <a:prstGeom prst="rect">
            <a:avLst/>
          </a:prstGeom>
          <a:noFill/>
        </p:spPr>
      </p:pic>
      <p:pic>
        <p:nvPicPr>
          <p:cNvPr id="24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40352" y="1484784"/>
            <a:ext cx="1080000" cy="10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Procvičování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4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177281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Obdélník 27"/>
          <p:cNvSpPr/>
          <p:nvPr/>
        </p:nvSpPr>
        <p:spPr>
          <a:xfrm>
            <a:off x="611560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&lt;</a:t>
            </a:r>
            <a:endParaRPr lang="cs-CZ" sz="9600" b="1" dirty="0"/>
          </a:p>
        </p:txBody>
      </p:sp>
      <p:sp>
        <p:nvSpPr>
          <p:cNvPr id="31" name="Obdélník 30"/>
          <p:cNvSpPr/>
          <p:nvPr/>
        </p:nvSpPr>
        <p:spPr>
          <a:xfrm>
            <a:off x="2051720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&gt;</a:t>
            </a:r>
            <a:endParaRPr lang="cs-CZ" sz="9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443711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VYBER SPRÁVNÉ ZNAMÉNKO</a:t>
            </a:r>
            <a:endParaRPr lang="cs-CZ" b="1" dirty="0"/>
          </a:p>
        </p:txBody>
      </p:sp>
      <p:sp>
        <p:nvSpPr>
          <p:cNvPr id="38" name="Je rovno 37"/>
          <p:cNvSpPr/>
          <p:nvPr/>
        </p:nvSpPr>
        <p:spPr>
          <a:xfrm>
            <a:off x="3635896" y="5517232"/>
            <a:ext cx="914400" cy="914400"/>
          </a:xfrm>
          <a:prstGeom prst="mathEqual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chemeClr val="bg1">
                  <a:lumMod val="9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Procvičování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4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Obdélník 27"/>
          <p:cNvSpPr/>
          <p:nvPr/>
        </p:nvSpPr>
        <p:spPr>
          <a:xfrm>
            <a:off x="539552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&lt;</a:t>
            </a:r>
            <a:endParaRPr lang="cs-CZ" sz="9600" b="1" dirty="0"/>
          </a:p>
        </p:txBody>
      </p:sp>
      <p:sp>
        <p:nvSpPr>
          <p:cNvPr id="31" name="Obdélník 30"/>
          <p:cNvSpPr/>
          <p:nvPr/>
        </p:nvSpPr>
        <p:spPr>
          <a:xfrm>
            <a:off x="2051720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&gt;</a:t>
            </a:r>
            <a:endParaRPr lang="cs-CZ" sz="9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443711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VYBER SPRÁVNÉ ZNAMÉNKO</a:t>
            </a:r>
            <a:endParaRPr lang="cs-CZ" b="1" dirty="0"/>
          </a:p>
        </p:txBody>
      </p:sp>
      <p:sp>
        <p:nvSpPr>
          <p:cNvPr id="14" name="Je rovno 13"/>
          <p:cNvSpPr/>
          <p:nvPr/>
        </p:nvSpPr>
        <p:spPr>
          <a:xfrm>
            <a:off x="3923928" y="5445224"/>
            <a:ext cx="864096" cy="864096"/>
          </a:xfrm>
          <a:prstGeom prst="mathEqual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Procvičování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4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Obdélník 27"/>
          <p:cNvSpPr/>
          <p:nvPr/>
        </p:nvSpPr>
        <p:spPr>
          <a:xfrm>
            <a:off x="539552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&lt;</a:t>
            </a:r>
            <a:endParaRPr lang="cs-CZ" sz="9600" b="1" dirty="0"/>
          </a:p>
        </p:txBody>
      </p:sp>
      <p:sp>
        <p:nvSpPr>
          <p:cNvPr id="31" name="Obdélník 30"/>
          <p:cNvSpPr/>
          <p:nvPr/>
        </p:nvSpPr>
        <p:spPr>
          <a:xfrm>
            <a:off x="2051720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&gt;</a:t>
            </a:r>
            <a:endParaRPr lang="cs-CZ" sz="9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443711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VYBER SPRÁVNÉ ZNAMÉNKO</a:t>
            </a:r>
            <a:endParaRPr lang="cs-CZ" b="1" dirty="0"/>
          </a:p>
        </p:txBody>
      </p:sp>
      <p:pic>
        <p:nvPicPr>
          <p:cNvPr id="11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700808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64288" y="1700808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7" name="Je rovno 16"/>
          <p:cNvSpPr/>
          <p:nvPr/>
        </p:nvSpPr>
        <p:spPr>
          <a:xfrm>
            <a:off x="3923928" y="5517232"/>
            <a:ext cx="914400" cy="914400"/>
          </a:xfrm>
          <a:prstGeom prst="mathEqual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Procvičování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4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Obdélník 27"/>
          <p:cNvSpPr/>
          <p:nvPr/>
        </p:nvSpPr>
        <p:spPr>
          <a:xfrm>
            <a:off x="539552" y="5301208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&lt;</a:t>
            </a:r>
            <a:endParaRPr lang="cs-CZ" sz="9600" b="1" dirty="0"/>
          </a:p>
        </p:txBody>
      </p:sp>
      <p:sp>
        <p:nvSpPr>
          <p:cNvPr id="31" name="Obdélník 30"/>
          <p:cNvSpPr/>
          <p:nvPr/>
        </p:nvSpPr>
        <p:spPr>
          <a:xfrm>
            <a:off x="2051720" y="5301208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&gt;</a:t>
            </a:r>
            <a:endParaRPr lang="cs-CZ" sz="9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443711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VYBER SPRÁVNÉ ZNAMÉNKO</a:t>
            </a:r>
            <a:endParaRPr lang="cs-CZ" b="1" dirty="0"/>
          </a:p>
        </p:txBody>
      </p:sp>
      <p:sp>
        <p:nvSpPr>
          <p:cNvPr id="38" name="Je rovno 37"/>
          <p:cNvSpPr/>
          <p:nvPr/>
        </p:nvSpPr>
        <p:spPr>
          <a:xfrm>
            <a:off x="3635896" y="5661248"/>
            <a:ext cx="914400" cy="914400"/>
          </a:xfrm>
          <a:prstGeom prst="mathEqual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3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177281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77281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Procvičování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4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177281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79712" y="177281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Obdélník 27"/>
          <p:cNvSpPr/>
          <p:nvPr/>
        </p:nvSpPr>
        <p:spPr>
          <a:xfrm>
            <a:off x="539552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&lt;</a:t>
            </a:r>
            <a:endParaRPr lang="cs-CZ" sz="9600" b="1" dirty="0"/>
          </a:p>
        </p:txBody>
      </p:sp>
      <p:sp>
        <p:nvSpPr>
          <p:cNvPr id="31" name="Obdélník 30"/>
          <p:cNvSpPr/>
          <p:nvPr/>
        </p:nvSpPr>
        <p:spPr>
          <a:xfrm>
            <a:off x="2051720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&gt;</a:t>
            </a:r>
            <a:endParaRPr lang="cs-CZ" sz="9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443711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VYBER SPRÁVNÉ ZNAMÉNKO</a:t>
            </a:r>
            <a:endParaRPr lang="cs-CZ" b="1" dirty="0"/>
          </a:p>
        </p:txBody>
      </p:sp>
      <p:sp>
        <p:nvSpPr>
          <p:cNvPr id="38" name="Je rovno 37"/>
          <p:cNvSpPr/>
          <p:nvPr/>
        </p:nvSpPr>
        <p:spPr>
          <a:xfrm>
            <a:off x="3923928" y="5373216"/>
            <a:ext cx="914400" cy="914400"/>
          </a:xfrm>
          <a:prstGeom prst="mathEqual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Procvičování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4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Obdélník 27"/>
          <p:cNvSpPr/>
          <p:nvPr/>
        </p:nvSpPr>
        <p:spPr>
          <a:xfrm>
            <a:off x="539552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&lt;</a:t>
            </a:r>
            <a:endParaRPr lang="cs-CZ" sz="9600" b="1" dirty="0"/>
          </a:p>
        </p:txBody>
      </p:sp>
      <p:sp>
        <p:nvSpPr>
          <p:cNvPr id="31" name="Obdélník 30"/>
          <p:cNvSpPr/>
          <p:nvPr/>
        </p:nvSpPr>
        <p:spPr>
          <a:xfrm>
            <a:off x="1979712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&gt;</a:t>
            </a:r>
            <a:endParaRPr lang="cs-CZ" sz="9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443711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VYBER SPRÁVNÉ ZNAMÉNKO</a:t>
            </a:r>
            <a:endParaRPr lang="cs-CZ" b="1" dirty="0"/>
          </a:p>
        </p:txBody>
      </p:sp>
      <p:sp>
        <p:nvSpPr>
          <p:cNvPr id="38" name="Je rovno 37"/>
          <p:cNvSpPr/>
          <p:nvPr/>
        </p:nvSpPr>
        <p:spPr>
          <a:xfrm>
            <a:off x="3923928" y="5373216"/>
            <a:ext cx="914400" cy="914400"/>
          </a:xfrm>
          <a:prstGeom prst="mathEqual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177281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177281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77281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Procvičování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4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Obdélník 27"/>
          <p:cNvSpPr/>
          <p:nvPr/>
        </p:nvSpPr>
        <p:spPr>
          <a:xfrm>
            <a:off x="539552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&lt;</a:t>
            </a:r>
            <a:endParaRPr lang="cs-CZ" sz="9600" b="1" dirty="0"/>
          </a:p>
        </p:txBody>
      </p:sp>
      <p:sp>
        <p:nvSpPr>
          <p:cNvPr id="31" name="Obdélník 30"/>
          <p:cNvSpPr/>
          <p:nvPr/>
        </p:nvSpPr>
        <p:spPr>
          <a:xfrm>
            <a:off x="2123728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&gt;</a:t>
            </a:r>
            <a:endParaRPr lang="cs-CZ" sz="9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443711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VYBER SPRÁVNÉ ZNAMÉNKO</a:t>
            </a:r>
            <a:endParaRPr lang="cs-CZ" b="1" dirty="0"/>
          </a:p>
        </p:txBody>
      </p:sp>
      <p:sp>
        <p:nvSpPr>
          <p:cNvPr id="38" name="Je rovno 37"/>
          <p:cNvSpPr/>
          <p:nvPr/>
        </p:nvSpPr>
        <p:spPr>
          <a:xfrm>
            <a:off x="3923928" y="5373216"/>
            <a:ext cx="914400" cy="914400"/>
          </a:xfrm>
          <a:prstGeom prst="mathEqual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1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4" y="177281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700808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Procvičování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4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Obdélník 27"/>
          <p:cNvSpPr/>
          <p:nvPr/>
        </p:nvSpPr>
        <p:spPr>
          <a:xfrm>
            <a:off x="539552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&lt;</a:t>
            </a:r>
            <a:endParaRPr lang="cs-CZ" sz="9600" b="1" dirty="0"/>
          </a:p>
        </p:txBody>
      </p:sp>
      <p:sp>
        <p:nvSpPr>
          <p:cNvPr id="31" name="Obdélník 30"/>
          <p:cNvSpPr/>
          <p:nvPr/>
        </p:nvSpPr>
        <p:spPr>
          <a:xfrm>
            <a:off x="2051720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&gt;</a:t>
            </a:r>
            <a:endParaRPr lang="cs-CZ" sz="9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443711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VYBER SPRÁVNÉ ZNAMÉNKO</a:t>
            </a:r>
            <a:endParaRPr lang="cs-CZ" b="1" dirty="0"/>
          </a:p>
        </p:txBody>
      </p:sp>
      <p:pic>
        <p:nvPicPr>
          <p:cNvPr id="11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177281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0" y="177281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1700808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8" name="Je rovno 37"/>
          <p:cNvSpPr/>
          <p:nvPr/>
        </p:nvSpPr>
        <p:spPr>
          <a:xfrm>
            <a:off x="3714744" y="5500702"/>
            <a:ext cx="914400" cy="914400"/>
          </a:xfrm>
          <a:prstGeom prst="mathEqual">
            <a:avLst/>
          </a:prstGeom>
          <a:solidFill>
            <a:schemeClr val="tx2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n>
                  <a:solidFill>
                    <a:schemeClr val="tx2">
                      <a:lumMod val="50000"/>
                    </a:schemeClr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Procvičování - vzor</a:t>
            </a:r>
            <a:endParaRPr lang="cs-CZ" b="1" dirty="0">
              <a:ln>
                <a:solidFill>
                  <a:schemeClr val="tx2">
                    <a:lumMod val="50000"/>
                  </a:schemeClr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24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92494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6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7" name="Picture 19" descr="C:\Users\Eva\AppData\Local\Microsoft\Windows\Temporary Internet Files\Content.IE5\KE00ZIYO\MC900440571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285293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8" name="Obdélník 27"/>
          <p:cNvSpPr/>
          <p:nvPr/>
        </p:nvSpPr>
        <p:spPr>
          <a:xfrm>
            <a:off x="539552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&lt;</a:t>
            </a:r>
            <a:endParaRPr lang="cs-CZ" sz="9600" b="1" dirty="0"/>
          </a:p>
        </p:txBody>
      </p:sp>
      <p:sp>
        <p:nvSpPr>
          <p:cNvPr id="31" name="Obdélník 30"/>
          <p:cNvSpPr/>
          <p:nvPr/>
        </p:nvSpPr>
        <p:spPr>
          <a:xfrm>
            <a:off x="2051720" y="5373216"/>
            <a:ext cx="1260000" cy="1224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b="1" dirty="0" smtClean="0"/>
              <a:t>&gt;</a:t>
            </a:r>
            <a:endParaRPr lang="cs-CZ" sz="96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059832" y="4437112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VYBER SPRÁVNÉ ZNAMÉNKO</a:t>
            </a:r>
            <a:endParaRPr lang="cs-CZ" b="1" dirty="0"/>
          </a:p>
        </p:txBody>
      </p:sp>
      <p:sp>
        <p:nvSpPr>
          <p:cNvPr id="38" name="Je rovno 37"/>
          <p:cNvSpPr/>
          <p:nvPr/>
        </p:nvSpPr>
        <p:spPr>
          <a:xfrm>
            <a:off x="4214810" y="5500702"/>
            <a:ext cx="914400" cy="914400"/>
          </a:xfrm>
          <a:prstGeom prst="mathEqual">
            <a:avLst/>
          </a:prstGeom>
          <a:solidFill>
            <a:schemeClr val="tx2">
              <a:lumMod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ln w="12700">
                <a:solidFill>
                  <a:sysClr val="windowText" lastClr="0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818656" cy="70609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Pracovní list  k vytištění</a:t>
            </a:r>
            <a:br>
              <a:rPr lang="cs-CZ" sz="2000" dirty="0" smtClean="0"/>
            </a:br>
            <a:r>
              <a:rPr lang="cs-CZ" sz="2000" u="sng" dirty="0" smtClean="0"/>
              <a:t>Udělej si svou školu</a:t>
            </a:r>
            <a:endParaRPr lang="cs-CZ" sz="2000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ln cmpd="sng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                      ŠKOLA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88024" y="2924944"/>
            <a:ext cx="1080000" cy="108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19" descr="C:\Users\Eva\AppData\Local\Microsoft\Windows\Temporary Internet Files\Content.IE5\KE00ZIYO\MC900440571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13285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22" descr="C:\Users\Eva\AppData\Local\Microsoft\Windows\Temporary Internet Files\Content.IE5\G8D7X1Y1\MC90044056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64502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21" descr="C:\Users\Eva\AppData\Local\Microsoft\Windows\Temporary Internet Files\Content.IE5\G8D7X1Y1\MC90044057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3645024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20" descr="C:\Users\Eva\AppData\Local\Microsoft\Windows\Temporary Internet Files\Content.IE5\V2D9FJ6S\MC900440567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2132856"/>
            <a:ext cx="1080000" cy="10800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2" name="Obdélník 11"/>
          <p:cNvSpPr/>
          <p:nvPr/>
        </p:nvSpPr>
        <p:spPr>
          <a:xfrm>
            <a:off x="6084168" y="2924944"/>
            <a:ext cx="1080000" cy="108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88024" y="4293096"/>
            <a:ext cx="1080000" cy="108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380312" y="2924944"/>
            <a:ext cx="1080000" cy="108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380312" y="4293096"/>
            <a:ext cx="1080000" cy="108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84168" y="4509120"/>
            <a:ext cx="1080000" cy="162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>
            <a:off x="4499992" y="1196752"/>
            <a:ext cx="4320160" cy="936104"/>
          </a:xfrm>
          <a:prstGeom prst="triangle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4211960" y="476672"/>
          <a:ext cx="4752528" cy="59766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52528"/>
              </a:tblGrid>
              <a:tr h="59766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9" name="TextovéPole 18"/>
          <p:cNvSpPr txBox="1"/>
          <p:nvPr/>
        </p:nvSpPr>
        <p:spPr>
          <a:xfrm>
            <a:off x="251520" y="5445224"/>
            <a:ext cx="3816425" cy="92333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Školu nejdříve vybarvi, pak vystřihni</a:t>
            </a:r>
          </a:p>
          <a:p>
            <a:r>
              <a:rPr lang="cs-CZ" dirty="0" smtClean="0"/>
              <a:t>děti a nalep je do oken. Můžeš si děti namalovat i sám/a.</a:t>
            </a:r>
            <a:endParaRPr lang="cs-CZ" dirty="0"/>
          </a:p>
        </p:txBody>
      </p:sp>
      <p:sp>
        <p:nvSpPr>
          <p:cNvPr id="20" name="Mrak 19"/>
          <p:cNvSpPr/>
          <p:nvPr/>
        </p:nvSpPr>
        <p:spPr>
          <a:xfrm>
            <a:off x="4355976" y="692696"/>
            <a:ext cx="1584176" cy="914400"/>
          </a:xfrm>
          <a:prstGeom prst="cloud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400" b="1" dirty="0"/>
          </a:p>
        </p:txBody>
      </p:sp>
      <p:sp>
        <p:nvSpPr>
          <p:cNvPr id="21" name="Slunce 20"/>
          <p:cNvSpPr/>
          <p:nvPr/>
        </p:nvSpPr>
        <p:spPr>
          <a:xfrm>
            <a:off x="7668344" y="692696"/>
            <a:ext cx="914400" cy="914400"/>
          </a:xfrm>
          <a:prstGeom prst="sun">
            <a:avLst/>
          </a:prstGeom>
          <a:solidFill>
            <a:schemeClr val="bg1"/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5E9EFF">
                <a:alpha val="0"/>
              </a:srgb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dirty="0" smtClean="0">
                <a:hlinkClick r:id="rId2"/>
              </a:rPr>
              <a:t>office.</a:t>
            </a:r>
            <a:r>
              <a:rPr lang="cs-CZ" sz="2200" dirty="0" err="1" smtClean="0">
                <a:hlinkClick r:id="rId2"/>
              </a:rPr>
              <a:t>microsoft.com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cs</a:t>
            </a:r>
            <a:r>
              <a:rPr lang="cs-CZ" sz="2200" dirty="0" smtClean="0">
                <a:hlinkClick r:id="rId2"/>
              </a:rPr>
              <a:t>-</a:t>
            </a:r>
            <a:r>
              <a:rPr lang="cs-CZ" sz="2200" dirty="0" err="1" smtClean="0">
                <a:hlinkClick r:id="rId2"/>
              </a:rPr>
              <a:t>cz</a:t>
            </a:r>
            <a:r>
              <a:rPr lang="cs-CZ" sz="2200" dirty="0" smtClean="0">
                <a:hlinkClick r:id="rId2"/>
              </a:rPr>
              <a:t>/</a:t>
            </a:r>
            <a:r>
              <a:rPr lang="cs-CZ" sz="2200" dirty="0" err="1" smtClean="0">
                <a:hlinkClick r:id="rId2"/>
              </a:rPr>
              <a:t>images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ZDROJE: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771</TotalTime>
  <Words>277</Words>
  <Application>Microsoft Office PowerPoint</Application>
  <PresentationFormat>Předvádění na obrazovce (4:3)</PresentationFormat>
  <Paragraphs>111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Anotace</vt:lpstr>
      <vt:lpstr>Klíčová slova</vt:lpstr>
      <vt:lpstr>Základní matematické symboly</vt:lpstr>
      <vt:lpstr>POROVNÁVÁNÍ ČÍSEL do 5</vt:lpstr>
      <vt:lpstr>POROVNÁVÁNÍ ČÍSEL do 5</vt:lpstr>
      <vt:lpstr>POROVNÁVÁNÍ ČÍSEL DO 5</vt:lpstr>
      <vt:lpstr>POROVNÁVÁNÍ ČÍSEL DO 5</vt:lpstr>
      <vt:lpstr>POROVNÁVÁNÍ ČÍSEL DO 5</vt:lpstr>
      <vt:lpstr>POROVNÁVÁNÍ ČÍSEL DO 5</vt:lpstr>
      <vt:lpstr>Procvičování</vt:lpstr>
      <vt:lpstr>Procvičování</vt:lpstr>
      <vt:lpstr>Procvičování</vt:lpstr>
      <vt:lpstr>Procvičování</vt:lpstr>
      <vt:lpstr>Procvičování</vt:lpstr>
      <vt:lpstr>Procvičování</vt:lpstr>
      <vt:lpstr>Procvičování</vt:lpstr>
      <vt:lpstr>Procvičování</vt:lpstr>
      <vt:lpstr>Procvičování - vzor</vt:lpstr>
      <vt:lpstr>Pracovní list  k vytištění Udělej si svou školu</vt:lpstr>
      <vt:lpstr>office.microsoft.com/cs-cz/images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Dum</cp:lastModifiedBy>
  <cp:revision>98</cp:revision>
  <dcterms:created xsi:type="dcterms:W3CDTF">2012-05-03T11:25:43Z</dcterms:created>
  <dcterms:modified xsi:type="dcterms:W3CDTF">2013-02-28T13:00:25Z</dcterms:modified>
</cp:coreProperties>
</file>