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2" r:id="rId6"/>
    <p:sldId id="263" r:id="rId7"/>
    <p:sldId id="264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8339A-58F7-4DAF-BA3C-575F46B2DBE3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0733D-536A-4E89-929F-C98D05C116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53E66-52BC-4EDA-95A4-672810E83F0D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2E6863-BF27-481F-9033-31DD83A474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9B578-09C2-4221-AE22-E894FCABC4BD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B9414-0838-4C38-BF04-9093E01904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BBDD5E-D1C4-4FED-B0D6-83CA9193260C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269D78-6217-4BB7-890B-4D6D85C046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B6E85-524A-4D50-93D1-2E11FD2E14E6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7454C4-080F-47AF-819D-C3D46A1014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11888-14A9-404C-A64C-499B72E5E32E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99D5AC-D9E6-4309-BB1B-683B82B7FA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ADC2C-FA18-4821-8FAA-66B14BFB23FC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449FAC-BC3C-4DDE-A629-6F32ECC66D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97FC6-E29F-487B-A517-DAD4596F940A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1D973-1E41-4B89-9068-38256A4F1F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B4571-F18B-485E-ACB4-CB0F9F8E8C94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31BC03-4A7D-438E-98D8-6AD61E5511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2538ED-0975-45EA-9A97-18546AD92FE6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A75F7-E14D-4329-973C-7830BE4C18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77512-4074-4C8C-8546-59CF6EB67615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8C3C8-E0A2-4810-AAC2-A6C92B4FE5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F833DC6-05AE-4285-8F84-C3F3DDD4D8A2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F16804-EE9A-4C89-9ECD-0DDAAD12E4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anacek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765175"/>
            <a:ext cx="7056437" cy="153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5" name="Group 23"/>
          <p:cNvGraphicFramePr>
            <a:graphicFrameLocks noGrp="1"/>
          </p:cNvGraphicFramePr>
          <p:nvPr/>
        </p:nvGraphicFramePr>
        <p:xfrm>
          <a:off x="1692275" y="2781300"/>
          <a:ext cx="5848350" cy="3027363"/>
        </p:xfrm>
        <a:graphic>
          <a:graphicData uri="http://schemas.openxmlformats.org/drawingml/2006/table">
            <a:tbl>
              <a:tblPr/>
              <a:tblGrid>
                <a:gridCol w="1598613"/>
                <a:gridCol w="4249737"/>
              </a:tblGrid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ZŠ J. E. Purkyně Libochovice a ZUŠ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Bc. Jiří Grüner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8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VY_32_INOVACE_22_Přelom 19.                 a 20. století v české hudbě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Hudba na přelomu 19. a 20. století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CZ.1.07/1.4.00/21.2803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Česká hudba na přelomu 18. </a:t>
            </a:r>
            <a:r>
              <a:rPr lang="cs-CZ" smtClean="0">
                <a:latin typeface="Arial" charset="0"/>
              </a:rPr>
              <a:t>                   </a:t>
            </a:r>
            <a:r>
              <a:rPr lang="cs-CZ" smtClean="0"/>
              <a:t>a 19. století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Největší představitelé české hudby: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Antonín Dvořák, Leoš Janáček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333375"/>
            <a:ext cx="7056437" cy="153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Prezentace je určena žákům 9. tříd.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Navazuje na probrané učivo – romantismus.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Žáci se seznamují s největšími velikány české hudby přelomu 19. a 20. století - Antonínem Dvořákem a Leošem Janáčkem.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Seznámení s jejich životem a hudební tvorbou (instrumentální, sborovou a s lidovou slovesností).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smtClean="0"/>
              <a:t>Vývoj české hudby přelomu </a:t>
            </a:r>
            <a:r>
              <a:rPr lang="cs-CZ" sz="4000" smtClean="0">
                <a:latin typeface="Arial" charset="0"/>
              </a:rPr>
              <a:t>                         </a:t>
            </a:r>
            <a:r>
              <a:rPr lang="cs-CZ" sz="4000" smtClean="0"/>
              <a:t>18.</a:t>
            </a:r>
            <a:r>
              <a:rPr lang="cs-CZ" sz="4000" smtClean="0">
                <a:latin typeface="Arial" charset="0"/>
              </a:rPr>
              <a:t> </a:t>
            </a:r>
            <a:r>
              <a:rPr lang="cs-CZ" sz="4000" smtClean="0"/>
              <a:t>a 19. století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Do konce 18. století byla důležitá hudba kantorů (Jan Jakub Ryba – Česká mše vánoční).</a:t>
            </a:r>
          </a:p>
          <a:p>
            <a:r>
              <a:rPr lang="cs-CZ" smtClean="0"/>
              <a:t>Později se z kantorské hudby vyvíjí hudba lidová, která přechází až k tanečním prvkům.</a:t>
            </a:r>
          </a:p>
          <a:p>
            <a:r>
              <a:rPr lang="cs-CZ" smtClean="0"/>
              <a:t>Na počátku 19. století v prvním desetiletí se vyvíjí </a:t>
            </a:r>
            <a:r>
              <a:rPr lang="cs-CZ" i="1" smtClean="0"/>
              <a:t>polka </a:t>
            </a:r>
            <a:r>
              <a:rPr lang="cs-CZ" smtClean="0"/>
              <a:t>(B. Smetana), dále se rozvíjí koncert a vokální hudba lidové slovesnosti </a:t>
            </a:r>
            <a:r>
              <a:rPr lang="cs-CZ" smtClean="0">
                <a:latin typeface="Arial" charset="0"/>
              </a:rPr>
              <a:t>              </a:t>
            </a:r>
            <a:r>
              <a:rPr lang="cs-CZ" smtClean="0"/>
              <a:t>(A. Dvořák, Leoš Janáček).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02138" cy="1143000"/>
          </a:xfrm>
        </p:spPr>
        <p:txBody>
          <a:bodyPr/>
          <a:lstStyle/>
          <a:p>
            <a:r>
              <a:rPr lang="cs-CZ" smtClean="0"/>
              <a:t>Antonín Dvořák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* 1841 – narozen v </a:t>
            </a:r>
            <a:r>
              <a:rPr lang="cs-CZ" dirty="0" err="1" smtClean="0"/>
              <a:t>Nelahozevsi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+ 1904 – zemřel v Praze.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Dvořákův otec byl řezníkem a hostinským. Po svém synovi chtěl, aby se též vyučil řezníkem.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Díky </a:t>
            </a:r>
            <a:r>
              <a:rPr lang="cs-CZ" dirty="0" err="1" smtClean="0"/>
              <a:t>zlonickému</a:t>
            </a:r>
            <a:r>
              <a:rPr lang="cs-CZ" dirty="0" smtClean="0"/>
              <a:t> učiteli </a:t>
            </a:r>
            <a:r>
              <a:rPr lang="cs-CZ" dirty="0" err="1" smtClean="0"/>
              <a:t>Liehmannovi</a:t>
            </a:r>
            <a:r>
              <a:rPr lang="cs-CZ" dirty="0" smtClean="0"/>
              <a:t> poslal otec svého syna v r. 1857 do Prahy na varhanickou školu.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Od té doby se věnoval pouze hudbě.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dalším českým skladatelem, který se zaslouží velké uznání.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Působil též jako profesor na pražské konzervatoři a na New Yorské konzervatoři (1892 – 1895) – z této cesty za oceán vznikla 9. symfonie – NOVOSVĚTSKÁ.</a:t>
            </a:r>
            <a:endParaRPr lang="cs-CZ" dirty="0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188913"/>
            <a:ext cx="1903412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Dílo Antonína Dvořáka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Dvořák byl mistrem v kompozici veškeré hudby. Skládal hudbu orchestrální, komorní, duchovní, operní a vokální.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Dílo vokální je převážně zaměřeno na lidovou slovesnost.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Např.: </a:t>
            </a:r>
            <a:r>
              <a:rPr lang="cs-CZ" b="1" dirty="0" smtClean="0"/>
              <a:t>Klavírní skladby</a:t>
            </a:r>
            <a:r>
              <a:rPr lang="cs-CZ" dirty="0" smtClean="0"/>
              <a:t> – Humoreska, Dumka a Furiant, Slovanské tance.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Duchovní skladby – </a:t>
            </a:r>
            <a:r>
              <a:rPr lang="cs-CZ" dirty="0" err="1" smtClean="0"/>
              <a:t>Stabat</a:t>
            </a:r>
            <a:r>
              <a:rPr lang="cs-CZ" dirty="0" smtClean="0"/>
              <a:t> Mater, Svatá Ludmila, </a:t>
            </a:r>
            <a:r>
              <a:rPr lang="cs-CZ" dirty="0" err="1" smtClean="0"/>
              <a:t>Requiem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Opera – </a:t>
            </a:r>
            <a:r>
              <a:rPr lang="cs-CZ" dirty="0" smtClean="0"/>
              <a:t>Rusalka, </a:t>
            </a:r>
            <a:r>
              <a:rPr lang="cs-CZ" dirty="0" err="1" smtClean="0"/>
              <a:t>Armida</a:t>
            </a:r>
            <a:r>
              <a:rPr lang="cs-CZ" dirty="0" smtClean="0"/>
              <a:t>, Čert a Káča, Jakobín.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Vokální skladby – </a:t>
            </a:r>
            <a:r>
              <a:rPr lang="cs-CZ" dirty="0" smtClean="0"/>
              <a:t>Moravské dvojzpěvy, písně, ženské, mužské a smíšené sbory.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Symfonie – </a:t>
            </a:r>
            <a:r>
              <a:rPr lang="cs-CZ" dirty="0" smtClean="0"/>
              <a:t>9 – nejznámější poslední Novosvětská.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538" cy="1143000"/>
          </a:xfrm>
        </p:spPr>
        <p:txBody>
          <a:bodyPr/>
          <a:lstStyle/>
          <a:p>
            <a:r>
              <a:rPr lang="cs-CZ" smtClean="0"/>
              <a:t>Leoš Janáček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500" smtClean="0"/>
              <a:t>* 1854 – Hukvaldy u Příbora</a:t>
            </a:r>
          </a:p>
          <a:p>
            <a:pPr>
              <a:lnSpc>
                <a:spcPct val="80000"/>
              </a:lnSpc>
            </a:pPr>
            <a:r>
              <a:rPr lang="cs-CZ" sz="2500" smtClean="0"/>
              <a:t>+ 1928 – Ostrava</a:t>
            </a:r>
          </a:p>
          <a:p>
            <a:pPr>
              <a:lnSpc>
                <a:spcPct val="80000"/>
              </a:lnSpc>
            </a:pPr>
            <a:r>
              <a:rPr lang="cs-CZ" sz="2500" smtClean="0"/>
              <a:t>Pocházel z jedenácti dětí, otec učitel v Hukvaldech.</a:t>
            </a:r>
          </a:p>
          <a:p>
            <a:pPr>
              <a:lnSpc>
                <a:spcPct val="80000"/>
              </a:lnSpc>
            </a:pPr>
            <a:r>
              <a:rPr lang="cs-CZ" sz="2500" smtClean="0"/>
              <a:t>Již v 7. letech se učil hře na housle, klavír a jiné nástroje.</a:t>
            </a:r>
          </a:p>
          <a:p>
            <a:pPr>
              <a:lnSpc>
                <a:spcPct val="80000"/>
              </a:lnSpc>
            </a:pPr>
            <a:r>
              <a:rPr lang="cs-CZ" sz="2500" smtClean="0"/>
              <a:t>Své znalosti hudby prohlubuje na varhanické škole v Praze, poté odchází do Lipska a Vídně. </a:t>
            </a:r>
          </a:p>
          <a:p>
            <a:pPr>
              <a:lnSpc>
                <a:spcPct val="80000"/>
              </a:lnSpc>
            </a:pPr>
            <a:r>
              <a:rPr lang="cs-CZ" sz="2500" smtClean="0"/>
              <a:t>Po návratu do vlasti zakládá v Brně varhanickou školu a stal se jejím ředitelem. Vychoval mnoho hudebně nadaných žáků a povznesl hudební život na celé Moravě.</a:t>
            </a:r>
          </a:p>
          <a:p>
            <a:pPr>
              <a:lnSpc>
                <a:spcPct val="80000"/>
              </a:lnSpc>
            </a:pPr>
            <a:r>
              <a:rPr lang="cs-CZ" sz="2500" smtClean="0"/>
              <a:t>Po roce 1918 se stal Janáček profesorem skladby </a:t>
            </a:r>
            <a:r>
              <a:rPr lang="cs-CZ" sz="2500" smtClean="0">
                <a:latin typeface="Arial" charset="0"/>
              </a:rPr>
              <a:t>                        </a:t>
            </a:r>
            <a:r>
              <a:rPr lang="cs-CZ" sz="2500" smtClean="0"/>
              <a:t>na brněnské konzervatoři, později čestným doktorem Masarykovy univerzity v Brně.</a:t>
            </a:r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188913"/>
            <a:ext cx="2376487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Dílo Leoše Janáčka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700" smtClean="0"/>
              <a:t>Janáček je uznávaným skladatelem moravské poezie. Převážně se jedná o hudbu vokální a operní.</a:t>
            </a:r>
          </a:p>
          <a:p>
            <a:pPr>
              <a:lnSpc>
                <a:spcPct val="80000"/>
              </a:lnSpc>
            </a:pPr>
            <a:r>
              <a:rPr lang="cs-CZ" sz="2700" b="1" smtClean="0"/>
              <a:t>Opery – </a:t>
            </a:r>
            <a:r>
              <a:rPr lang="cs-CZ" sz="2700" smtClean="0"/>
              <a:t>Šárka, Její pastorkyňa, Výlety pana Broučka, Káťa Kabanová, Liška Bystrouška, Věc </a:t>
            </a:r>
            <a:r>
              <a:rPr lang="cs-CZ" sz="2700" smtClean="0">
                <a:latin typeface="Arial" charset="0"/>
              </a:rPr>
              <a:t>M</a:t>
            </a:r>
            <a:r>
              <a:rPr lang="cs-CZ" sz="2700" smtClean="0"/>
              <a:t>akropulos.</a:t>
            </a:r>
          </a:p>
          <a:p>
            <a:pPr>
              <a:lnSpc>
                <a:spcPct val="80000"/>
              </a:lnSpc>
            </a:pPr>
            <a:r>
              <a:rPr lang="cs-CZ" sz="2700" b="1" smtClean="0"/>
              <a:t>Sbory – </a:t>
            </a:r>
            <a:r>
              <a:rPr lang="cs-CZ" sz="2700" smtClean="0"/>
              <a:t>Maryčka Magdónová, Kantor Halfar, 70. 000 – vše na slova Petra Bezruče.</a:t>
            </a:r>
          </a:p>
          <a:p>
            <a:pPr>
              <a:lnSpc>
                <a:spcPct val="80000"/>
              </a:lnSpc>
            </a:pPr>
            <a:r>
              <a:rPr lang="cs-CZ" sz="2700" b="1" smtClean="0"/>
              <a:t>Orchestrální díla – </a:t>
            </a:r>
            <a:r>
              <a:rPr lang="cs-CZ" sz="2700" smtClean="0"/>
              <a:t>Taras Bulba, Šumařovo dítě, Symfonieta, Lašské tance.</a:t>
            </a:r>
          </a:p>
          <a:p>
            <a:pPr>
              <a:lnSpc>
                <a:spcPct val="80000"/>
              </a:lnSpc>
            </a:pPr>
            <a:r>
              <a:rPr lang="cs-CZ" sz="2700" b="1" smtClean="0"/>
              <a:t>Klavírní skladby – </a:t>
            </a:r>
            <a:r>
              <a:rPr lang="cs-CZ" sz="2700" smtClean="0"/>
              <a:t>Po zarostlém chodníčku, V mlhách.</a:t>
            </a:r>
          </a:p>
          <a:p>
            <a:pPr>
              <a:lnSpc>
                <a:spcPct val="80000"/>
              </a:lnSpc>
            </a:pPr>
            <a:r>
              <a:rPr lang="cs-CZ" sz="2700" b="1" smtClean="0"/>
              <a:t>Lidové písně – </a:t>
            </a:r>
            <a:r>
              <a:rPr lang="cs-CZ" sz="2700" smtClean="0"/>
              <a:t>Moravská lidová poezie, </a:t>
            </a:r>
            <a:r>
              <a:rPr lang="cs-CZ" sz="2700" smtClean="0">
                <a:latin typeface="Arial" charset="0"/>
              </a:rPr>
              <a:t>Hu</a:t>
            </a:r>
            <a:r>
              <a:rPr lang="cs-CZ" sz="2700" smtClean="0"/>
              <a:t>kvaldská poezie, Slezské písně.</a:t>
            </a:r>
            <a:endParaRPr lang="cs-CZ" sz="2700" b="1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700" dirty="0" smtClean="0"/>
              <a:t>DUROVA. </a:t>
            </a:r>
            <a:r>
              <a:rPr lang="cs-CZ" sz="1700" i="1" dirty="0" err="1" smtClean="0"/>
              <a:t>Wikipedia</a:t>
            </a:r>
            <a:r>
              <a:rPr lang="cs-CZ" sz="1700" dirty="0" smtClean="0"/>
              <a:t>: </a:t>
            </a:r>
            <a:r>
              <a:rPr lang="cs-CZ" sz="1700" i="1" dirty="0" err="1" smtClean="0"/>
              <a:t>the</a:t>
            </a:r>
            <a:r>
              <a:rPr lang="cs-CZ" sz="1700" i="1" dirty="0" smtClean="0"/>
              <a:t> free </a:t>
            </a:r>
            <a:r>
              <a:rPr lang="cs-CZ" sz="1700" i="1" dirty="0" err="1" smtClean="0"/>
              <a:t>encyclopedia</a:t>
            </a:r>
            <a:r>
              <a:rPr lang="cs-CZ" sz="1700" dirty="0" smtClean="0"/>
              <a:t> [online]. San </a:t>
            </a:r>
            <a:r>
              <a:rPr lang="cs-CZ" sz="1700" dirty="0" err="1" smtClean="0"/>
              <a:t>Francisco</a:t>
            </a:r>
            <a:r>
              <a:rPr lang="cs-CZ" sz="1700" dirty="0" smtClean="0"/>
              <a:t> (CA): </a:t>
            </a:r>
            <a:r>
              <a:rPr lang="cs-CZ" sz="1700" dirty="0" err="1" smtClean="0"/>
              <a:t>Wikimedia</a:t>
            </a:r>
            <a:r>
              <a:rPr lang="cs-CZ" sz="1700" dirty="0" smtClean="0"/>
              <a:t> </a:t>
            </a:r>
            <a:r>
              <a:rPr lang="cs-CZ" sz="1700" dirty="0" err="1" smtClean="0"/>
              <a:t>Foundation</a:t>
            </a:r>
            <a:r>
              <a:rPr lang="cs-CZ" sz="1700" dirty="0" smtClean="0"/>
              <a:t>, 4. 10. 2008 18:36 - [cit. 2012-05-07]. Dostupné z: http://cs.wikipedia.org/wiki/Soubor:Dvorak1.jpg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1800" i="1" dirty="0" smtClean="0"/>
              <a:t>Wikipedia</a:t>
            </a:r>
            <a:r>
              <a:rPr lang="en-US" sz="1800" dirty="0" smtClean="0"/>
              <a:t>: </a:t>
            </a:r>
            <a:r>
              <a:rPr lang="en-US" sz="1800" i="1" dirty="0" smtClean="0"/>
              <a:t>the free encyclopedia</a:t>
            </a:r>
            <a:r>
              <a:rPr lang="en-US" sz="1800" dirty="0" smtClean="0"/>
              <a:t> [online]. San Francisco (CA): Wikimedia Foundation, </a:t>
            </a:r>
            <a:r>
              <a:rPr lang="cs-CZ" sz="1800" dirty="0" smtClean="0"/>
              <a:t>11. 3. 2008 17:43 </a:t>
            </a:r>
            <a:r>
              <a:rPr lang="en-US" sz="1800" dirty="0" smtClean="0"/>
              <a:t>- [cit. 2012-05-07].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</a:t>
            </a:r>
            <a:r>
              <a:rPr lang="en-US" sz="1800" dirty="0" smtClean="0">
                <a:hlinkClick r:id="rId2"/>
              </a:rPr>
              <a:t>http://cs.wikipedia.org/wiki/Soubor:Janacek.jpg</a:t>
            </a:r>
            <a:r>
              <a:rPr lang="en-US" sz="1800" dirty="0" smtClean="0"/>
              <a:t> </a:t>
            </a: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CMÍRAL, Adolf. </a:t>
            </a:r>
            <a:r>
              <a:rPr lang="cs-CZ" sz="1800" i="1" dirty="0" smtClean="0"/>
              <a:t>Heslo Antonín Dvořák. In: Základní pojmy hudební, </a:t>
            </a:r>
            <a:r>
              <a:rPr lang="cs-CZ" sz="1800" dirty="0" smtClean="0"/>
              <a:t>Praha: Státní nakladatelství krásné literatury, hudby a umění, 1957. str. 272 – 274.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CMÍRAL, Adolf. </a:t>
            </a:r>
            <a:r>
              <a:rPr lang="cs-CZ" sz="1800" i="1" dirty="0" smtClean="0"/>
              <a:t>Heslo Leoš Janáček. In: Základní pojmy hudební, </a:t>
            </a:r>
            <a:r>
              <a:rPr lang="cs-CZ" sz="1800" dirty="0" smtClean="0"/>
              <a:t>Praha: Státní nakladatelství krásné literatury, hudby a umění, 1957. str. 277 – 279.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ŠTĚDROŇ, Bohumír, </a:t>
            </a:r>
            <a:r>
              <a:rPr lang="cs-CZ" sz="1800" i="1" dirty="0" smtClean="0"/>
              <a:t>Heslo Antonín Dvořák. In: Česko slovenský hudební slovník osob a institucí, svazek I. A – L, </a:t>
            </a:r>
            <a:r>
              <a:rPr lang="cs-CZ" sz="1800" dirty="0" smtClean="0"/>
              <a:t>Praha: Státní hudební vydavatelství, 1963. str. 276 – 285.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ČERNUŠÁK, </a:t>
            </a:r>
            <a:r>
              <a:rPr lang="cs-CZ" sz="1800" dirty="0" err="1" smtClean="0"/>
              <a:t>Gracián</a:t>
            </a:r>
            <a:r>
              <a:rPr lang="cs-CZ" sz="1800" dirty="0" smtClean="0"/>
              <a:t>. </a:t>
            </a:r>
            <a:r>
              <a:rPr lang="cs-CZ" sz="1800" i="1" dirty="0" smtClean="0"/>
              <a:t>Heslo Leoš Janáček. In: Česko slovenský hudební slovník osob a institucí, svazek I. A – L, </a:t>
            </a:r>
            <a:r>
              <a:rPr lang="cs-CZ" sz="1800" dirty="0" smtClean="0"/>
              <a:t>Praha: Státní hudební vydavatelství, 1963. str. 557 - 566.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Hudební film o Leoši Janáčkovi: Lev s bílou hřívou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600</Words>
  <Application>Microsoft Office PowerPoint</Application>
  <PresentationFormat>On-screen Show (4:3)</PresentationFormat>
  <Paragraphs>62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Times New Roman</vt:lpstr>
      <vt:lpstr>Motiv sady Office</vt:lpstr>
      <vt:lpstr>Snímek 1</vt:lpstr>
      <vt:lpstr>Česká hudba na přelomu 18.                    a 19. století</vt:lpstr>
      <vt:lpstr>Anotace</vt:lpstr>
      <vt:lpstr>Vývoj české hudby přelomu                          18. a 19. století</vt:lpstr>
      <vt:lpstr>Antonín Dvořák</vt:lpstr>
      <vt:lpstr>Dílo Antonína Dvořáka</vt:lpstr>
      <vt:lpstr>Leoš Janáček</vt:lpstr>
      <vt:lpstr>Dílo Leoše Janáčka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DUM</cp:lastModifiedBy>
  <cp:revision>18</cp:revision>
  <dcterms:created xsi:type="dcterms:W3CDTF">2012-03-31T17:27:28Z</dcterms:created>
  <dcterms:modified xsi:type="dcterms:W3CDTF">2013-02-28T19:59:54Z</dcterms:modified>
</cp:coreProperties>
</file>