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8D76-55AB-4E76-AD20-D27FF20FE427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F7E1F10-8F34-41C4-918C-7D48BB50EF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8D76-55AB-4E76-AD20-D27FF20FE427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F7E1F10-8F34-41C4-918C-7D48BB50EF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8D76-55AB-4E76-AD20-D27FF20FE427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E1F10-8F34-41C4-918C-7D48BB50EFD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over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8D76-55AB-4E76-AD20-D27FF20FE427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E1F10-8F34-41C4-918C-7D48BB50EF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8D76-55AB-4E76-AD20-D27FF20FE427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F7E1F10-8F34-41C4-918C-7D48BB50EFD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>
    <p:cover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8D76-55AB-4E76-AD20-D27FF20FE427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E1F10-8F34-41C4-918C-7D48BB50EF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8D76-55AB-4E76-AD20-D27FF20FE427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E1F10-8F34-41C4-918C-7D48BB50EF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8D76-55AB-4E76-AD20-D27FF20FE427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E1F10-8F34-41C4-918C-7D48BB50EF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8D76-55AB-4E76-AD20-D27FF20FE427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E1F10-8F34-41C4-918C-7D48BB50EFD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cover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8D76-55AB-4E76-AD20-D27FF20FE427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E1F10-8F34-41C4-918C-7D48BB50EF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8D76-55AB-4E76-AD20-D27FF20FE427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E1F10-8F34-41C4-918C-7D48BB50EF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1238D76-55AB-4E76-AD20-D27FF20FE427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F7E1F10-8F34-41C4-918C-7D48BB50EFD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cover dir="r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23528" y="4581128"/>
            <a:ext cx="7935416" cy="1222375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Anotace: Materiál je určen pro </a:t>
            </a:r>
            <a:r>
              <a:rPr kumimoji="0" lang="en-US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2</a:t>
            </a: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. stupeň ZŠ, slouží jako učební</a:t>
            </a:r>
            <a:r>
              <a:rPr kumimoji="0" lang="cs-CZ" sz="2000" b="0" i="0" u="none" strike="noStrike" kern="1200" cap="all" spc="0" normalizeH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materiál k výuce </a:t>
            </a: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hudební teorie</a:t>
            </a:r>
            <a:r>
              <a:rPr lang="cs-CZ" sz="2000" cap="all" dirty="0" smtClean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.</a:t>
            </a:r>
            <a:endParaRPr kumimoji="0" lang="cs-CZ" sz="20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95536" y="332656"/>
            <a:ext cx="8458200" cy="302433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ŠKOLY: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SPECIÁLNÍ ZÁKLADNÍ ŠKOLA A MATEŘSKÁ ŠKOLA VARNSDORF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Petr Smetana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NÁZEV: </a:t>
            </a: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VY_32_INOVACE_15_ Hudební teorie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 stupnice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ČÍSLO PROJEKTU: CZ.1.07/1.4.00/21.0640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ask-resimleri.com/wp-content/uploads/Nota-resimleri-4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0550" y="1052736"/>
            <a:ext cx="8553450" cy="4762500"/>
          </a:xfrm>
          <a:prstGeom prst="rect">
            <a:avLst/>
          </a:prstGeom>
          <a:noFill/>
        </p:spPr>
      </p:pic>
      <p:sp>
        <p:nvSpPr>
          <p:cNvPr id="3" name="Nadpis 3"/>
          <p:cNvSpPr txBox="1">
            <a:spLocks/>
          </p:cNvSpPr>
          <p:nvPr/>
        </p:nvSpPr>
        <p:spPr>
          <a:xfrm>
            <a:off x="467544" y="692696"/>
            <a:ext cx="7988424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0" b="1" i="0" u="none" strike="noStrike" kern="1200" cap="none" spc="0" normalizeH="0" baseline="0" noProof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Hudební teorie V.</a:t>
            </a:r>
            <a:endParaRPr kumimoji="0" lang="cs-CZ" sz="8000" b="1" i="0" u="none" strike="noStrike" kern="1200" cap="none" spc="0" normalizeH="0" baseline="0" noProof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Podnadpis 4"/>
          <p:cNvSpPr txBox="1">
            <a:spLocks/>
          </p:cNvSpPr>
          <p:nvPr/>
        </p:nvSpPr>
        <p:spPr>
          <a:xfrm>
            <a:off x="755576" y="4941168"/>
            <a:ext cx="31085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5400" b="1" i="0" u="none" strike="noStrike" kern="1200" cap="none" spc="0" normalizeH="0" baseline="0" noProof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uLnTx/>
                <a:uFillTx/>
                <a:latin typeface="+mn-lt"/>
                <a:ea typeface="+mn-ea"/>
                <a:cs typeface="+mn-cs"/>
              </a:rPr>
              <a:t>Stupnice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3756768" y="6093296"/>
            <a:ext cx="51540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http://www.nohavica.wz.cz/getfile.php3?get=noty</a:t>
            </a:r>
          </a:p>
        </p:txBody>
      </p:sp>
      <p:sp>
        <p:nvSpPr>
          <p:cNvPr id="6" name="TextovéPole 7"/>
          <p:cNvSpPr txBox="1"/>
          <p:nvPr/>
        </p:nvSpPr>
        <p:spPr>
          <a:xfrm>
            <a:off x="332383" y="6093296"/>
            <a:ext cx="3531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Nainstalujte nejdříve notový font:</a:t>
            </a:r>
            <a:endParaRPr lang="cs-CZ" dirty="0"/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628800"/>
            <a:ext cx="7776865" cy="576064"/>
          </a:xfrm>
          <a:prstGeom prst="rect">
            <a:avLst/>
          </a:prstGeom>
          <a:noFill/>
        </p:spPr>
      </p:pic>
      <p:pic>
        <p:nvPicPr>
          <p:cNvPr id="3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412776"/>
            <a:ext cx="514171" cy="100811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004048" y="18448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112" y="18448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5656" y="191683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>
            <a:off x="1979712" y="191683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59832" y="191683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9" name="TextovéPole 8"/>
          <p:cNvSpPr txBox="1"/>
          <p:nvPr/>
        </p:nvSpPr>
        <p:spPr>
          <a:xfrm rot="10800000">
            <a:off x="2555776" y="191683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0" name="TextovéPole 9"/>
          <p:cNvSpPr txBox="1"/>
          <p:nvPr/>
        </p:nvSpPr>
        <p:spPr>
          <a:xfrm rot="10800000">
            <a:off x="4139952" y="191683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1" name="TextovéPole 10"/>
          <p:cNvSpPr txBox="1"/>
          <p:nvPr/>
        </p:nvSpPr>
        <p:spPr>
          <a:xfrm rot="10800000">
            <a:off x="3635896" y="191683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2" name="TextovéPole 11"/>
          <p:cNvSpPr txBox="1"/>
          <p:nvPr/>
        </p:nvSpPr>
        <p:spPr>
          <a:xfrm rot="10800000">
            <a:off x="4644008" y="18448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15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157192"/>
            <a:ext cx="7776865" cy="576064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1979712" y="537321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17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941168"/>
            <a:ext cx="514171" cy="1008112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2555776" y="530120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059832" y="522920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635896" y="515719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10800000">
            <a:off x="4139952" y="50851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2" name="TextovéPole 21"/>
          <p:cNvSpPr txBox="1"/>
          <p:nvPr/>
        </p:nvSpPr>
        <p:spPr>
          <a:xfrm rot="10800000">
            <a:off x="4644008" y="501317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3" name="TextovéPole 22"/>
          <p:cNvSpPr txBox="1"/>
          <p:nvPr/>
        </p:nvSpPr>
        <p:spPr>
          <a:xfrm rot="10800000">
            <a:off x="5292080" y="49411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4" name="TextovéPole 23"/>
          <p:cNvSpPr txBox="1"/>
          <p:nvPr/>
        </p:nvSpPr>
        <p:spPr>
          <a:xfrm rot="10800000">
            <a:off x="5868144" y="486916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1763688" y="260648"/>
            <a:ext cx="5904656" cy="1077218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Uspořádáním tónů na řádky a do mezer vytvoříme melodii.</a:t>
            </a:r>
          </a:p>
        </p:txBody>
      </p:sp>
      <p:sp>
        <p:nvSpPr>
          <p:cNvPr id="49" name="Obdélník 48"/>
          <p:cNvSpPr/>
          <p:nvPr/>
        </p:nvSpPr>
        <p:spPr>
          <a:xfrm>
            <a:off x="1691680" y="3284984"/>
            <a:ext cx="5904656" cy="1569660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Uspořádáním tónů na řádky a do mezer pravidelně za sebou vytvoříme STUPNICI.</a:t>
            </a:r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3000"/>
                            </p:stCondLst>
                            <p:childTnLst>
                              <p:par>
                                <p:cTn id="74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81481E-6 L -0.00382 -0.05371 " pathEditMode="relative" rAng="0" ptsTypes="AA">
                                      <p:cBhvr>
                                        <p:cTn id="7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-2700"/>
                                    </p:animMotion>
                                  </p:childTnLst>
                                </p:cTn>
                              </p:par>
                              <p:par>
                                <p:cTn id="76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81481E-6 L -0.00382 -0.08519 " pathEditMode="relative" rAng="0" ptsTypes="AA">
                                      <p:cBhvr>
                                        <p:cTn id="7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-4300"/>
                                    </p:animMotion>
                                  </p:childTnLst>
                                </p:cTn>
                              </p:par>
                              <p:par>
                                <p:cTn id="78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81481E-6 L 0.00399 -0.03264 " pathEditMode="relative" rAng="0" ptsTypes="AA">
                                      <p:cBhvr>
                                        <p:cTn id="7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" y="-1600"/>
                                    </p:animMotion>
                                  </p:childTnLst>
                                </p:cTn>
                              </p:par>
                              <p:par>
                                <p:cTn id="80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81481E-6 L -0.00399 -0.06413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-3200"/>
                                    </p:animMotion>
                                  </p:childTnLst>
                                </p:cTn>
                              </p:par>
                              <p:par>
                                <p:cTn id="82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81481E-6 L 0.00399 -0.08519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" y="-4300"/>
                                    </p:animMotion>
                                  </p:childTnLst>
                                </p:cTn>
                              </p:par>
                              <p:par>
                                <p:cTn id="84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81481E-6 L 0.00399 -0.07477 " pathEditMode="relative" rAng="0" ptsTypes="AA">
                                      <p:cBhvr>
                                        <p:cTn id="8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" y="-3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0"/>
                            </p:stCondLst>
                            <p:childTnLst>
                              <p:par>
                                <p:cTn id="8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9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4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2000"/>
                            </p:stCondLst>
                            <p:childTnLst>
                              <p:par>
                                <p:cTn id="96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3000"/>
                            </p:stCondLst>
                            <p:childTnLst>
                              <p:par>
                                <p:cTn id="103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4000"/>
                            </p:stCondLst>
                            <p:childTnLst>
                              <p:par>
                                <p:cTn id="110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17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6000"/>
                            </p:stCondLst>
                            <p:childTnLst>
                              <p:par>
                                <p:cTn id="124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7000"/>
                            </p:stCondLst>
                            <p:childTnLst>
                              <p:par>
                                <p:cTn id="131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8000"/>
                            </p:stCondLst>
                            <p:childTnLst>
                              <p:par>
                                <p:cTn id="138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9000"/>
                            </p:stCondLst>
                            <p:childTnLst>
                              <p:par>
                                <p:cTn id="145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2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11000"/>
                            </p:stCondLst>
                            <p:childTnLst>
                              <p:par>
                                <p:cTn id="159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6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48" grpId="0" animBg="1"/>
      <p:bldP spid="4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332656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Stupnice vypadají různě: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99592" y="1196752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Začínají na různých místech:</a:t>
            </a:r>
            <a:endParaRPr lang="cs-CZ" sz="2800" b="1" i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213285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5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00808"/>
            <a:ext cx="514171" cy="100811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411760" y="206084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15816" y="198884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191683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9" name="TextovéPole 8"/>
          <p:cNvSpPr txBox="1"/>
          <p:nvPr/>
        </p:nvSpPr>
        <p:spPr>
          <a:xfrm rot="10800000">
            <a:off x="3995936" y="18448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0" name="TextovéPole 9"/>
          <p:cNvSpPr txBox="1"/>
          <p:nvPr/>
        </p:nvSpPr>
        <p:spPr>
          <a:xfrm rot="10800000">
            <a:off x="4499992" y="177281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1" name="TextovéPole 10"/>
          <p:cNvSpPr txBox="1"/>
          <p:nvPr/>
        </p:nvSpPr>
        <p:spPr>
          <a:xfrm rot="10800000">
            <a:off x="5148064" y="170080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2" name="TextovéPole 11"/>
          <p:cNvSpPr txBox="1"/>
          <p:nvPr/>
        </p:nvSpPr>
        <p:spPr>
          <a:xfrm rot="10800000">
            <a:off x="5724128" y="162880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13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916832"/>
            <a:ext cx="7776865" cy="576064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1835696" y="357301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15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996952"/>
            <a:ext cx="514171" cy="1008112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2411760" y="350100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15816" y="342900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491880" y="335699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95936" y="32849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499992" y="321297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10800000">
            <a:off x="5148064" y="310496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2" name="TextovéPole 21"/>
          <p:cNvSpPr txBox="1"/>
          <p:nvPr/>
        </p:nvSpPr>
        <p:spPr>
          <a:xfrm rot="10800000">
            <a:off x="5724128" y="303295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23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212976"/>
            <a:ext cx="7776865" cy="576064"/>
          </a:xfrm>
          <a:prstGeom prst="rect">
            <a:avLst/>
          </a:prstGeom>
          <a:noFill/>
        </p:spPr>
      </p:pic>
      <p:sp>
        <p:nvSpPr>
          <p:cNvPr id="24" name="TextovéPole 23"/>
          <p:cNvSpPr txBox="1"/>
          <p:nvPr/>
        </p:nvSpPr>
        <p:spPr>
          <a:xfrm rot="10800000">
            <a:off x="1835696" y="486916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25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25144"/>
            <a:ext cx="514171" cy="1008112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 rot="10800000">
            <a:off x="2411760" y="479715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7" name="TextovéPole 26"/>
          <p:cNvSpPr txBox="1"/>
          <p:nvPr/>
        </p:nvSpPr>
        <p:spPr>
          <a:xfrm rot="10800000">
            <a:off x="2915816" y="472514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8" name="TextovéPole 27"/>
          <p:cNvSpPr txBox="1"/>
          <p:nvPr/>
        </p:nvSpPr>
        <p:spPr>
          <a:xfrm rot="10800000">
            <a:off x="3491880" y="465313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10800000">
            <a:off x="3995936" y="458112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0" name="TextovéPole 29"/>
          <p:cNvSpPr txBox="1"/>
          <p:nvPr/>
        </p:nvSpPr>
        <p:spPr>
          <a:xfrm rot="10800000">
            <a:off x="4499992" y="450912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1" name="TextovéPole 30"/>
          <p:cNvSpPr txBox="1"/>
          <p:nvPr/>
        </p:nvSpPr>
        <p:spPr>
          <a:xfrm rot="10800000">
            <a:off x="5148064" y="443711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2" name="TextovéPole 31"/>
          <p:cNvSpPr txBox="1"/>
          <p:nvPr/>
        </p:nvSpPr>
        <p:spPr>
          <a:xfrm rot="10800000">
            <a:off x="5724128" y="436510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33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941168"/>
            <a:ext cx="7776865" cy="576064"/>
          </a:xfrm>
          <a:prstGeom prst="rect">
            <a:avLst/>
          </a:prstGeom>
          <a:noFill/>
        </p:spPr>
      </p:pic>
      <p:cxnSp>
        <p:nvCxnSpPr>
          <p:cNvPr id="35" name="Přímá spojovací čára 34"/>
          <p:cNvCxnSpPr>
            <a:endCxn id="14" idx="1"/>
          </p:cNvCxnSpPr>
          <p:nvPr/>
        </p:nvCxnSpPr>
        <p:spPr>
          <a:xfrm flipH="1">
            <a:off x="1835696" y="3933056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flipH="1">
            <a:off x="5724128" y="4797152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 flipH="1">
            <a:off x="5220072" y="4797152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500"/>
                            </p:stCondLst>
                            <p:childTnLst>
                              <p:par>
                                <p:cTn id="42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500"/>
                            </p:stCondLst>
                            <p:childTnLst>
                              <p:par>
                                <p:cTn id="56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7500"/>
                            </p:stCondLst>
                            <p:childTnLst>
                              <p:par>
                                <p:cTn id="63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8500"/>
                            </p:stCondLst>
                            <p:childTnLst>
                              <p:par>
                                <p:cTn id="70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9500"/>
                            </p:stCondLst>
                            <p:childTnLst>
                              <p:par>
                                <p:cTn id="77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0500"/>
                            </p:stCondLst>
                            <p:childTnLst>
                              <p:par>
                                <p:cTn id="84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1500"/>
                            </p:stCondLst>
                            <p:childTnLst>
                              <p:par>
                                <p:cTn id="91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12500"/>
                            </p:stCondLst>
                            <p:childTnLst>
                              <p:par>
                                <p:cTn id="98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3500"/>
                            </p:stCondLst>
                            <p:childTnLst>
                              <p:par>
                                <p:cTn id="111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14500"/>
                            </p:stCondLst>
                            <p:childTnLst>
                              <p:par>
                                <p:cTn id="118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5500"/>
                            </p:stCondLst>
                            <p:childTnLst>
                              <p:par>
                                <p:cTn id="125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16500"/>
                            </p:stCondLst>
                            <p:childTnLst>
                              <p:par>
                                <p:cTn id="132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17500"/>
                            </p:stCondLst>
                            <p:childTnLst>
                              <p:par>
                                <p:cTn id="139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18500"/>
                            </p:stCondLst>
                            <p:childTnLst>
                              <p:par>
                                <p:cTn id="146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19500"/>
                            </p:stCondLst>
                            <p:childTnLst>
                              <p:par>
                                <p:cTn id="153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20500"/>
                            </p:stCondLst>
                            <p:childTnLst>
                              <p:par>
                                <p:cTn id="160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21500"/>
                            </p:stCondLst>
                            <p:childTnLst>
                              <p:par>
                                <p:cTn id="167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>
                            <p:stCondLst>
                              <p:cond delay="22500"/>
                            </p:stCondLst>
                            <p:childTnLst>
                              <p:par>
                                <p:cTn id="174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23500"/>
                            </p:stCondLst>
                            <p:childTnLst>
                              <p:par>
                                <p:cTn id="181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7" fill="hold">
                            <p:stCondLst>
                              <p:cond delay="24500"/>
                            </p:stCondLst>
                            <p:childTnLst>
                              <p:par>
                                <p:cTn id="188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" fill="hold">
                            <p:stCondLst>
                              <p:cond delay="25500"/>
                            </p:stCondLst>
                            <p:childTnLst>
                              <p:par>
                                <p:cTn id="195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>
                            <p:stCondLst>
                              <p:cond delay="26500"/>
                            </p:stCondLst>
                            <p:childTnLst>
                              <p:par>
                                <p:cTn id="202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27500"/>
                            </p:stCondLst>
                            <p:childTnLst>
                              <p:par>
                                <p:cTn id="209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5" fill="hold">
                            <p:stCondLst>
                              <p:cond delay="28500"/>
                            </p:stCondLst>
                            <p:childTnLst>
                              <p:par>
                                <p:cTn id="216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2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29500"/>
                            </p:stCondLst>
                            <p:childTnLst>
                              <p:par>
                                <p:cTn id="229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5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0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4" grpId="0"/>
      <p:bldP spid="26" grpId="0"/>
      <p:bldP spid="27" grpId="0"/>
      <p:bldP spid="28" grpId="0"/>
      <p:bldP spid="29" grpId="0"/>
      <p:bldP spid="30" grpId="0"/>
      <p:bldP spid="31" grpId="0"/>
      <p:bldP spid="3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15616" y="332656"/>
            <a:ext cx="6552728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Stupnice mají nejčastěji 8 tónů.</a:t>
            </a:r>
          </a:p>
        </p:txBody>
      </p:sp>
      <p:pic>
        <p:nvPicPr>
          <p:cNvPr id="14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645024"/>
            <a:ext cx="514171" cy="1008112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3779912" y="393305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83968" y="386104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7" name="TextovéPole 16"/>
          <p:cNvSpPr txBox="1"/>
          <p:nvPr/>
        </p:nvSpPr>
        <p:spPr>
          <a:xfrm rot="10800000">
            <a:off x="4932040" y="378904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8" name="TextovéPole 17"/>
          <p:cNvSpPr txBox="1"/>
          <p:nvPr/>
        </p:nvSpPr>
        <p:spPr>
          <a:xfrm rot="10800000">
            <a:off x="5508104" y="368102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19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861048"/>
            <a:ext cx="7776865" cy="576064"/>
          </a:xfrm>
          <a:prstGeom prst="rect">
            <a:avLst/>
          </a:prstGeom>
          <a:noFill/>
        </p:spPr>
      </p:pic>
      <p:cxnSp>
        <p:nvCxnSpPr>
          <p:cNvPr id="20" name="Přímá spojovací čára 19"/>
          <p:cNvCxnSpPr/>
          <p:nvPr/>
        </p:nvCxnSpPr>
        <p:spPr>
          <a:xfrm flipH="1">
            <a:off x="1619672" y="4581128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619672" y="422108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95736" y="414908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699792" y="407707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275856" y="400506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827584" y="2348880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1. a 8. tón se jmenují stejně</a:t>
            </a:r>
            <a:endParaRPr lang="cs-CZ" sz="2800" b="1" i="1" u="sng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27584" y="1268760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Tóny mají svá jména</a:t>
            </a:r>
            <a:endParaRPr lang="cs-CZ" sz="2800" b="1" i="1" u="sng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619672" y="479715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195736" y="479715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d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771800" y="479715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e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3275856" y="479715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779912" y="479715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355976" y="479715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932040" y="479715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508104" y="479715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000"/>
                            </p:stCondLst>
                            <p:childTnLst>
                              <p:par>
                                <p:cTn id="60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000"/>
                            </p:stCondLst>
                            <p:childTnLst>
                              <p:par>
                                <p:cTn id="67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0"/>
                            </p:stCondLst>
                            <p:childTnLst>
                              <p:par>
                                <p:cTn id="74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6000"/>
                            </p:stCondLst>
                            <p:childTnLst>
                              <p:par>
                                <p:cTn id="81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7000"/>
                            </p:stCondLst>
                            <p:childTnLst>
                              <p:par>
                                <p:cTn id="88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8000"/>
                            </p:stCondLst>
                            <p:childTnLst>
                              <p:par>
                                <p:cTn id="95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9000"/>
                            </p:stCondLst>
                            <p:childTnLst>
                              <p:par>
                                <p:cTn id="102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15" presetID="3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11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11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11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11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0" presetID="3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12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12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12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12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5" grpId="0"/>
      <p:bldP spid="16" grpId="0"/>
      <p:bldP spid="17" grpId="0"/>
      <p:bldP spid="18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7" grpId="1"/>
      <p:bldP spid="28" grpId="0"/>
      <p:bldP spid="29" grpId="0"/>
      <p:bldP spid="30" grpId="0"/>
      <p:bldP spid="31" grpId="0"/>
      <p:bldP spid="32" grpId="0"/>
      <p:bldP spid="33" grpId="0"/>
      <p:bldP spid="34" grpId="0"/>
      <p:bldP spid="34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340768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DUR</a:t>
            </a:r>
            <a:endParaRPr lang="cs-CZ" sz="2800" b="1" i="1" u="sng" dirty="0"/>
          </a:p>
        </p:txBody>
      </p:sp>
      <p:sp>
        <p:nvSpPr>
          <p:cNvPr id="3" name="Obdélník 2"/>
          <p:cNvSpPr/>
          <p:nvPr/>
        </p:nvSpPr>
        <p:spPr>
          <a:xfrm>
            <a:off x="1115616" y="332656"/>
            <a:ext cx="6552728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Moderní stupnice jsou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971600" y="4149080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MOLL</a:t>
            </a:r>
            <a:endParaRPr lang="cs-CZ" sz="2800" b="1" i="1" u="sng" dirty="0"/>
          </a:p>
        </p:txBody>
      </p:sp>
      <p:pic>
        <p:nvPicPr>
          <p:cNvPr id="6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988840"/>
            <a:ext cx="514171" cy="100811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707904" y="227687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83968" y="220486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9" name="TextovéPole 8"/>
          <p:cNvSpPr txBox="1"/>
          <p:nvPr/>
        </p:nvSpPr>
        <p:spPr>
          <a:xfrm rot="10800000">
            <a:off x="4860032" y="213285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0" name="TextovéPole 9"/>
          <p:cNvSpPr txBox="1"/>
          <p:nvPr/>
        </p:nvSpPr>
        <p:spPr>
          <a:xfrm rot="10800000">
            <a:off x="5436096" y="202484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 flipH="1">
            <a:off x="1547664" y="2924944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547664" y="256490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23728" y="249289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27784" y="242088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03848" y="234888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547664" y="314096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23728" y="314096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d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699792" y="314096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e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203848" y="314096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07904" y="314096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283968" y="314096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860032" y="314096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436096" y="314096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24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204864"/>
            <a:ext cx="7776865" cy="576064"/>
          </a:xfrm>
          <a:prstGeom prst="rect">
            <a:avLst/>
          </a:prstGeom>
          <a:noFill/>
        </p:spPr>
      </p:pic>
      <p:pic>
        <p:nvPicPr>
          <p:cNvPr id="25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869160"/>
            <a:ext cx="514171" cy="1008112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 rot="10800000">
            <a:off x="3779912" y="479715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7" name="TextovéPole 26"/>
          <p:cNvSpPr txBox="1"/>
          <p:nvPr/>
        </p:nvSpPr>
        <p:spPr>
          <a:xfrm rot="10800000">
            <a:off x="4355976" y="472514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8" name="TextovéPole 27"/>
          <p:cNvSpPr txBox="1"/>
          <p:nvPr/>
        </p:nvSpPr>
        <p:spPr>
          <a:xfrm rot="10800000">
            <a:off x="4932040" y="465313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10800000">
            <a:off x="5508104" y="45451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619672" y="50851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2" name="TextovéPole 31"/>
          <p:cNvSpPr txBox="1"/>
          <p:nvPr/>
        </p:nvSpPr>
        <p:spPr>
          <a:xfrm rot="10800000">
            <a:off x="2195736" y="501317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3" name="TextovéPole 32"/>
          <p:cNvSpPr txBox="1"/>
          <p:nvPr/>
        </p:nvSpPr>
        <p:spPr>
          <a:xfrm rot="10800000">
            <a:off x="2699792" y="49411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4" name="TextovéPole 33"/>
          <p:cNvSpPr txBox="1"/>
          <p:nvPr/>
        </p:nvSpPr>
        <p:spPr>
          <a:xfrm rot="10800000">
            <a:off x="3275856" y="486916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619672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195736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771800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275856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779912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355976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</a:t>
            </a:r>
            <a:endParaRPr lang="cs-CZ" sz="28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932040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</a:t>
            </a:r>
            <a:endParaRPr lang="cs-CZ" sz="28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508104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43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5085184"/>
            <a:ext cx="7776865" cy="576064"/>
          </a:xfrm>
          <a:prstGeom prst="rect">
            <a:avLst/>
          </a:prstGeom>
          <a:noFill/>
        </p:spPr>
      </p:pic>
      <p:cxnSp>
        <p:nvCxnSpPr>
          <p:cNvPr id="44" name="Přímá spojovací čára 43"/>
          <p:cNvCxnSpPr/>
          <p:nvPr/>
        </p:nvCxnSpPr>
        <p:spPr>
          <a:xfrm flipH="1">
            <a:off x="5508104" y="4941168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2051720" y="1340768"/>
            <a:ext cx="56886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Jmenuje se podle prvního tónu </a:t>
            </a:r>
            <a:r>
              <a:rPr lang="cs-CZ" sz="2800" b="1" dirty="0" smtClean="0">
                <a:solidFill>
                  <a:srgbClr val="FF0000"/>
                </a:solidFill>
              </a:rPr>
              <a:t>C dur</a:t>
            </a:r>
            <a:endParaRPr lang="cs-CZ" sz="2800" b="1" i="1" u="sng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2051719" y="4005064"/>
            <a:ext cx="61206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Jmenuje se podle prvního tónu </a:t>
            </a:r>
            <a:r>
              <a:rPr lang="cs-CZ" sz="2800" b="1" dirty="0" smtClean="0">
                <a:solidFill>
                  <a:srgbClr val="FF0000"/>
                </a:solidFill>
              </a:rPr>
              <a:t>a moll</a:t>
            </a:r>
            <a:endParaRPr lang="cs-CZ" sz="2800" b="1" i="1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500"/>
                            </p:stCondLst>
                            <p:childTnLst>
                              <p:par>
                                <p:cTn id="53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500"/>
                            </p:stCondLst>
                            <p:childTnLst>
                              <p:par>
                                <p:cTn id="60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3500"/>
                            </p:stCondLst>
                            <p:childTnLst>
                              <p:par>
                                <p:cTn id="67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500"/>
                            </p:stCondLst>
                            <p:childTnLst>
                              <p:par>
                                <p:cTn id="74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500"/>
                            </p:stCondLst>
                            <p:childTnLst>
                              <p:par>
                                <p:cTn id="81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6500"/>
                            </p:stCondLst>
                            <p:childTnLst>
                              <p:par>
                                <p:cTn id="88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500"/>
                            </p:stCondLst>
                            <p:childTnLst>
                              <p:par>
                                <p:cTn id="95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8500"/>
                            </p:stCondLst>
                            <p:childTnLst>
                              <p:par>
                                <p:cTn id="102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9500"/>
                            </p:stCondLst>
                            <p:childTnLst>
                              <p:par>
                                <p:cTn id="109" presetID="3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11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11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11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11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4" presetID="3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11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11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11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11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500"/>
                            </p:stCondLst>
                            <p:childTnLst>
                              <p:par>
                                <p:cTn id="126" presetID="3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3" presetClass="entr" presetSubtype="1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48" presetClass="entr" presetSubtype="0" accel="5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3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2500"/>
                            </p:stCondLst>
                            <p:childTnLst>
                              <p:par>
                                <p:cTn id="163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3500"/>
                            </p:stCondLst>
                            <p:childTnLst>
                              <p:par>
                                <p:cTn id="170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7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>
                            <p:stCondLst>
                              <p:cond delay="5500"/>
                            </p:stCondLst>
                            <p:childTnLst>
                              <p:par>
                                <p:cTn id="184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6500"/>
                            </p:stCondLst>
                            <p:childTnLst>
                              <p:par>
                                <p:cTn id="191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6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7" fill="hold">
                            <p:stCondLst>
                              <p:cond delay="7500"/>
                            </p:stCondLst>
                            <p:childTnLst>
                              <p:par>
                                <p:cTn id="198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8500"/>
                            </p:stCondLst>
                            <p:childTnLst>
                              <p:par>
                                <p:cTn id="205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0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1" fill="hold">
                            <p:stCondLst>
                              <p:cond delay="9500"/>
                            </p:stCondLst>
                            <p:childTnLst>
                              <p:par>
                                <p:cTn id="212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8" fill="hold">
                            <p:stCondLst>
                              <p:cond delay="10500"/>
                            </p:stCondLst>
                            <p:childTnLst>
                              <p:par>
                                <p:cTn id="219" presetID="3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22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22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22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22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24" presetID="3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22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22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22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22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22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3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22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8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6" grpId="1"/>
      <p:bldP spid="17" grpId="0"/>
      <p:bldP spid="18" grpId="0"/>
      <p:bldP spid="19" grpId="0"/>
      <p:bldP spid="20" grpId="0"/>
      <p:bldP spid="21" grpId="0"/>
      <p:bldP spid="22" grpId="0"/>
      <p:bldP spid="23" grpId="0"/>
      <p:bldP spid="23" grpId="1"/>
      <p:bldP spid="26" grpId="0"/>
      <p:bldP spid="27" grpId="0"/>
      <p:bldP spid="28" grpId="0"/>
      <p:bldP spid="29" grpId="0"/>
      <p:bldP spid="31" grpId="0"/>
      <p:bldP spid="32" grpId="0"/>
      <p:bldP spid="33" grpId="0"/>
      <p:bldP spid="34" grpId="0"/>
      <p:bldP spid="35" grpId="0"/>
      <p:bldP spid="35" grpId="1"/>
      <p:bldP spid="36" grpId="0"/>
      <p:bldP spid="37" grpId="0"/>
      <p:bldP spid="38" grpId="0"/>
      <p:bldP spid="39" grpId="0"/>
      <p:bldP spid="40" grpId="0"/>
      <p:bldP spid="41" grpId="0"/>
      <p:bldP spid="42" grpId="0"/>
      <p:bldP spid="42" grpId="1"/>
      <p:bldP spid="45" grpId="1"/>
      <p:bldP spid="46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83768" y="1556792"/>
            <a:ext cx="639045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ask</a:t>
            </a:r>
            <a:r>
              <a:rPr lang="cs-CZ" sz="1200" dirty="0" smtClean="0"/>
              <a:t>-</a:t>
            </a:r>
            <a:r>
              <a:rPr lang="cs-CZ" sz="1200" dirty="0" err="1" smtClean="0"/>
              <a:t>resimleri.com</a:t>
            </a:r>
            <a:r>
              <a:rPr lang="cs-CZ" sz="1200" dirty="0" smtClean="0"/>
              <a:t>/</a:t>
            </a:r>
            <a:r>
              <a:rPr lang="cs-CZ" sz="1200" dirty="0" err="1" smtClean="0"/>
              <a:t>wp</a:t>
            </a:r>
            <a:r>
              <a:rPr lang="cs-CZ" sz="1200" dirty="0" smtClean="0"/>
              <a:t>-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/Nota-</a:t>
            </a:r>
            <a:r>
              <a:rPr lang="cs-CZ" sz="1200" dirty="0" err="1" smtClean="0"/>
              <a:t>resimleri</a:t>
            </a:r>
            <a:r>
              <a:rPr lang="cs-CZ" sz="1200" dirty="0" smtClean="0"/>
              <a:t>-4.jpeg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556792"/>
            <a:ext cx="14077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200" dirty="0" smtClean="0"/>
              <a:t>  Zvlněná osnova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620688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772816"/>
            <a:ext cx="12346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[cit 14.12.2012]</a:t>
            </a:r>
            <a:endParaRPr lang="cs-CZ" sz="1200" dirty="0"/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121</TotalTime>
  <Words>208</Words>
  <Application>Microsoft Office PowerPoint</Application>
  <PresentationFormat>Předvádění na obrazovce (4:3)</PresentationFormat>
  <Paragraphs>112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zak</cp:lastModifiedBy>
  <cp:revision>10</cp:revision>
  <dcterms:created xsi:type="dcterms:W3CDTF">2013-02-17T18:54:41Z</dcterms:created>
  <dcterms:modified xsi:type="dcterms:W3CDTF">2013-02-28T13:01:34Z</dcterms:modified>
</cp:coreProperties>
</file>