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0" r:id="rId3"/>
    <p:sldId id="257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9" r:id="rId12"/>
    <p:sldId id="280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87" autoAdjust="0"/>
    <p:restoredTop sz="94713" autoAdjust="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05DB0D3-EC3B-4B0A-B9FA-DCBDD431FFE5}">
      <dsp:nvSpPr>
        <dsp:cNvPr id="0" name=""/>
        <dsp:cNvSpPr/>
      </dsp:nvSpPr>
      <dsp:spPr>
        <a:xfrm>
          <a:off x="-74399" y="0"/>
          <a:ext cx="1584989" cy="44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8960" tIns="568960" rIns="568960" bIns="568960" numCol="1" spcCol="1270" anchor="ctr" anchorCtr="0">
          <a:noAutofit/>
        </a:bodyPr>
        <a:lstStyle/>
        <a:p>
          <a:pPr lvl="0" algn="ctr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kern="1200" dirty="0" smtClean="0"/>
            <a:t>1</a:t>
          </a:r>
          <a:endParaRPr lang="cs-CZ" sz="8000" kern="1200" dirty="0"/>
        </a:p>
      </dsp:txBody>
      <dsp:txXfrm>
        <a:off x="-74399" y="1771200"/>
        <a:ext cx="1584989" cy="1771200"/>
      </dsp:txXfrm>
    </dsp:sp>
    <dsp:sp modelId="{74A115D4-C2B7-414E-B1A0-FB77ADD1D922}">
      <dsp:nvSpPr>
        <dsp:cNvPr id="0" name=""/>
        <dsp:cNvSpPr/>
      </dsp:nvSpPr>
      <dsp:spPr>
        <a:xfrm>
          <a:off x="114269" y="185723"/>
          <a:ext cx="1221245" cy="134867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50080"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4626869-0035-40EC-84C8-31D93D39AF60}">
      <dsp:nvSpPr>
        <dsp:cNvPr id="0" name=""/>
        <dsp:cNvSpPr/>
      </dsp:nvSpPr>
      <dsp:spPr>
        <a:xfrm>
          <a:off x="2015934" y="0"/>
          <a:ext cx="1584989" cy="4428000"/>
        </a:xfrm>
        <a:prstGeom prst="roundRect">
          <a:avLst>
            <a:gd name="adj" fmla="val 1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8960" tIns="568960" rIns="568960" bIns="568960" numCol="1" spcCol="1270" anchor="ctr" anchorCtr="0">
          <a:noAutofit/>
        </a:bodyPr>
        <a:lstStyle/>
        <a:p>
          <a:pPr lvl="0" algn="ctr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kern="1200" dirty="0" smtClean="0"/>
            <a:t>2</a:t>
          </a:r>
          <a:endParaRPr lang="cs-CZ" sz="8000" kern="1200" dirty="0"/>
        </a:p>
      </dsp:txBody>
      <dsp:txXfrm>
        <a:off x="2015934" y="1771200"/>
        <a:ext cx="1584989" cy="1771200"/>
      </dsp:txXfrm>
    </dsp:sp>
    <dsp:sp modelId="{FD28F550-8D7D-44F4-87CC-232D7A72537A}">
      <dsp:nvSpPr>
        <dsp:cNvPr id="0" name=""/>
        <dsp:cNvSpPr/>
      </dsp:nvSpPr>
      <dsp:spPr>
        <a:xfrm>
          <a:off x="1558139" y="265680"/>
          <a:ext cx="2516113" cy="1474524"/>
        </a:xfrm>
        <a:prstGeom prst="ellipse">
          <a:avLst/>
        </a:prstGeom>
        <a:solidFill>
          <a:schemeClr val="accent5">
            <a:tint val="50000"/>
            <a:hueOff val="-3560789"/>
            <a:satOff val="15872"/>
            <a:lumOff val="140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50080"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4812A0C-40E1-4D71-AA07-A644F9188720}">
      <dsp:nvSpPr>
        <dsp:cNvPr id="0" name=""/>
        <dsp:cNvSpPr/>
      </dsp:nvSpPr>
      <dsp:spPr>
        <a:xfrm>
          <a:off x="4648595" y="0"/>
          <a:ext cx="1584989" cy="4428000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8960" tIns="568960" rIns="568960" bIns="568960" numCol="1" spcCol="1270" anchor="ctr" anchorCtr="0">
          <a:noAutofit/>
        </a:bodyPr>
        <a:lstStyle/>
        <a:p>
          <a:pPr lvl="0" algn="ctr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kern="1200" dirty="0" smtClean="0"/>
            <a:t>3</a:t>
          </a:r>
          <a:endParaRPr lang="cs-CZ" sz="8000" kern="1200" dirty="0"/>
        </a:p>
      </dsp:txBody>
      <dsp:txXfrm>
        <a:off x="4648595" y="1771200"/>
        <a:ext cx="1584989" cy="1771200"/>
      </dsp:txXfrm>
    </dsp:sp>
    <dsp:sp modelId="{F222DBD1-DB9F-462B-9C50-8D5B10FFC918}">
      <dsp:nvSpPr>
        <dsp:cNvPr id="0" name=""/>
        <dsp:cNvSpPr/>
      </dsp:nvSpPr>
      <dsp:spPr>
        <a:xfrm>
          <a:off x="4121802" y="265680"/>
          <a:ext cx="2549658" cy="1474524"/>
        </a:xfrm>
        <a:prstGeom prst="ellipse">
          <a:avLst/>
        </a:prstGeom>
        <a:solidFill>
          <a:schemeClr val="accent5">
            <a:tint val="50000"/>
            <a:hueOff val="-7121577"/>
            <a:satOff val="31745"/>
            <a:lumOff val="280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50080"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5CA1D2A-D921-4AB8-A7B0-8ECB94547F51}">
      <dsp:nvSpPr>
        <dsp:cNvPr id="0" name=""/>
        <dsp:cNvSpPr/>
      </dsp:nvSpPr>
      <dsp:spPr>
        <a:xfrm>
          <a:off x="6719010" y="0"/>
          <a:ext cx="1584989" cy="4428000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8960" tIns="568960" rIns="568960" bIns="568960" numCol="1" spcCol="1270" anchor="ctr" anchorCtr="0">
          <a:noAutofit/>
        </a:bodyPr>
        <a:lstStyle/>
        <a:p>
          <a:pPr lvl="0" algn="ctr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kern="1200" dirty="0" smtClean="0"/>
            <a:t>4</a:t>
          </a:r>
          <a:endParaRPr lang="cs-CZ" sz="8000" kern="1200" dirty="0"/>
        </a:p>
      </dsp:txBody>
      <dsp:txXfrm>
        <a:off x="6719010" y="1771200"/>
        <a:ext cx="1584989" cy="1771200"/>
      </dsp:txXfrm>
    </dsp:sp>
    <dsp:sp modelId="{6827441C-C4E4-49DB-8E20-E56CD1ECBA40}">
      <dsp:nvSpPr>
        <dsp:cNvPr id="0" name=""/>
        <dsp:cNvSpPr/>
      </dsp:nvSpPr>
      <dsp:spPr>
        <a:xfrm>
          <a:off x="6774243" y="265680"/>
          <a:ext cx="1474524" cy="1474524"/>
        </a:xfrm>
        <a:prstGeom prst="ellipse">
          <a:avLst/>
        </a:prstGeom>
        <a:solidFill>
          <a:schemeClr val="accent5">
            <a:tint val="50000"/>
            <a:hueOff val="-10682366"/>
            <a:satOff val="47617"/>
            <a:lumOff val="420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50080"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1C82828-3FC5-4142-90C5-F042D1A1F696}">
      <dsp:nvSpPr>
        <dsp:cNvPr id="0" name=""/>
        <dsp:cNvSpPr/>
      </dsp:nvSpPr>
      <dsp:spPr>
        <a:xfrm>
          <a:off x="753749" y="3542400"/>
          <a:ext cx="6722101" cy="664200"/>
        </a:xfrm>
        <a:prstGeom prst="left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50080"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F5028B-33EE-42B2-B401-97B26DEB102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D3C3E2-3862-43B8-BFD5-3A98690AB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EB06F-0A32-43F7-89BB-1A30B77DCAD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2F379-2525-4DAC-BBD5-62C8DDA8BE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20" y="1643050"/>
            <a:ext cx="8501122" cy="4525963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</a:t>
            </a:r>
            <a:r>
              <a:rPr lang="cs-CZ" sz="2400" b="1" dirty="0" smtClean="0"/>
              <a:t>1689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VY_32_INOVACE_005</a:t>
            </a:r>
          </a:p>
          <a:p>
            <a:pPr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sz="2400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base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Početní operace v oboru </a:t>
            </a:r>
            <a:r>
              <a:rPr lang="cs-CZ" sz="24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 </a:t>
            </a:r>
            <a:r>
              <a:rPr lang="cs-CZ" sz="24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- 4</a:t>
            </a:r>
            <a:endParaRPr lang="cs-CZ" sz="24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/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29. 4. 2012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85728"/>
            <a:ext cx="8358246" cy="136684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Klíčová slova: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matematika 1.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Anotace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/>
              <a:t>Sčítání a odčítání do 4</a:t>
            </a:r>
          </a:p>
          <a:p>
            <a:r>
              <a:rPr lang="cs-CZ" dirty="0" smtClean="0"/>
              <a:t>Matematika pro první období</a:t>
            </a:r>
          </a:p>
          <a:p>
            <a:r>
              <a:rPr lang="cs-CZ" dirty="0" smtClean="0"/>
              <a:t>Znázornění obláčky</a:t>
            </a:r>
          </a:p>
          <a:p>
            <a:r>
              <a:rPr lang="cs-CZ" dirty="0" smtClean="0"/>
              <a:t>Interaktivní tabule </a:t>
            </a:r>
          </a:p>
          <a:p>
            <a:r>
              <a:rPr lang="cs-CZ" dirty="0" smtClean="0"/>
              <a:t>PC žáka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1 + 3 =</a:t>
            </a:r>
          </a:p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3 + 1 =</a:t>
            </a:r>
          </a:p>
        </p:txBody>
      </p:sp>
      <p:sp>
        <p:nvSpPr>
          <p:cNvPr id="21" name="Mrak 20"/>
          <p:cNvSpPr/>
          <p:nvPr/>
        </p:nvSpPr>
        <p:spPr>
          <a:xfrm>
            <a:off x="6286512" y="300037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072330" y="3429000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5072066" y="285749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143372" y="5286388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SČÍTÁME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2 +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2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 =</a:t>
            </a:r>
          </a:p>
        </p:txBody>
      </p:sp>
      <p:sp>
        <p:nvSpPr>
          <p:cNvPr id="21" name="Mrak 20"/>
          <p:cNvSpPr/>
          <p:nvPr/>
        </p:nvSpPr>
        <p:spPr>
          <a:xfrm>
            <a:off x="6286512" y="300037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072330" y="3429000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500430" y="407194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286248" y="4714884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SČÍTÁME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4 - 1 =</a:t>
            </a:r>
          </a:p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4 - 3 =</a:t>
            </a:r>
          </a:p>
        </p:txBody>
      </p:sp>
      <p:sp>
        <p:nvSpPr>
          <p:cNvPr id="21" name="Mrak 20"/>
          <p:cNvSpPr/>
          <p:nvPr/>
        </p:nvSpPr>
        <p:spPr>
          <a:xfrm>
            <a:off x="3286116" y="2143116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286380" y="250030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857620" y="3071810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429124" y="228599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ODČÍTÁME</a:t>
            </a:r>
            <a:endParaRPr lang="cs-CZ" b="1" dirty="0"/>
          </a:p>
        </p:txBody>
      </p:sp>
      <p:sp>
        <p:nvSpPr>
          <p:cNvPr id="10" name="Mrak 9"/>
          <p:cNvSpPr/>
          <p:nvPr/>
        </p:nvSpPr>
        <p:spPr>
          <a:xfrm>
            <a:off x="4214810" y="5429264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3000364" y="5214950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43042" y="5286388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28596" y="5286388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4 - 2 =</a:t>
            </a:r>
          </a:p>
        </p:txBody>
      </p:sp>
      <p:sp>
        <p:nvSpPr>
          <p:cNvPr id="21" name="Mrak 20"/>
          <p:cNvSpPr/>
          <p:nvPr/>
        </p:nvSpPr>
        <p:spPr>
          <a:xfrm>
            <a:off x="6286512" y="300037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072330" y="3429000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5143504" y="3214686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6143636" y="3714752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ODČÍTÁME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57200" y="2857496"/>
            <a:ext cx="3008313" cy="1785949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cs typeface="Aharoni" pitchFamily="2" charset="-79"/>
              </a:rPr>
              <a:t>ZAPIŠ  PŘÍKLAD PODLE ZNÁZORNĚNÍ</a:t>
            </a: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0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400" dirty="0" smtClean="0">
              <a:solidFill>
                <a:schemeClr val="bg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6572264" y="264318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286644" y="321468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071934" y="3786190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SČÍTÁME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7072330" y="392906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57200" y="2857496"/>
            <a:ext cx="3008313" cy="1785949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cs typeface="Aharoni" pitchFamily="2" charset="-79"/>
              </a:rPr>
              <a:t>ZAPIŠ  PŘÍKLAD PODLE ZNÁZORNĚNÍ</a:t>
            </a: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pPr>
              <a:buFont typeface="Arial" pitchFamily="34" charset="0"/>
              <a:buChar char="•"/>
            </a:pPr>
            <a:endParaRPr lang="cs-CZ" sz="40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400" dirty="0" smtClean="0">
              <a:solidFill>
                <a:schemeClr val="bg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3929058" y="2786058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286644" y="321468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071934" y="3786190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SČÍTÁME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4000496" y="4786322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57200" y="2857496"/>
            <a:ext cx="3008313" cy="1785949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cs typeface="Aharoni" pitchFamily="2" charset="-79"/>
              </a:rPr>
              <a:t>ZAPIŠ  PŘÍKLAD PODLE ZNÁZORNĚNÍ</a:t>
            </a: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pPr>
              <a:buFont typeface="Arial" pitchFamily="34" charset="0"/>
              <a:buChar char="•"/>
            </a:pPr>
            <a:endParaRPr lang="cs-CZ" sz="40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400" dirty="0" smtClean="0">
              <a:solidFill>
                <a:schemeClr val="bg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3929058" y="2786058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286644" y="321468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7000892" y="428625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SČÍTÁME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3929058" y="3857628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57200" y="2857496"/>
            <a:ext cx="3008313" cy="1785949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cs typeface="Aharoni" pitchFamily="2" charset="-79"/>
              </a:rPr>
              <a:t>ZAPIŠ  PŘÍKLAD  </a:t>
            </a: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pPr>
              <a:buFont typeface="Arial" pitchFamily="34" charset="0"/>
              <a:buChar char="•"/>
            </a:pPr>
            <a:endParaRPr lang="cs-CZ" sz="40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400" dirty="0" smtClean="0">
              <a:solidFill>
                <a:schemeClr val="bg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4786314" y="4286256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286644" y="321468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7000892" y="4286256"/>
            <a:ext cx="1285884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ODČÍTÁME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5000628" y="3071810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57200" y="2857496"/>
            <a:ext cx="3008313" cy="1785949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cs typeface="Aharoni" pitchFamily="2" charset="-79"/>
              </a:rPr>
              <a:t>ZAPIŠ  PŘÍKLAD  </a:t>
            </a: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pPr>
              <a:buFont typeface="Arial" pitchFamily="34" charset="0"/>
              <a:buChar char="•"/>
            </a:pPr>
            <a:endParaRPr lang="cs-CZ" sz="40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400" dirty="0" smtClean="0">
              <a:solidFill>
                <a:schemeClr val="bg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5643570" y="4214818"/>
            <a:ext cx="1285884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286644" y="3214686"/>
            <a:ext cx="1285884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7000892" y="4286256"/>
            <a:ext cx="1285884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ODČÍTÁME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5000628" y="3071810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3050"/>
            <a:ext cx="6615130" cy="116205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Počítáme do 4</a:t>
            </a:r>
            <a:endParaRPr lang="cs-CZ" sz="28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57200" y="2857496"/>
            <a:ext cx="3008313" cy="1785949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cs typeface="Aharoni" pitchFamily="2" charset="-79"/>
              </a:rPr>
              <a:t>ZAPIŠ  PŘÍKLAD  </a:t>
            </a: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16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pPr>
              <a:buFont typeface="Arial" pitchFamily="34" charset="0"/>
              <a:buChar char="•"/>
            </a:pPr>
            <a:endParaRPr lang="cs-CZ" sz="4000" b="1" dirty="0" smtClean="0">
              <a:solidFill>
                <a:schemeClr val="bg1">
                  <a:lumMod val="95000"/>
                </a:schemeClr>
              </a:solidFill>
              <a:cs typeface="Aharoni" pitchFamily="2" charset="-79"/>
            </a:endParaRPr>
          </a:p>
          <a:p>
            <a:endParaRPr lang="cs-CZ" sz="4400" dirty="0" smtClean="0">
              <a:solidFill>
                <a:schemeClr val="bg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5643570" y="4214818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7286644" y="3214686"/>
            <a:ext cx="1285884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7000892" y="4286256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643570" y="1571612"/>
            <a:ext cx="3143272" cy="914400"/>
          </a:xfrm>
          <a:prstGeom prst="cloud">
            <a:avLst/>
          </a:prstGeom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ODČÍTÁME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5000628" y="3071810"/>
            <a:ext cx="128588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9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NAJDI SPRÁVNÝ VÝSLEDEK  </a:t>
            </a:r>
          </a:p>
          <a:p>
            <a:pPr>
              <a:buNone/>
            </a:pPr>
            <a:r>
              <a:rPr lang="cs-CZ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2+2=							4-2=</a:t>
            </a:r>
          </a:p>
          <a:p>
            <a:pPr>
              <a:buNone/>
            </a:pPr>
            <a:endParaRPr lang="cs-CZ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1+3=							4-1=						</a:t>
            </a:r>
          </a:p>
          <a:p>
            <a:pPr>
              <a:buNone/>
            </a:pPr>
            <a:endParaRPr lang="cs-CZ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1+2=							3-2=</a:t>
            </a:r>
          </a:p>
          <a:p>
            <a:pPr>
              <a:buNone/>
            </a:pPr>
            <a:endParaRPr lang="cs-CZ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1+1=							2-1=</a:t>
            </a:r>
            <a:endParaRPr lang="cs-CZ" dirty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>
            <a:off x="6072198" y="3500438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6" name="Mrak 5"/>
          <p:cNvSpPr/>
          <p:nvPr/>
        </p:nvSpPr>
        <p:spPr>
          <a:xfrm>
            <a:off x="3857620" y="1928802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7" name="Mrak 6"/>
          <p:cNvSpPr/>
          <p:nvPr/>
        </p:nvSpPr>
        <p:spPr>
          <a:xfrm>
            <a:off x="4857752" y="3500438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8" name="Mrak 7"/>
          <p:cNvSpPr/>
          <p:nvPr/>
        </p:nvSpPr>
        <p:spPr>
          <a:xfrm>
            <a:off x="3857620" y="3000372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9" name="Mrak 8"/>
          <p:cNvSpPr/>
          <p:nvPr/>
        </p:nvSpPr>
        <p:spPr>
          <a:xfrm>
            <a:off x="2643174" y="3071810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0" name="Mrak 9"/>
          <p:cNvSpPr/>
          <p:nvPr/>
        </p:nvSpPr>
        <p:spPr>
          <a:xfrm>
            <a:off x="4714876" y="4929198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1" name="Mrak 10"/>
          <p:cNvSpPr/>
          <p:nvPr/>
        </p:nvSpPr>
        <p:spPr>
          <a:xfrm>
            <a:off x="5429256" y="2000240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2" name="Mrak 11"/>
          <p:cNvSpPr/>
          <p:nvPr/>
        </p:nvSpPr>
        <p:spPr>
          <a:xfrm>
            <a:off x="2714612" y="4786322"/>
            <a:ext cx="914400" cy="914400"/>
          </a:xfrm>
          <a:prstGeom prst="cloud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132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Klíčová slova:  matematika 1. ročník</vt:lpstr>
      <vt:lpstr>Počítáme do 4</vt:lpstr>
      <vt:lpstr>Počítáme do 4</vt:lpstr>
      <vt:lpstr>Počítáme do 4</vt:lpstr>
      <vt:lpstr>Počítáme do 4</vt:lpstr>
      <vt:lpstr>Počítáme do 4</vt:lpstr>
      <vt:lpstr>Počítáme do 4</vt:lpstr>
      <vt:lpstr>Počítáme do 4</vt:lpstr>
      <vt:lpstr>Počítáme do 4</vt:lpstr>
      <vt:lpstr>Počítáme do 4</vt:lpstr>
      <vt:lpstr>Počítáme do 4</vt:lpstr>
      <vt:lpstr>OPAKOVÁNÍ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46</cp:revision>
  <dcterms:created xsi:type="dcterms:W3CDTF">2012-04-29T08:02:47Z</dcterms:created>
  <dcterms:modified xsi:type="dcterms:W3CDTF">2013-02-17T16:42:03Z</dcterms:modified>
</cp:coreProperties>
</file>