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3" r:id="rId1"/>
  </p:sldMasterIdLst>
  <p:sldIdLst>
    <p:sldId id="270" r:id="rId2"/>
    <p:sldId id="271" r:id="rId3"/>
    <p:sldId id="256" r:id="rId4"/>
    <p:sldId id="259" r:id="rId5"/>
    <p:sldId id="257" r:id="rId6"/>
    <p:sldId id="266" r:id="rId7"/>
    <p:sldId id="27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Blanka Krejsová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VY_52_INOVACE_10_Atom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Atom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6.ročník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21D07D5-0414-4F0D-8C12-55FB2330164D}" type="presOf" srcId="{019433A1-1324-4DE1-9E6F-32B851095F74}" destId="{E7297F21-D4FD-4A41-AE58-814D01A6B5E7}" srcOrd="1" destOrd="0" presId="urn:microsoft.com/office/officeart/2005/8/layout/target3"/>
    <dgm:cxn modelId="{77A7CDD9-59BF-47A4-A8A1-E01FC3521426}" type="presOf" srcId="{FBBFC3EA-9D9D-4F3A-BEA6-9C2C0E46BF20}" destId="{643EA938-EDE0-4533-ACCC-D2BD6F3A527C}" srcOrd="0" destOrd="0" presId="urn:microsoft.com/office/officeart/2005/8/layout/target3"/>
    <dgm:cxn modelId="{3A2152A2-79D8-4FA0-B75F-B4E3FA2D24DD}" type="presOf" srcId="{C73C7642-F245-4585-8F88-243F9FAEF6CA}" destId="{97289DF2-90F4-4EC2-A9FC-633B00BAB610}" srcOrd="0" destOrd="0" presId="urn:microsoft.com/office/officeart/2005/8/layout/target3"/>
    <dgm:cxn modelId="{C45AA5AC-6DB4-4D7B-832B-47F37FE474C1}" type="presOf" srcId="{EBC41103-E2E5-4D48-9B4B-425520D3D098}" destId="{50C2F88D-8688-44C2-A854-691F34009D3B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9CE76075-C808-43A1-96A1-7F1D96290138}" type="presOf" srcId="{DAEA276B-ECF9-46F6-A7D3-4693B2D32BC4}" destId="{F69A1436-182C-465B-AD7F-FE48E0C090C1}" srcOrd="1" destOrd="0" presId="urn:microsoft.com/office/officeart/2005/8/layout/target3"/>
    <dgm:cxn modelId="{D07F3740-7FAC-4F2E-B0FD-EB840CAFFCE7}" type="presOf" srcId="{019433A1-1324-4DE1-9E6F-32B851095F74}" destId="{A3817367-F2BC-482F-8832-FA00B51DCCF3}" srcOrd="0" destOrd="0" presId="urn:microsoft.com/office/officeart/2005/8/layout/target3"/>
    <dgm:cxn modelId="{0AF5C4CE-DE17-42EA-A0CD-51A2AF823261}" type="presOf" srcId="{EBC41103-E2E5-4D48-9B4B-425520D3D098}" destId="{F969C235-9271-4D34-B740-D627A121CAD0}" srcOrd="1" destOrd="0" presId="urn:microsoft.com/office/officeart/2005/8/layout/target3"/>
    <dgm:cxn modelId="{75C781E6-17B8-493E-9655-14EC23C9B6EC}" type="presOf" srcId="{39F8B381-5807-488E-AC22-73DD4140ED4A}" destId="{71045F8C-00FA-488E-A7BD-E2E6753D979D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14D30629-25A4-4970-BA15-013C0E9B0DA9}" type="presOf" srcId="{445C7998-7549-48B0-BD68-D4F0167F02E5}" destId="{4D19AB04-24FA-40C2-B203-52AE3D15E171}" srcOrd="1" destOrd="0" presId="urn:microsoft.com/office/officeart/2005/8/layout/target3"/>
    <dgm:cxn modelId="{DD289336-C9E5-49F2-BBB0-9D790E613026}" type="presOf" srcId="{445C7998-7549-48B0-BD68-D4F0167F02E5}" destId="{BC35EE03-4121-4EF9-923D-7CB6D30D358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039061E6-92E0-4064-BEAB-16D45BFCFC8D}" type="presOf" srcId="{DAEA276B-ECF9-46F6-A7D3-4693B2D32BC4}" destId="{CDED6FE3-AD8F-4ACC-B6B8-710EDDD97598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AD0B22A4-0794-4EC0-9812-ED00A10EED1D}" type="presOf" srcId="{FBBFC3EA-9D9D-4F3A-BEA6-9C2C0E46BF20}" destId="{832BF48F-0145-4429-9E02-8FCA946CCE9E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BEA675EA-0E74-4593-AF8B-D2C8CDC82C42}" type="presOf" srcId="{C73C7642-F245-4585-8F88-243F9FAEF6CA}" destId="{AA41A67C-3D3F-4AE9-9E0F-5D7F7BB2E741}" srcOrd="1" destOrd="0" presId="urn:microsoft.com/office/officeart/2005/8/layout/target3"/>
    <dgm:cxn modelId="{BFA67930-B15C-419C-BF3B-765AD5386FD2}" type="presParOf" srcId="{71045F8C-00FA-488E-A7BD-E2E6753D979D}" destId="{3577EC6B-C980-4F34-8C69-4365E7B8FC8C}" srcOrd="0" destOrd="0" presId="urn:microsoft.com/office/officeart/2005/8/layout/target3"/>
    <dgm:cxn modelId="{39A861A2-4E38-4819-AE96-533E3D763241}" type="presParOf" srcId="{71045F8C-00FA-488E-A7BD-E2E6753D979D}" destId="{6940EB87-DC1D-4BC3-9408-9AC2E1FFC039}" srcOrd="1" destOrd="0" presId="urn:microsoft.com/office/officeart/2005/8/layout/target3"/>
    <dgm:cxn modelId="{94EC6192-16A0-4AE3-BE92-4D992E4CDD37}" type="presParOf" srcId="{71045F8C-00FA-488E-A7BD-E2E6753D979D}" destId="{BC35EE03-4121-4EF9-923D-7CB6D30D358D}" srcOrd="2" destOrd="0" presId="urn:microsoft.com/office/officeart/2005/8/layout/target3"/>
    <dgm:cxn modelId="{1C8647EE-6168-476E-91C5-B507BE1A9AC0}" type="presParOf" srcId="{71045F8C-00FA-488E-A7BD-E2E6753D979D}" destId="{C95EEA27-3CBF-4645-A92D-9D8AF5C1CBFC}" srcOrd="3" destOrd="0" presId="urn:microsoft.com/office/officeart/2005/8/layout/target3"/>
    <dgm:cxn modelId="{EABFC5C4-3038-4315-BEDE-29E6A64A2C99}" type="presParOf" srcId="{71045F8C-00FA-488E-A7BD-E2E6753D979D}" destId="{851BB866-B6AE-4566-893F-4C635BA974FC}" srcOrd="4" destOrd="0" presId="urn:microsoft.com/office/officeart/2005/8/layout/target3"/>
    <dgm:cxn modelId="{7FFE269C-5F20-4E1D-82C4-BDD255BF00D9}" type="presParOf" srcId="{71045F8C-00FA-488E-A7BD-E2E6753D979D}" destId="{643EA938-EDE0-4533-ACCC-D2BD6F3A527C}" srcOrd="5" destOrd="0" presId="urn:microsoft.com/office/officeart/2005/8/layout/target3"/>
    <dgm:cxn modelId="{77EDE179-AAB3-4A5E-BB5D-DE6D0B60DD3F}" type="presParOf" srcId="{71045F8C-00FA-488E-A7BD-E2E6753D979D}" destId="{92F31B18-D66D-4CC7-89B9-378928DE877D}" srcOrd="6" destOrd="0" presId="urn:microsoft.com/office/officeart/2005/8/layout/target3"/>
    <dgm:cxn modelId="{4E75C0BA-3D50-4F20-B057-262F5871C5FF}" type="presParOf" srcId="{71045F8C-00FA-488E-A7BD-E2E6753D979D}" destId="{902074E1-B931-4618-97F1-FADBE82E9C3C}" srcOrd="7" destOrd="0" presId="urn:microsoft.com/office/officeart/2005/8/layout/target3"/>
    <dgm:cxn modelId="{511AB67F-07B3-4453-8BC7-E2F5B80F06CF}" type="presParOf" srcId="{71045F8C-00FA-488E-A7BD-E2E6753D979D}" destId="{A3817367-F2BC-482F-8832-FA00B51DCCF3}" srcOrd="8" destOrd="0" presId="urn:microsoft.com/office/officeart/2005/8/layout/target3"/>
    <dgm:cxn modelId="{788BBC36-4B07-4283-9DE1-00C9B1B2C29A}" type="presParOf" srcId="{71045F8C-00FA-488E-A7BD-E2E6753D979D}" destId="{626ABFF6-56C8-4386-B662-68EC364EED9D}" srcOrd="9" destOrd="0" presId="urn:microsoft.com/office/officeart/2005/8/layout/target3"/>
    <dgm:cxn modelId="{F9019128-229A-402B-9EB0-43B427D5F763}" type="presParOf" srcId="{71045F8C-00FA-488E-A7BD-E2E6753D979D}" destId="{6DB11F1C-D028-4800-9625-6611CA9DE6D4}" srcOrd="10" destOrd="0" presId="urn:microsoft.com/office/officeart/2005/8/layout/target3"/>
    <dgm:cxn modelId="{F26B0D61-A281-4F48-A8FF-58E627A01E64}" type="presParOf" srcId="{71045F8C-00FA-488E-A7BD-E2E6753D979D}" destId="{CDED6FE3-AD8F-4ACC-B6B8-710EDDD97598}" srcOrd="11" destOrd="0" presId="urn:microsoft.com/office/officeart/2005/8/layout/target3"/>
    <dgm:cxn modelId="{C1E887A4-9983-44AF-BB94-841C725837D3}" type="presParOf" srcId="{71045F8C-00FA-488E-A7BD-E2E6753D979D}" destId="{397AC6D7-84A6-4150-958F-83C92D9ACF38}" srcOrd="12" destOrd="0" presId="urn:microsoft.com/office/officeart/2005/8/layout/target3"/>
    <dgm:cxn modelId="{309AAEFC-E33F-4F51-AA6B-115B59B1383A}" type="presParOf" srcId="{71045F8C-00FA-488E-A7BD-E2E6753D979D}" destId="{D7419528-33A6-416D-9E64-B3F7915C5149}" srcOrd="13" destOrd="0" presId="urn:microsoft.com/office/officeart/2005/8/layout/target3"/>
    <dgm:cxn modelId="{9DCC44C9-CC1F-4B92-B98B-8EDE50B90981}" type="presParOf" srcId="{71045F8C-00FA-488E-A7BD-E2E6753D979D}" destId="{97289DF2-90F4-4EC2-A9FC-633B00BAB610}" srcOrd="14" destOrd="0" presId="urn:microsoft.com/office/officeart/2005/8/layout/target3"/>
    <dgm:cxn modelId="{23CFFCF4-828C-44B1-9695-E99CDBFE6381}" type="presParOf" srcId="{71045F8C-00FA-488E-A7BD-E2E6753D979D}" destId="{234EBA9D-95B4-4C20-A84E-6F65F1085DC6}" srcOrd="15" destOrd="0" presId="urn:microsoft.com/office/officeart/2005/8/layout/target3"/>
    <dgm:cxn modelId="{42C02672-ECE5-451E-AA8F-E8E3C5D387E2}" type="presParOf" srcId="{71045F8C-00FA-488E-A7BD-E2E6753D979D}" destId="{12255512-213F-41DF-90A6-8B4CD74A2B52}" srcOrd="16" destOrd="0" presId="urn:microsoft.com/office/officeart/2005/8/layout/target3"/>
    <dgm:cxn modelId="{8B2B415F-D15A-439D-9A9A-4FCDC92EE056}" type="presParOf" srcId="{71045F8C-00FA-488E-A7BD-E2E6753D979D}" destId="{50C2F88D-8688-44C2-A854-691F34009D3B}" srcOrd="17" destOrd="0" presId="urn:microsoft.com/office/officeart/2005/8/layout/target3"/>
    <dgm:cxn modelId="{031E0745-83B3-44C1-BA4E-B630BD43D1EF}" type="presParOf" srcId="{71045F8C-00FA-488E-A7BD-E2E6753D979D}" destId="{4D19AB04-24FA-40C2-B203-52AE3D15E171}" srcOrd="18" destOrd="0" presId="urn:microsoft.com/office/officeart/2005/8/layout/target3"/>
    <dgm:cxn modelId="{9238546A-95AA-4400-A485-340AD06711CC}" type="presParOf" srcId="{71045F8C-00FA-488E-A7BD-E2E6753D979D}" destId="{832BF48F-0145-4429-9E02-8FCA946CCE9E}" srcOrd="19" destOrd="0" presId="urn:microsoft.com/office/officeart/2005/8/layout/target3"/>
    <dgm:cxn modelId="{676746DF-BAAA-452B-A581-4C8AA687BB99}" type="presParOf" srcId="{71045F8C-00FA-488E-A7BD-E2E6753D979D}" destId="{E7297F21-D4FD-4A41-AE58-814D01A6B5E7}" srcOrd="20" destOrd="0" presId="urn:microsoft.com/office/officeart/2005/8/layout/target3"/>
    <dgm:cxn modelId="{B05E4228-5B83-4194-AC8C-4EACFACF1BF6}" type="presParOf" srcId="{71045F8C-00FA-488E-A7BD-E2E6753D979D}" destId="{F69A1436-182C-465B-AD7F-FE48E0C090C1}" srcOrd="21" destOrd="0" presId="urn:microsoft.com/office/officeart/2005/8/layout/target3"/>
    <dgm:cxn modelId="{C3E7BE2E-5AB8-4275-9B49-BDC03BAEF736}" type="presParOf" srcId="{71045F8C-00FA-488E-A7BD-E2E6753D979D}" destId="{AA41A67C-3D3F-4AE9-9E0F-5D7F7BB2E741}" srcOrd="22" destOrd="0" presId="urn:microsoft.com/office/officeart/2005/8/layout/target3"/>
    <dgm:cxn modelId="{F3EAAD95-E1FC-48A0-8239-8A8ADB9D5CD7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Blanka Krejsová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VY_52_INOVACE_10_Atom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6.ročník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Atom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1D3E98-FD0A-40DB-B594-6D7CA0CAE8C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3F3E3-FC4A-4B9E-9B4E-9CB8DF6143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13682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1D3E98-FD0A-40DB-B594-6D7CA0CAE8C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3F3E3-FC4A-4B9E-9B4E-9CB8DF6143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30675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1D3E98-FD0A-40DB-B594-6D7CA0CAE8C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3F3E3-FC4A-4B9E-9B4E-9CB8DF6143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44985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1D3E98-FD0A-40DB-B594-6D7CA0CAE8C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3F3E3-FC4A-4B9E-9B4E-9CB8DF6143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17735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1D3E98-FD0A-40DB-B594-6D7CA0CAE8C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3F3E3-FC4A-4B9E-9B4E-9CB8DF6143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32803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1D3E98-FD0A-40DB-B594-6D7CA0CAE8C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3F3E3-FC4A-4B9E-9B4E-9CB8DF6143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61885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1D3E98-FD0A-40DB-B594-6D7CA0CAE8C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3F3E3-FC4A-4B9E-9B4E-9CB8DF6143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70529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1D3E98-FD0A-40DB-B594-6D7CA0CAE8C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3F3E3-FC4A-4B9E-9B4E-9CB8DF6143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81670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1D3E98-FD0A-40DB-B594-6D7CA0CAE8C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3F3E3-FC4A-4B9E-9B4E-9CB8DF6143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21642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1D3E98-FD0A-40DB-B594-6D7CA0CAE8C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3F3E3-FC4A-4B9E-9B4E-9CB8DF6143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18500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1D3E98-FD0A-40DB-B594-6D7CA0CAE8C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3F3E3-FC4A-4B9E-9B4E-9CB8DF6143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17654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1D3E98-FD0A-40DB-B594-6D7CA0CAE8C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F3E3-FC4A-4B9E-9B4E-9CB8DF6143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11797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6294992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19953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4163105"/>
              </p:ext>
            </p:extLst>
          </p:nvPr>
        </p:nvGraphicFramePr>
        <p:xfrm>
          <a:off x="1524000" y="1397000"/>
          <a:ext cx="6096000" cy="266192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Motivace</a:t>
                      </a:r>
                      <a:r>
                        <a:rPr lang="cs-CZ" baseline="0" dirty="0" smtClean="0"/>
                        <a:t> a výklad učiva </a:t>
                      </a:r>
                      <a:r>
                        <a:rPr lang="cs-CZ" dirty="0" smtClean="0"/>
                        <a:t>s využitím interaktivní tabule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Nákres atomu provést do sešitu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24578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132856"/>
            <a:ext cx="7772400" cy="1470025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Model atomu</a:t>
            </a:r>
            <a:endParaRPr lang="cs-CZ" sz="5400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6.ročník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8070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02" name="Text Box 18"/>
          <p:cNvSpPr txBox="1">
            <a:spLocks noChangeArrowheads="1"/>
          </p:cNvSpPr>
          <p:nvPr/>
        </p:nvSpPr>
        <p:spPr bwMode="auto">
          <a:xfrm>
            <a:off x="30671" y="271534"/>
            <a:ext cx="9028113" cy="15081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Atom</a:t>
            </a:r>
            <a:r>
              <a:rPr lang="cs-CZ" sz="2800" dirty="0"/>
              <a:t> byl velice dlouho považován za nejmenší, dále</a:t>
            </a:r>
          </a:p>
          <a:p>
            <a:r>
              <a:rPr lang="cs-CZ" sz="2800" dirty="0"/>
              <a:t>nedělitelnou částici. Ale koncem 19. stol. fyzikové objevili,</a:t>
            </a:r>
          </a:p>
          <a:p>
            <a:r>
              <a:rPr lang="cs-CZ" sz="2800" dirty="0"/>
              <a:t>že atom obsahuje velmi malé částice, které nazvali </a:t>
            </a:r>
            <a:r>
              <a:rPr lang="cs-CZ" sz="28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elektrony.</a:t>
            </a:r>
          </a:p>
        </p:txBody>
      </p:sp>
      <p:sp>
        <p:nvSpPr>
          <p:cNvPr id="16404" name="Text Box 20"/>
          <p:cNvSpPr txBox="1">
            <a:spLocks noChangeArrowheads="1"/>
          </p:cNvSpPr>
          <p:nvPr/>
        </p:nvSpPr>
        <p:spPr bwMode="auto">
          <a:xfrm>
            <a:off x="0" y="2996952"/>
            <a:ext cx="9028113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cs-CZ" sz="2800" dirty="0"/>
              <a:t>Počátkem 20. stol. se </a:t>
            </a:r>
            <a:r>
              <a:rPr lang="cs-CZ" sz="2800" dirty="0" smtClean="0"/>
              <a:t>prokázalo, že </a:t>
            </a:r>
            <a:r>
              <a:rPr lang="cs-CZ" sz="2800" dirty="0"/>
              <a:t>jsou v atomu </a:t>
            </a:r>
            <a:r>
              <a:rPr lang="cs-CZ" sz="2800" dirty="0" smtClean="0"/>
              <a:t>další částice: </a:t>
            </a:r>
            <a:endParaRPr lang="cs-CZ" sz="2800" dirty="0"/>
          </a:p>
        </p:txBody>
      </p:sp>
      <p:sp>
        <p:nvSpPr>
          <p:cNvPr id="16409" name="Line 25"/>
          <p:cNvSpPr>
            <a:spLocks noChangeShapeType="1"/>
          </p:cNvSpPr>
          <p:nvPr/>
        </p:nvSpPr>
        <p:spPr bwMode="auto">
          <a:xfrm flipV="1">
            <a:off x="679450" y="2520950"/>
            <a:ext cx="190500" cy="0"/>
          </a:xfrm>
          <a:prstGeom prst="line">
            <a:avLst/>
          </a:prstGeom>
          <a:noFill/>
          <a:ln w="63500">
            <a:solidFill>
              <a:schemeClr val="bg1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6413" name="Text Box 29"/>
          <p:cNvSpPr txBox="1">
            <a:spLocks noChangeArrowheads="1"/>
          </p:cNvSpPr>
          <p:nvPr/>
        </p:nvSpPr>
        <p:spPr bwMode="auto">
          <a:xfrm>
            <a:off x="1374775" y="2094960"/>
            <a:ext cx="7436075" cy="52322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  <a:effectLst/>
          <a:extLst/>
        </p:spPr>
        <p:txBody>
          <a:bodyPr wrap="none">
            <a:spAutoFit/>
          </a:bodyPr>
          <a:lstStyle/>
          <a:p>
            <a:r>
              <a:rPr lang="cs-CZ" sz="2800" dirty="0"/>
              <a:t>Zjistili, </a:t>
            </a:r>
            <a:r>
              <a:rPr lang="cs-CZ" sz="2800" dirty="0" smtClean="0"/>
              <a:t>že </a:t>
            </a:r>
            <a:r>
              <a:rPr lang="cs-CZ" sz="2800" b="1" dirty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elektrony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smtClean="0"/>
              <a:t>mají </a:t>
            </a:r>
            <a:r>
              <a:rPr lang="cs-CZ" sz="2800" dirty="0"/>
              <a:t>záporný elektrický </a:t>
            </a:r>
            <a:r>
              <a:rPr lang="cs-CZ" sz="2800" dirty="0" smtClean="0"/>
              <a:t>náboj</a:t>
            </a:r>
            <a:endParaRPr lang="cs-CZ" sz="2800" dirty="0"/>
          </a:p>
        </p:txBody>
      </p:sp>
      <p:grpSp>
        <p:nvGrpSpPr>
          <p:cNvPr id="18" name="Skupina 17"/>
          <p:cNvGrpSpPr/>
          <p:nvPr/>
        </p:nvGrpSpPr>
        <p:grpSpPr>
          <a:xfrm>
            <a:off x="412051" y="1903730"/>
            <a:ext cx="1132111" cy="830997"/>
            <a:chOff x="395536" y="5782277"/>
            <a:chExt cx="1132111" cy="830997"/>
          </a:xfrm>
        </p:grpSpPr>
        <p:sp>
          <p:nvSpPr>
            <p:cNvPr id="19" name="Ovál 18"/>
            <p:cNvSpPr/>
            <p:nvPr/>
          </p:nvSpPr>
          <p:spPr>
            <a:xfrm>
              <a:off x="395536" y="6021288"/>
              <a:ext cx="504056" cy="427659"/>
            </a:xfrm>
            <a:prstGeom prst="ellips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42598" y="5782277"/>
              <a:ext cx="1085049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b="1" dirty="0" smtClean="0"/>
                <a:t>-</a:t>
              </a:r>
              <a:endParaRPr lang="cs-CZ" sz="4800" b="1" dirty="0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412051" y="3942709"/>
            <a:ext cx="796768" cy="769441"/>
            <a:chOff x="3707904" y="5843833"/>
            <a:chExt cx="796768" cy="769441"/>
          </a:xfrm>
        </p:grpSpPr>
        <p:sp>
          <p:nvSpPr>
            <p:cNvPr id="22" name="Ovál 21"/>
            <p:cNvSpPr/>
            <p:nvPr/>
          </p:nvSpPr>
          <p:spPr>
            <a:xfrm>
              <a:off x="3707904" y="6021288"/>
              <a:ext cx="504056" cy="43204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3748588" y="5843833"/>
              <a:ext cx="756084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/>
                <a:t>+</a:t>
              </a:r>
              <a:endParaRPr lang="cs-CZ" sz="4400" b="1" dirty="0"/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1374775" y="4120164"/>
            <a:ext cx="5597686" cy="52322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Protony </a:t>
            </a:r>
            <a:r>
              <a:rPr lang="cs-CZ" sz="2800" dirty="0" smtClean="0"/>
              <a:t>mají kladný elektrický náboj </a:t>
            </a:r>
            <a:endParaRPr lang="cs-CZ" dirty="0"/>
          </a:p>
        </p:txBody>
      </p:sp>
      <p:sp>
        <p:nvSpPr>
          <p:cNvPr id="29" name="Ovál 28"/>
          <p:cNvSpPr/>
          <p:nvPr/>
        </p:nvSpPr>
        <p:spPr>
          <a:xfrm>
            <a:off x="427422" y="5526156"/>
            <a:ext cx="504056" cy="432048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374775" y="5490690"/>
            <a:ext cx="7320530" cy="52322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Neutrony</a:t>
            </a:r>
            <a:r>
              <a:rPr lang="cs-CZ" sz="2800" dirty="0" smtClean="0"/>
              <a:t> nemají náboj, jsou elektricky neutrální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83221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64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164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164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withGroup">
                            <p:stCondLst>
                              <p:cond delay="7000"/>
                            </p:stCondLst>
                            <p:childTnLst>
                              <p:par>
                                <p:cTn id="1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5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3000"/>
                                        <p:tgtEl>
                                          <p:spTgt spid="16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2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6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withGroup">
                            <p:stCondLst>
                              <p:cond delay="11000"/>
                            </p:stCondLst>
                            <p:childTnLst>
                              <p:par>
                                <p:cTn id="2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2000"/>
                                        <p:tgtEl>
                                          <p:spTgt spid="164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3000"/>
                            </p:stCondLst>
                            <p:childTnLst>
                              <p:par>
                                <p:cTn id="3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350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6500"/>
                            </p:stCondLst>
                            <p:childTnLst>
                              <p:par>
                                <p:cTn id="4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700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409" grpId="0" animBg="1"/>
      <p:bldP spid="16413" grpId="0" animBg="1"/>
      <p:bldP spid="3" grpId="0" animBg="1"/>
      <p:bldP spid="29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2123728" y="1179764"/>
            <a:ext cx="4608512" cy="4392488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Čárový popisek 1 7"/>
          <p:cNvSpPr/>
          <p:nvPr/>
        </p:nvSpPr>
        <p:spPr>
          <a:xfrm>
            <a:off x="7115144" y="1918949"/>
            <a:ext cx="1440160" cy="576064"/>
          </a:xfrm>
          <a:prstGeom prst="borderCallout1">
            <a:avLst>
              <a:gd name="adj1" fmla="val 18750"/>
              <a:gd name="adj2" fmla="val -8333"/>
              <a:gd name="adj3" fmla="val 169359"/>
              <a:gd name="adj4" fmla="val -103722"/>
            </a:avLst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</a:rPr>
              <a:t>JÁDRO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10" name="Čárový popisek 1 9"/>
          <p:cNvSpPr/>
          <p:nvPr/>
        </p:nvSpPr>
        <p:spPr>
          <a:xfrm flipH="1">
            <a:off x="395536" y="603700"/>
            <a:ext cx="1728192" cy="576064"/>
          </a:xfrm>
          <a:prstGeom prst="borderCallout1">
            <a:avLst>
              <a:gd name="adj1" fmla="val 18750"/>
              <a:gd name="adj2" fmla="val -8333"/>
              <a:gd name="adj3" fmla="val 159883"/>
              <a:gd name="adj4" fmla="val -64236"/>
            </a:avLst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</a:rPr>
              <a:t>OBAL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480212" y="6016899"/>
            <a:ext cx="504056" cy="432048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51620" y="5966944"/>
            <a:ext cx="18819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ELEKTRONY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352534" y="5975702"/>
            <a:ext cx="15992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PROTONY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123856" y="5971313"/>
            <a:ext cx="18338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NEUTRONY</a:t>
            </a:r>
            <a:endParaRPr lang="cs-CZ" sz="2800" dirty="0"/>
          </a:p>
        </p:txBody>
      </p:sp>
      <p:grpSp>
        <p:nvGrpSpPr>
          <p:cNvPr id="25" name="Skupina 24"/>
          <p:cNvGrpSpPr/>
          <p:nvPr/>
        </p:nvGrpSpPr>
        <p:grpSpPr>
          <a:xfrm>
            <a:off x="3707904" y="5843833"/>
            <a:ext cx="796768" cy="769441"/>
            <a:chOff x="3707904" y="5843833"/>
            <a:chExt cx="796768" cy="769441"/>
          </a:xfrm>
        </p:grpSpPr>
        <p:sp>
          <p:nvSpPr>
            <p:cNvPr id="16" name="Ovál 15"/>
            <p:cNvSpPr/>
            <p:nvPr/>
          </p:nvSpPr>
          <p:spPr>
            <a:xfrm>
              <a:off x="3707904" y="6021288"/>
              <a:ext cx="504056" cy="43204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3748588" y="5843833"/>
              <a:ext cx="756084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/>
                <a:t>+</a:t>
              </a:r>
              <a:endParaRPr lang="cs-CZ" sz="4400" b="1" dirty="0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395536" y="5782277"/>
            <a:ext cx="1132111" cy="830997"/>
            <a:chOff x="395536" y="5782277"/>
            <a:chExt cx="1132111" cy="830997"/>
          </a:xfrm>
        </p:grpSpPr>
        <p:sp>
          <p:nvSpPr>
            <p:cNvPr id="17" name="Ovál 16"/>
            <p:cNvSpPr/>
            <p:nvPr/>
          </p:nvSpPr>
          <p:spPr>
            <a:xfrm>
              <a:off x="395536" y="6021288"/>
              <a:ext cx="504056" cy="427659"/>
            </a:xfrm>
            <a:prstGeom prst="ellips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442598" y="5782277"/>
              <a:ext cx="1085049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b="1" dirty="0" smtClean="0"/>
                <a:t>-</a:t>
              </a:r>
              <a:endParaRPr lang="cs-CZ" sz="4800" b="1" dirty="0"/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2802866" y="1791482"/>
            <a:ext cx="2934389" cy="3459756"/>
            <a:chOff x="2802866" y="1791482"/>
            <a:chExt cx="2934389" cy="3459756"/>
          </a:xfrm>
        </p:grpSpPr>
        <p:sp>
          <p:nvSpPr>
            <p:cNvPr id="4" name="Ovál 3"/>
            <p:cNvSpPr/>
            <p:nvPr/>
          </p:nvSpPr>
          <p:spPr>
            <a:xfrm>
              <a:off x="3524116" y="2294874"/>
              <a:ext cx="2213139" cy="205222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6" name="Skupina 25"/>
            <p:cNvGrpSpPr/>
            <p:nvPr/>
          </p:nvGrpSpPr>
          <p:grpSpPr>
            <a:xfrm>
              <a:off x="3682949" y="2729002"/>
              <a:ext cx="796768" cy="769441"/>
              <a:chOff x="3707904" y="5843833"/>
              <a:chExt cx="796768" cy="769441"/>
            </a:xfrm>
          </p:grpSpPr>
          <p:sp>
            <p:nvSpPr>
              <p:cNvPr id="27" name="Ovál 26"/>
              <p:cNvSpPr/>
              <p:nvPr/>
            </p:nvSpPr>
            <p:spPr>
              <a:xfrm>
                <a:off x="3707904" y="6021288"/>
                <a:ext cx="504056" cy="432048"/>
              </a:xfrm>
              <a:prstGeom prst="ellipse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" name="TextovéPole 27"/>
              <p:cNvSpPr txBox="1"/>
              <p:nvPr/>
            </p:nvSpPr>
            <p:spPr>
              <a:xfrm>
                <a:off x="3748588" y="5843833"/>
                <a:ext cx="756084" cy="7694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400" b="1" dirty="0" smtClean="0"/>
                  <a:t>+</a:t>
                </a:r>
                <a:endParaRPr lang="cs-CZ" sz="4400" b="1" dirty="0"/>
              </a:p>
            </p:txBody>
          </p:sp>
        </p:grpSp>
        <p:grpSp>
          <p:nvGrpSpPr>
            <p:cNvPr id="29" name="Skupina 28"/>
            <p:cNvGrpSpPr/>
            <p:nvPr/>
          </p:nvGrpSpPr>
          <p:grpSpPr>
            <a:xfrm>
              <a:off x="4504672" y="3487978"/>
              <a:ext cx="796768" cy="769441"/>
              <a:chOff x="3707904" y="5843833"/>
              <a:chExt cx="796768" cy="769441"/>
            </a:xfrm>
          </p:grpSpPr>
          <p:sp>
            <p:nvSpPr>
              <p:cNvPr id="30" name="Ovál 29"/>
              <p:cNvSpPr/>
              <p:nvPr/>
            </p:nvSpPr>
            <p:spPr>
              <a:xfrm>
                <a:off x="3707904" y="6021288"/>
                <a:ext cx="504056" cy="432048"/>
              </a:xfrm>
              <a:prstGeom prst="ellipse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" name="TextovéPole 30"/>
              <p:cNvSpPr txBox="1"/>
              <p:nvPr/>
            </p:nvSpPr>
            <p:spPr>
              <a:xfrm>
                <a:off x="3748588" y="5843833"/>
                <a:ext cx="756084" cy="7694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400" b="1" dirty="0" smtClean="0"/>
                  <a:t>+</a:t>
                </a:r>
                <a:endParaRPr lang="cs-CZ" sz="4400" b="1" dirty="0"/>
              </a:p>
            </p:txBody>
          </p:sp>
        </p:grpSp>
        <p:grpSp>
          <p:nvGrpSpPr>
            <p:cNvPr id="32" name="Skupina 31"/>
            <p:cNvGrpSpPr/>
            <p:nvPr/>
          </p:nvGrpSpPr>
          <p:grpSpPr>
            <a:xfrm>
              <a:off x="3959932" y="3320988"/>
              <a:ext cx="796768" cy="769441"/>
              <a:chOff x="3707904" y="5843833"/>
              <a:chExt cx="796768" cy="769441"/>
            </a:xfrm>
          </p:grpSpPr>
          <p:sp>
            <p:nvSpPr>
              <p:cNvPr id="33" name="Ovál 32"/>
              <p:cNvSpPr/>
              <p:nvPr/>
            </p:nvSpPr>
            <p:spPr>
              <a:xfrm>
                <a:off x="3707904" y="6021288"/>
                <a:ext cx="504056" cy="432048"/>
              </a:xfrm>
              <a:prstGeom prst="ellipse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" name="TextovéPole 33"/>
              <p:cNvSpPr txBox="1"/>
              <p:nvPr/>
            </p:nvSpPr>
            <p:spPr>
              <a:xfrm>
                <a:off x="3748588" y="5843833"/>
                <a:ext cx="756084" cy="7694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400" b="1" dirty="0" smtClean="0"/>
                  <a:t>+</a:t>
                </a:r>
                <a:endParaRPr lang="cs-CZ" sz="4400" b="1" dirty="0"/>
              </a:p>
            </p:txBody>
          </p:sp>
        </p:grpSp>
        <p:sp>
          <p:nvSpPr>
            <p:cNvPr id="35" name="Ovál 34"/>
            <p:cNvSpPr/>
            <p:nvPr/>
          </p:nvSpPr>
          <p:spPr>
            <a:xfrm>
              <a:off x="5008728" y="3273660"/>
              <a:ext cx="504056" cy="432048"/>
            </a:xfrm>
            <a:prstGeom prst="ellips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Ovál 35"/>
            <p:cNvSpPr/>
            <p:nvPr/>
          </p:nvSpPr>
          <p:spPr>
            <a:xfrm>
              <a:off x="4923398" y="2694772"/>
              <a:ext cx="504056" cy="432048"/>
            </a:xfrm>
            <a:prstGeom prst="ellips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vál 36"/>
            <p:cNvSpPr/>
            <p:nvPr/>
          </p:nvSpPr>
          <p:spPr>
            <a:xfrm>
              <a:off x="4293328" y="2690433"/>
              <a:ext cx="504056" cy="432048"/>
            </a:xfrm>
            <a:prstGeom prst="ellips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8" name="Skupina 37"/>
            <p:cNvGrpSpPr/>
            <p:nvPr/>
          </p:nvGrpSpPr>
          <p:grpSpPr>
            <a:xfrm>
              <a:off x="4378658" y="4420241"/>
              <a:ext cx="1132111" cy="830997"/>
              <a:chOff x="395536" y="5782277"/>
              <a:chExt cx="1132111" cy="830997"/>
            </a:xfrm>
          </p:grpSpPr>
          <p:sp>
            <p:nvSpPr>
              <p:cNvPr id="39" name="Ovál 38"/>
              <p:cNvSpPr/>
              <p:nvPr/>
            </p:nvSpPr>
            <p:spPr>
              <a:xfrm>
                <a:off x="395536" y="6021288"/>
                <a:ext cx="504056" cy="427659"/>
              </a:xfrm>
              <a:prstGeom prst="ellipse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TextovéPole 39"/>
              <p:cNvSpPr txBox="1"/>
              <p:nvPr/>
            </p:nvSpPr>
            <p:spPr>
              <a:xfrm>
                <a:off x="442598" y="5782277"/>
                <a:ext cx="1085049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800" b="1" dirty="0" smtClean="0"/>
                  <a:t>-</a:t>
                </a:r>
                <a:endParaRPr lang="cs-CZ" sz="4800" b="1" dirty="0"/>
              </a:p>
            </p:txBody>
          </p:sp>
        </p:grpSp>
        <p:grpSp>
          <p:nvGrpSpPr>
            <p:cNvPr id="41" name="Skupina 40"/>
            <p:cNvGrpSpPr/>
            <p:nvPr/>
          </p:nvGrpSpPr>
          <p:grpSpPr>
            <a:xfrm>
              <a:off x="2802866" y="3665432"/>
              <a:ext cx="1132111" cy="830997"/>
              <a:chOff x="395536" y="5782277"/>
              <a:chExt cx="1132111" cy="830997"/>
            </a:xfrm>
          </p:grpSpPr>
          <p:sp>
            <p:nvSpPr>
              <p:cNvPr id="42" name="Ovál 41"/>
              <p:cNvSpPr/>
              <p:nvPr/>
            </p:nvSpPr>
            <p:spPr>
              <a:xfrm>
                <a:off x="395536" y="6021288"/>
                <a:ext cx="504056" cy="427659"/>
              </a:xfrm>
              <a:prstGeom prst="ellipse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" name="TextovéPole 42"/>
              <p:cNvSpPr txBox="1"/>
              <p:nvPr/>
            </p:nvSpPr>
            <p:spPr>
              <a:xfrm>
                <a:off x="442598" y="5782277"/>
                <a:ext cx="1085049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800" b="1" dirty="0" smtClean="0"/>
                  <a:t>-</a:t>
                </a:r>
                <a:endParaRPr lang="cs-CZ" sz="4800" b="1" dirty="0"/>
              </a:p>
            </p:txBody>
          </p:sp>
        </p:grpSp>
        <p:grpSp>
          <p:nvGrpSpPr>
            <p:cNvPr id="44" name="Skupina 43"/>
            <p:cNvGrpSpPr/>
            <p:nvPr/>
          </p:nvGrpSpPr>
          <p:grpSpPr>
            <a:xfrm>
              <a:off x="3295873" y="1791482"/>
              <a:ext cx="1132111" cy="830997"/>
              <a:chOff x="395536" y="5782277"/>
              <a:chExt cx="1132111" cy="830997"/>
            </a:xfrm>
          </p:grpSpPr>
          <p:sp>
            <p:nvSpPr>
              <p:cNvPr id="45" name="Ovál 44"/>
              <p:cNvSpPr/>
              <p:nvPr/>
            </p:nvSpPr>
            <p:spPr>
              <a:xfrm>
                <a:off x="395536" y="6021288"/>
                <a:ext cx="504056" cy="427659"/>
              </a:xfrm>
              <a:prstGeom prst="ellipse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6" name="TextovéPole 45"/>
              <p:cNvSpPr txBox="1"/>
              <p:nvPr/>
            </p:nvSpPr>
            <p:spPr>
              <a:xfrm>
                <a:off x="442598" y="5782277"/>
                <a:ext cx="1085049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800" b="1" dirty="0" smtClean="0"/>
                  <a:t>-</a:t>
                </a:r>
                <a:endParaRPr lang="cs-CZ" sz="4800" b="1" dirty="0"/>
              </a:p>
            </p:txBody>
          </p:sp>
        </p:grpSp>
      </p:grpSp>
      <p:sp>
        <p:nvSpPr>
          <p:cNvPr id="48" name="Zaoblený obdélník 47"/>
          <p:cNvSpPr/>
          <p:nvPr/>
        </p:nvSpPr>
        <p:spPr>
          <a:xfrm>
            <a:off x="3295873" y="116632"/>
            <a:ext cx="4539351" cy="864096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2060"/>
                </a:solidFill>
              </a:rPr>
              <a:t>MODEL ATOMU</a:t>
            </a:r>
            <a:endParaRPr lang="cs-CZ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7378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8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5" grpId="0" animBg="1"/>
      <p:bldP spid="18" grpId="0"/>
      <p:bldP spid="20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>
            <a:noAutofit/>
          </a:bodyPr>
          <a:lstStyle/>
          <a:p>
            <a:r>
              <a:rPr lang="cs-CZ" sz="4000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Atom</a:t>
            </a:r>
            <a:br>
              <a:rPr lang="cs-CZ" sz="4000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4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496855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        </a:t>
            </a:r>
          </a:p>
          <a:p>
            <a:pPr marL="0" indent="0">
              <a:buNone/>
            </a:pPr>
            <a:r>
              <a:rPr lang="cs-CZ" u="sng" dirty="0" smtClean="0">
                <a:uFill>
                  <a:solidFill>
                    <a:srgbClr val="FF0000"/>
                  </a:solidFill>
                </a:uFill>
              </a:rPr>
              <a:t>elektronový </a:t>
            </a:r>
            <a:r>
              <a:rPr lang="cs-CZ" sz="3600" u="sng" dirty="0" smtClean="0">
                <a:uFill>
                  <a:solidFill>
                    <a:srgbClr val="FF0000"/>
                  </a:solidFill>
                </a:uFill>
              </a:rPr>
              <a:t>obal</a:t>
            </a:r>
            <a:r>
              <a:rPr lang="cs-CZ" dirty="0" smtClean="0"/>
              <a:t>                      </a:t>
            </a:r>
            <a:r>
              <a:rPr lang="cs-CZ" sz="3600" u="sng" dirty="0" smtClean="0">
                <a:uFill>
                  <a:solidFill>
                    <a:srgbClr val="FF0000"/>
                  </a:solidFill>
                </a:uFill>
              </a:rPr>
              <a:t>atomové jádro</a:t>
            </a:r>
            <a:endParaRPr lang="cs-CZ" u="sng" dirty="0" smtClean="0">
              <a:uFill>
                <a:solidFill>
                  <a:srgbClr val="FF0000"/>
                </a:solidFill>
              </a:u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  <a:uFill>
                  <a:solidFill>
                    <a:schemeClr val="tx2">
                      <a:lumMod val="60000"/>
                      <a:lumOff val="40000"/>
                    </a:schemeClr>
                  </a:solidFill>
                </a:uFill>
              </a:rPr>
              <a:t>elektrony</a:t>
            </a:r>
            <a:r>
              <a:rPr lang="cs-CZ" dirty="0" smtClean="0"/>
              <a:t>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protony </a:t>
            </a:r>
            <a:r>
              <a:rPr lang="cs-CZ" dirty="0" smtClean="0"/>
              <a:t>   </a:t>
            </a:r>
            <a:r>
              <a:rPr lang="cs-CZ" dirty="0" smtClean="0">
                <a:solidFill>
                  <a:srgbClr val="92D050"/>
                </a:solidFill>
              </a:rPr>
              <a:t>neutrony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Počet protonů = počet elektronů,</a:t>
            </a:r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 proto je atom navenek elektricky neutrální.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Atomy různých chemických prvků se navzájem liší počtem protonů. </a:t>
            </a:r>
            <a:endParaRPr lang="cs-CZ" dirty="0"/>
          </a:p>
          <a:p>
            <a:pPr marL="0" indent="0" algn="ctr">
              <a:buNone/>
            </a:pPr>
            <a:endParaRPr lang="cs-CZ" sz="40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5174055" y="980728"/>
            <a:ext cx="1224136" cy="504000"/>
          </a:xfrm>
          <a:prstGeom prst="straightConnector1">
            <a:avLst/>
          </a:prstGeom>
          <a:ln w="44450" cmpd="sng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2915816" y="980728"/>
            <a:ext cx="1235444" cy="504000"/>
          </a:xfrm>
          <a:prstGeom prst="straightConnector1">
            <a:avLst/>
          </a:prstGeom>
          <a:ln w="44450" cmpd="sng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7037" y="2416299"/>
            <a:ext cx="1365250" cy="1285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7125" y="2530426"/>
            <a:ext cx="1006475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Ovál 15"/>
          <p:cNvSpPr/>
          <p:nvPr/>
        </p:nvSpPr>
        <p:spPr>
          <a:xfrm>
            <a:off x="7164288" y="2843213"/>
            <a:ext cx="504056" cy="432048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9122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Ilustrace</a:t>
            </a:r>
            <a:r>
              <a:rPr lang="cs-CZ" dirty="0" smtClean="0"/>
              <a:t>: dílo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13383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255</TotalTime>
  <Words>195</Words>
  <Application>Microsoft Office PowerPoint</Application>
  <PresentationFormat>Předvádění na obrazovce (4:3)</PresentationFormat>
  <Paragraphs>54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Model atomu</vt:lpstr>
      <vt:lpstr>Prezentace aplikace PowerPoint</vt:lpstr>
      <vt:lpstr>Prezentace aplikace PowerPoint</vt:lpstr>
      <vt:lpstr>Atom 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Atomy a molekuly</dc:title>
  <dc:creator>Krejsová</dc:creator>
  <cp:lastModifiedBy>Krejsová</cp:lastModifiedBy>
  <cp:revision>27</cp:revision>
  <dcterms:created xsi:type="dcterms:W3CDTF">2011-11-07T21:10:28Z</dcterms:created>
  <dcterms:modified xsi:type="dcterms:W3CDTF">2012-03-06T20:57:58Z</dcterms:modified>
</cp:coreProperties>
</file>