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2" r:id="rId3"/>
    <p:sldId id="257" r:id="rId4"/>
    <p:sldId id="271" r:id="rId5"/>
    <p:sldId id="261" r:id="rId6"/>
    <p:sldId id="264" r:id="rId7"/>
    <p:sldId id="266" r:id="rId8"/>
    <p:sldId id="268" r:id="rId9"/>
    <p:sldId id="272" r:id="rId10"/>
    <p:sldId id="27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DEF9"/>
    <a:srgbClr val="08A0A8"/>
  </p:clrMru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29A013-751C-4296-8327-395C232230A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3D87A5-8A04-4FD6-A245-DD0EEB8EB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3D87A5-8A04-4FD6-A245-DD0EEB8EB01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3D87A5-8A04-4FD6-A245-DD0EEB8EB01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3D87A5-8A04-4FD6-A245-DD0EEB8EB01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Různé varianty – od největšího  po největší a obráceně. Ukládej čtverce vlevo,</a:t>
            </a:r>
            <a:r>
              <a:rPr lang="cs-CZ" baseline="0" dirty="0" smtClean="0"/>
              <a:t> obdélníky vpravo atd. Postav obrázek ze čtverců a trojúhelníků apod.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3D87A5-8A04-4FD6-A245-DD0EEB8EB01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Odučeno 7.</a:t>
            </a:r>
            <a:r>
              <a:rPr lang="cs-CZ" baseline="0" dirty="0" smtClean="0"/>
              <a:t> 5. 2012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3D87A5-8A04-4FD6-A245-DD0EEB8EB01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DFB3FE9-07FE-4DC6-B66A-53740458DBF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BBA2FB5-28F7-4A2A-9CAF-BB738F06C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85721" y="2000250"/>
            <a:ext cx="7858179" cy="442912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VY_32_INOVACE_006</a:t>
            </a:r>
            <a:endParaRPr lang="cs-CZ" sz="2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000" b="1" dirty="0" smtClean="0"/>
              <a:t>		</a:t>
            </a:r>
          </a:p>
          <a:p>
            <a:pPr>
              <a:buNone/>
            </a:pPr>
            <a:endParaRPr lang="cs-CZ" sz="2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19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</a:t>
            </a:r>
            <a:r>
              <a:rPr lang="cs-CZ" sz="1800" b="1" dirty="0" smtClean="0"/>
              <a:t>Inovace a zkvalitnění výuky prostřednictvím ICT		</a:t>
            </a:r>
          </a:p>
          <a:p>
            <a:pPr fontAlgn="t">
              <a:buNone/>
            </a:pPr>
            <a:endParaRPr lang="cs-CZ" sz="19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rovinné útvary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29. 4. 2012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28"/>
            <a:ext cx="7429552" cy="121444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246601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b="0" cap="none" dirty="0" smtClean="0">
                <a:ln>
                  <a:noFill/>
                </a:ln>
                <a:solidFill>
                  <a:schemeClr val="tx1"/>
                </a:solidFill>
              </a:rPr>
              <a:t>Anotace:</a:t>
            </a:r>
            <a:br>
              <a:rPr lang="cs-CZ" sz="2400" b="0" cap="none" dirty="0" smtClean="0">
                <a:ln>
                  <a:noFill/>
                </a:ln>
                <a:solidFill>
                  <a:schemeClr val="tx1"/>
                </a:solidFill>
              </a:rPr>
            </a:br>
            <a:r>
              <a:rPr lang="cs-CZ" sz="2400" b="0" cap="none" dirty="0" smtClean="0">
                <a:ln>
                  <a:noFill/>
                </a:ln>
                <a:solidFill>
                  <a:schemeClr val="tx1"/>
                </a:solidFill>
              </a:rPr>
              <a:t>Prezentace slouží k seznámení a procvičení základních geometrických tvarů  a orientace v prostoru. </a:t>
            </a:r>
            <a:br>
              <a:rPr lang="cs-CZ" sz="2400" b="0" cap="none" dirty="0" smtClean="0">
                <a:ln>
                  <a:noFill/>
                </a:ln>
                <a:solidFill>
                  <a:schemeClr val="tx1"/>
                </a:solidFill>
              </a:rPr>
            </a:br>
            <a:r>
              <a:rPr lang="cs-CZ" sz="2400" b="0" cap="none" dirty="0" smtClean="0">
                <a:ln>
                  <a:noFill/>
                </a:ln>
                <a:solidFill>
                  <a:schemeClr val="tx1"/>
                </a:solidFill>
              </a:rPr>
              <a:t>Jednoduchým pohybem myší žáci přesouvají dle zadání tvary. </a:t>
            </a:r>
            <a:br>
              <a:rPr lang="cs-CZ" sz="2400" b="0" cap="none" dirty="0" smtClean="0">
                <a:ln>
                  <a:noFill/>
                </a:ln>
                <a:solidFill>
                  <a:schemeClr val="tx1"/>
                </a:solidFill>
              </a:rPr>
            </a:br>
            <a:r>
              <a:rPr lang="cs-CZ" sz="2400" b="0" cap="none" dirty="0" smtClean="0">
                <a:ln>
                  <a:noFill/>
                </a:ln>
                <a:solidFill>
                  <a:schemeClr val="tx1"/>
                </a:solidFill>
              </a:rPr>
              <a:t>Součástí je pracovní list se čtvercovou sítí.</a:t>
            </a:r>
            <a:endParaRPr lang="cs-CZ" sz="2400" b="0" cap="none" dirty="0">
              <a:ln>
                <a:noFill/>
              </a:ln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14414" y="3500438"/>
            <a:ext cx="4929222" cy="15696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KLÍČOVÁ SLOVA:</a:t>
            </a:r>
          </a:p>
          <a:p>
            <a:endParaRPr lang="cs-CZ" sz="2400" b="1" u="sng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Geometrie, čtverec, obdélník,kruh, trojúhelník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7242048" cy="857256"/>
          </a:xfrm>
          <a:solidFill>
            <a:schemeClr val="tx2">
              <a:lumMod val="75000"/>
            </a:schemeClr>
          </a:solidFill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200" cap="non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sz="2200" cap="non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2700" cap="non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Spoj tvary s barvou písma</a:t>
            </a:r>
            <a:endParaRPr lang="cs-CZ" sz="2700" cap="none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34" y="1142984"/>
            <a:ext cx="3520440" cy="5026029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endParaRPr lang="cs-CZ" b="1" dirty="0" smtClean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TROJÚHELNÍK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ČTVEREC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00B050"/>
                </a:solidFill>
              </a:rPr>
              <a:t>OBDÉLNÍK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0070C0"/>
                </a:solidFill>
              </a:rPr>
              <a:t>KRUH</a:t>
            </a:r>
          </a:p>
          <a:p>
            <a:endParaRPr lang="cs-CZ" dirty="0" smtClean="0"/>
          </a:p>
          <a:p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228184" y="2276872"/>
            <a:ext cx="1060704" cy="9144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76056" y="2420888"/>
            <a:ext cx="914400" cy="9144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8184" y="3501008"/>
            <a:ext cx="1571636" cy="9144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148064" y="3645024"/>
            <a:ext cx="914400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80068"/>
          </a:xfrm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5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a:rPr>
              <a:t>SEŘAĎ PODLE VELIKOSTI pod sebe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2555776" y="2996952"/>
            <a:ext cx="1440000" cy="144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2411760" y="1124744"/>
            <a:ext cx="1800000" cy="180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43608" y="4653136"/>
            <a:ext cx="720000" cy="72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87824" y="1484784"/>
            <a:ext cx="1800000" cy="180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644008" y="3212976"/>
            <a:ext cx="1440000" cy="14400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915816" y="4653136"/>
            <a:ext cx="720000" cy="72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843808" y="3140968"/>
            <a:ext cx="1440000" cy="14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860032" y="5013176"/>
            <a:ext cx="914400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499992" y="1196752"/>
            <a:ext cx="1800000" cy="18000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732240" y="1268760"/>
            <a:ext cx="1080000" cy="18000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04248" y="3140968"/>
            <a:ext cx="900000" cy="14400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876256" y="4725144"/>
            <a:ext cx="720000" cy="10800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80068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POSTAV </a:t>
            </a:r>
            <a:r>
              <a:rPr lang="cs-CZ" sz="3600" dirty="0" smtClean="0">
                <a:ln w="5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a:rPr>
              <a:t>DOMEČEK</a:t>
            </a:r>
            <a:r>
              <a:rPr lang="cs-CZ" sz="3600" dirty="0" smtClean="0"/>
              <a:t> A STROMEČEK </a:t>
            </a:r>
            <a:endParaRPr lang="cs-CZ" sz="36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4139952" y="1196752"/>
            <a:ext cx="2428892" cy="180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596" y="3071810"/>
            <a:ext cx="2428892" cy="180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14348" y="5500702"/>
            <a:ext cx="720000" cy="720000"/>
          </a:xfrm>
          <a:prstGeom prst="rect">
            <a:avLst/>
          </a:prstGeom>
          <a:solidFill>
            <a:srgbClr val="17DEF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23928" y="4725144"/>
            <a:ext cx="648000" cy="1008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143372" y="3429000"/>
            <a:ext cx="720000" cy="720000"/>
          </a:xfrm>
          <a:prstGeom prst="rect">
            <a:avLst/>
          </a:prstGeom>
          <a:solidFill>
            <a:srgbClr val="17DEF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286116" y="1714488"/>
            <a:ext cx="540000" cy="5400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572264" y="2285992"/>
            <a:ext cx="1440000" cy="1440000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652120" y="4221088"/>
            <a:ext cx="360000" cy="14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1000100" y="1285860"/>
            <a:ext cx="1785950" cy="1343028"/>
          </a:xfrm>
          <a:prstGeom prst="cloud">
            <a:avLst/>
          </a:prstGeom>
          <a:solidFill>
            <a:srgbClr val="00B0F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86116" y="2857496"/>
            <a:ext cx="360000" cy="82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2" descr="C:\Users\Eva\AppData\Local\Temp\MM900185571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5357826"/>
            <a:ext cx="1076325" cy="904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7242048" cy="857256"/>
          </a:xfrm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7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GEOMETRICKÉ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7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TVARY  -  řešení</a:t>
            </a:r>
            <a:endParaRPr lang="cs-CZ" sz="27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34" y="1643050"/>
            <a:ext cx="3520440" cy="4525963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TROJÚHELNÍK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ČTVEREC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00B050"/>
                </a:solidFill>
              </a:rPr>
              <a:t>OBDÉLNÍK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0070C0"/>
                </a:solidFill>
              </a:rPr>
              <a:t>KRUH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071934" y="1285860"/>
            <a:ext cx="1060704" cy="9144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4810" y="2643182"/>
            <a:ext cx="914400" cy="9144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71934" y="3929066"/>
            <a:ext cx="1571636" cy="9144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214810" y="5072074"/>
            <a:ext cx="914400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80068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ln w="5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a:rPr>
              <a:t>SEŘAĎ PODLE VELIKOSTI - ŘEŠENÍ</a:t>
            </a:r>
            <a:endParaRPr lang="cs-CZ" sz="20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2339752" y="1124744"/>
            <a:ext cx="1800000" cy="180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0034" y="4857760"/>
            <a:ext cx="720000" cy="72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7158" y="1214422"/>
            <a:ext cx="1800000" cy="180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654782" y="2936690"/>
            <a:ext cx="1440000" cy="14400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699792" y="4869160"/>
            <a:ext cx="720000" cy="72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860032" y="4725144"/>
            <a:ext cx="914400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427984" y="1196752"/>
            <a:ext cx="1800000" cy="1800000"/>
          </a:xfrm>
          <a:prstGeom prst="ellipse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500826" y="1214422"/>
            <a:ext cx="1080000" cy="18000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715140" y="3143248"/>
            <a:ext cx="900000" cy="14400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715140" y="4786322"/>
            <a:ext cx="720000" cy="1080000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0034" y="3143248"/>
            <a:ext cx="1440000" cy="14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2267744" y="3068960"/>
            <a:ext cx="1440000" cy="144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80068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POSTAV </a:t>
            </a:r>
            <a:r>
              <a:rPr lang="cs-CZ" sz="2000" dirty="0" smtClean="0">
                <a:ln w="5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a:rPr>
              <a:t>DOMEČEK</a:t>
            </a:r>
            <a:r>
              <a:rPr lang="cs-CZ" sz="2000" dirty="0" smtClean="0"/>
              <a:t> A STROMEČEK - ŘEŠENÍ</a:t>
            </a:r>
            <a:endParaRPr lang="cs-CZ" sz="20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1214414" y="2000240"/>
            <a:ext cx="2428892" cy="1800000"/>
          </a:xfrm>
          <a:prstGeom prst="triangl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14414" y="3857628"/>
            <a:ext cx="2428892" cy="180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57488" y="4071942"/>
            <a:ext cx="720000" cy="720000"/>
          </a:xfrm>
          <a:prstGeom prst="rect">
            <a:avLst/>
          </a:prstGeom>
          <a:solidFill>
            <a:srgbClr val="17DEF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143108" y="4643446"/>
            <a:ext cx="648000" cy="1008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357290" y="4071942"/>
            <a:ext cx="720000" cy="720000"/>
          </a:xfrm>
          <a:prstGeom prst="rect">
            <a:avLst/>
          </a:prstGeom>
          <a:solidFill>
            <a:srgbClr val="17DEF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143108" y="2857496"/>
            <a:ext cx="540000" cy="5400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000496" y="2643182"/>
            <a:ext cx="1440000" cy="1440000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500562" y="4071942"/>
            <a:ext cx="360000" cy="14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357818" y="1142984"/>
            <a:ext cx="1785950" cy="1343028"/>
          </a:xfrm>
          <a:prstGeom prst="cloud">
            <a:avLst/>
          </a:prstGeom>
          <a:solidFill>
            <a:srgbClr val="00B0F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28926" y="2643182"/>
            <a:ext cx="360000" cy="82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2" descr="C:\Users\Eva\AppData\Local\Temp\MM90018557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4786322"/>
            <a:ext cx="1076325" cy="904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Pracovní list – čtvercová síť</a:t>
            </a:r>
            <a:br>
              <a:rPr lang="cs-CZ" sz="2000" dirty="0" smtClean="0"/>
            </a:br>
            <a:r>
              <a:rPr lang="cs-CZ" sz="2000" dirty="0" smtClean="0"/>
              <a:t>vzor k pracovnímu listu</a:t>
            </a:r>
            <a:endParaRPr lang="cs-CZ" sz="20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1" y="1628798"/>
          <a:ext cx="4920209" cy="45365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2887"/>
                <a:gridCol w="702887"/>
                <a:gridCol w="702887"/>
                <a:gridCol w="702887"/>
                <a:gridCol w="702887"/>
                <a:gridCol w="702887"/>
                <a:gridCol w="70288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17DEF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17DEF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Pracovní list – čtvercová síť</a:t>
            </a:r>
            <a:br>
              <a:rPr lang="cs-CZ" sz="2000" dirty="0" smtClean="0"/>
            </a:br>
            <a:r>
              <a:rPr lang="cs-CZ" sz="2000" dirty="0" smtClean="0"/>
              <a:t>k vytištění</a:t>
            </a:r>
            <a:endParaRPr lang="cs-CZ" sz="20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1" y="1628798"/>
          <a:ext cx="4920209" cy="45365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2887"/>
                <a:gridCol w="702887"/>
                <a:gridCol w="702887"/>
                <a:gridCol w="702887"/>
                <a:gridCol w="702887"/>
                <a:gridCol w="702887"/>
                <a:gridCol w="70288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71538" y="2857496"/>
            <a:ext cx="6255488" cy="1362075"/>
          </a:xfrm>
        </p:spPr>
        <p:txBody>
          <a:bodyPr>
            <a:normAutofit/>
          </a:bodyPr>
          <a:lstStyle/>
          <a:p>
            <a:pPr algn="l"/>
            <a:r>
              <a:rPr lang="cs-CZ" sz="1400" b="0" dirty="0" smtClean="0">
                <a:ln w="50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400" dirty="0" smtClean="0">
                <a:hlinkClick r:id="rId3"/>
              </a:rPr>
              <a:t>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endParaRPr lang="cs-CZ" sz="1400" b="0" dirty="0">
              <a:ln w="500"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352</TotalTime>
  <Words>99</Words>
  <Application>Microsoft Office PowerPoint</Application>
  <PresentationFormat>Předvádění na obrazovce (4:3)</PresentationFormat>
  <Paragraphs>57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Anotace: Prezentace slouží k seznámení a procvičení základních geometrických tvarů  a orientace v prostoru.  Jednoduchým pohybem myší žáci přesouvají dle zadání tvary.  Součástí je pracovní list se čtvercovou sítí.</vt:lpstr>
      <vt:lpstr> Spoj tvary s barvou písma</vt:lpstr>
      <vt:lpstr>SEŘAĎ PODLE VELIKOSTI pod sebe</vt:lpstr>
      <vt:lpstr>POSTAV DOMEČEK A STROMEČEK </vt:lpstr>
      <vt:lpstr> GEOMETRICKÉ TVARY  -  řešení</vt:lpstr>
      <vt:lpstr>SEŘAĎ PODLE VELIKOSTI - ŘEŠENÍ</vt:lpstr>
      <vt:lpstr>POSTAV DOMEČEK A STROMEČEK - ŘEŠENÍ</vt:lpstr>
      <vt:lpstr>Pracovní list – čtvercová síť vzor k pracovnímu listu</vt:lpstr>
      <vt:lpstr>Pracovní list – čtvercová síť k vytištění</vt:lpstr>
      <vt:lpstr> office.microsoft.com/cs-cz/images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56</cp:revision>
  <dcterms:created xsi:type="dcterms:W3CDTF">2012-04-29T04:52:13Z</dcterms:created>
  <dcterms:modified xsi:type="dcterms:W3CDTF">2013-02-17T15:42:19Z</dcterms:modified>
</cp:coreProperties>
</file>