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VY_52_INOVACE_10_Kůže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Kůže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CA37A9-26C4-45FA-BCE7-FF4554D8B1A3}" type="presOf" srcId="{445C7998-7549-48B0-BD68-D4F0167F02E5}" destId="{BC35EE03-4121-4EF9-923D-7CB6D30D358D}" srcOrd="0" destOrd="0" presId="urn:microsoft.com/office/officeart/2005/8/layout/target3"/>
    <dgm:cxn modelId="{BBB20DCB-D99B-47D1-BD69-5E9C92DBFBEA}" type="presOf" srcId="{FBBFC3EA-9D9D-4F3A-BEA6-9C2C0E46BF20}" destId="{643EA938-EDE0-4533-ACCC-D2BD6F3A527C}" srcOrd="0" destOrd="0" presId="urn:microsoft.com/office/officeart/2005/8/layout/target3"/>
    <dgm:cxn modelId="{A45C8D86-4A55-47B5-A1DD-D9FCEA148FE2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9588788-ED07-46A2-9721-DC0B10236079}" type="presOf" srcId="{EBC41103-E2E5-4D48-9B4B-425520D3D098}" destId="{F969C235-9271-4D34-B740-D627A121CAD0}" srcOrd="1" destOrd="0" presId="urn:microsoft.com/office/officeart/2005/8/layout/target3"/>
    <dgm:cxn modelId="{2B34E747-7E0F-4D4A-9D41-7E44395A5C3B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2EF2686-C32A-49B8-A43C-7A47474903B0}" type="presOf" srcId="{C73C7642-F245-4585-8F88-243F9FAEF6CA}" destId="{97289DF2-90F4-4EC2-A9FC-633B00BAB610}" srcOrd="0" destOrd="0" presId="urn:microsoft.com/office/officeart/2005/8/layout/target3"/>
    <dgm:cxn modelId="{F610B1AE-82B7-454C-A855-F54145593053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FE30A3F-25CE-44E0-8CD3-8D83F845B29E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4092FE6-5596-4153-BE3E-EEE68348DE9A}" type="presOf" srcId="{C73C7642-F245-4585-8F88-243F9FAEF6CA}" destId="{AA41A67C-3D3F-4AE9-9E0F-5D7F7BB2E741}" srcOrd="1" destOrd="0" presId="urn:microsoft.com/office/officeart/2005/8/layout/target3"/>
    <dgm:cxn modelId="{EE19475A-DB32-4097-8EEC-1349A4A80A4B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ABBA998-B5FE-48B7-B4EA-B13DD9D68F67}" type="presOf" srcId="{FBBFC3EA-9D9D-4F3A-BEA6-9C2C0E46BF20}" destId="{832BF48F-0145-4429-9E02-8FCA946CCE9E}" srcOrd="1" destOrd="0" presId="urn:microsoft.com/office/officeart/2005/8/layout/target3"/>
    <dgm:cxn modelId="{F14005E9-DD9B-4BE9-BCD0-BE100863F651}" type="presOf" srcId="{019433A1-1324-4DE1-9E6F-32B851095F74}" destId="{E7297F21-D4FD-4A41-AE58-814D01A6B5E7}" srcOrd="1" destOrd="0" presId="urn:microsoft.com/office/officeart/2005/8/layout/target3"/>
    <dgm:cxn modelId="{238D2543-C79C-44FF-80F1-35DFD81EE6FA}" type="presOf" srcId="{019433A1-1324-4DE1-9E6F-32B851095F74}" destId="{A3817367-F2BC-482F-8832-FA00B51DCCF3}" srcOrd="0" destOrd="0" presId="urn:microsoft.com/office/officeart/2005/8/layout/target3"/>
    <dgm:cxn modelId="{EA274814-41D7-4BA2-9CA0-BFB1381E04BC}" type="presParOf" srcId="{71045F8C-00FA-488E-A7BD-E2E6753D979D}" destId="{3577EC6B-C980-4F34-8C69-4365E7B8FC8C}" srcOrd="0" destOrd="0" presId="urn:microsoft.com/office/officeart/2005/8/layout/target3"/>
    <dgm:cxn modelId="{88C91604-63E3-458F-9027-8F8A5A65D710}" type="presParOf" srcId="{71045F8C-00FA-488E-A7BD-E2E6753D979D}" destId="{6940EB87-DC1D-4BC3-9408-9AC2E1FFC039}" srcOrd="1" destOrd="0" presId="urn:microsoft.com/office/officeart/2005/8/layout/target3"/>
    <dgm:cxn modelId="{22ACB743-40F8-4D0D-BECA-E3AC48A7925A}" type="presParOf" srcId="{71045F8C-00FA-488E-A7BD-E2E6753D979D}" destId="{BC35EE03-4121-4EF9-923D-7CB6D30D358D}" srcOrd="2" destOrd="0" presId="urn:microsoft.com/office/officeart/2005/8/layout/target3"/>
    <dgm:cxn modelId="{DFC61D69-0526-4148-A048-8E013039E119}" type="presParOf" srcId="{71045F8C-00FA-488E-A7BD-E2E6753D979D}" destId="{C95EEA27-3CBF-4645-A92D-9D8AF5C1CBFC}" srcOrd="3" destOrd="0" presId="urn:microsoft.com/office/officeart/2005/8/layout/target3"/>
    <dgm:cxn modelId="{2BB366BB-C336-468C-9A68-1A234BDA42EF}" type="presParOf" srcId="{71045F8C-00FA-488E-A7BD-E2E6753D979D}" destId="{851BB866-B6AE-4566-893F-4C635BA974FC}" srcOrd="4" destOrd="0" presId="urn:microsoft.com/office/officeart/2005/8/layout/target3"/>
    <dgm:cxn modelId="{31F194E4-AE32-48EF-9598-0B5A7BEE97DD}" type="presParOf" srcId="{71045F8C-00FA-488E-A7BD-E2E6753D979D}" destId="{643EA938-EDE0-4533-ACCC-D2BD6F3A527C}" srcOrd="5" destOrd="0" presId="urn:microsoft.com/office/officeart/2005/8/layout/target3"/>
    <dgm:cxn modelId="{A26275ED-C758-44F9-925B-28FCAA4AC34B}" type="presParOf" srcId="{71045F8C-00FA-488E-A7BD-E2E6753D979D}" destId="{92F31B18-D66D-4CC7-89B9-378928DE877D}" srcOrd="6" destOrd="0" presId="urn:microsoft.com/office/officeart/2005/8/layout/target3"/>
    <dgm:cxn modelId="{4B1D632E-FC51-4479-9F48-9946B37B3FA5}" type="presParOf" srcId="{71045F8C-00FA-488E-A7BD-E2E6753D979D}" destId="{902074E1-B931-4618-97F1-FADBE82E9C3C}" srcOrd="7" destOrd="0" presId="urn:microsoft.com/office/officeart/2005/8/layout/target3"/>
    <dgm:cxn modelId="{DC4C41E0-A111-4A31-AF7B-7B378050E77A}" type="presParOf" srcId="{71045F8C-00FA-488E-A7BD-E2E6753D979D}" destId="{A3817367-F2BC-482F-8832-FA00B51DCCF3}" srcOrd="8" destOrd="0" presId="urn:microsoft.com/office/officeart/2005/8/layout/target3"/>
    <dgm:cxn modelId="{544BBAF3-FEF0-49CD-99AA-83BD22C2C8B9}" type="presParOf" srcId="{71045F8C-00FA-488E-A7BD-E2E6753D979D}" destId="{626ABFF6-56C8-4386-B662-68EC364EED9D}" srcOrd="9" destOrd="0" presId="urn:microsoft.com/office/officeart/2005/8/layout/target3"/>
    <dgm:cxn modelId="{1DE50E08-F4DF-4B5B-9B3F-71065A83B483}" type="presParOf" srcId="{71045F8C-00FA-488E-A7BD-E2E6753D979D}" destId="{6DB11F1C-D028-4800-9625-6611CA9DE6D4}" srcOrd="10" destOrd="0" presId="urn:microsoft.com/office/officeart/2005/8/layout/target3"/>
    <dgm:cxn modelId="{0850B749-AFA4-4A3B-B48A-50C0F0CAF22B}" type="presParOf" srcId="{71045F8C-00FA-488E-A7BD-E2E6753D979D}" destId="{CDED6FE3-AD8F-4ACC-B6B8-710EDDD97598}" srcOrd="11" destOrd="0" presId="urn:microsoft.com/office/officeart/2005/8/layout/target3"/>
    <dgm:cxn modelId="{A7D37981-BBF7-4BC3-A2CA-DDD7797C97EB}" type="presParOf" srcId="{71045F8C-00FA-488E-A7BD-E2E6753D979D}" destId="{397AC6D7-84A6-4150-958F-83C92D9ACF38}" srcOrd="12" destOrd="0" presId="urn:microsoft.com/office/officeart/2005/8/layout/target3"/>
    <dgm:cxn modelId="{0720F001-0C3A-414D-B8EF-22F1B5E33BAC}" type="presParOf" srcId="{71045F8C-00FA-488E-A7BD-E2E6753D979D}" destId="{D7419528-33A6-416D-9E64-B3F7915C5149}" srcOrd="13" destOrd="0" presId="urn:microsoft.com/office/officeart/2005/8/layout/target3"/>
    <dgm:cxn modelId="{FABA21A5-FB28-4EC2-BAC9-D5314FFA2BB3}" type="presParOf" srcId="{71045F8C-00FA-488E-A7BD-E2E6753D979D}" destId="{97289DF2-90F4-4EC2-A9FC-633B00BAB610}" srcOrd="14" destOrd="0" presId="urn:microsoft.com/office/officeart/2005/8/layout/target3"/>
    <dgm:cxn modelId="{B5835EC6-F931-46D3-81BE-6DBBD4A2877D}" type="presParOf" srcId="{71045F8C-00FA-488E-A7BD-E2E6753D979D}" destId="{234EBA9D-95B4-4C20-A84E-6F65F1085DC6}" srcOrd="15" destOrd="0" presId="urn:microsoft.com/office/officeart/2005/8/layout/target3"/>
    <dgm:cxn modelId="{8C06C13C-3E4C-4B2B-8A82-02669DABD12C}" type="presParOf" srcId="{71045F8C-00FA-488E-A7BD-E2E6753D979D}" destId="{12255512-213F-41DF-90A6-8B4CD74A2B52}" srcOrd="16" destOrd="0" presId="urn:microsoft.com/office/officeart/2005/8/layout/target3"/>
    <dgm:cxn modelId="{483743FA-0792-45FC-96FB-1109A6ADDC20}" type="presParOf" srcId="{71045F8C-00FA-488E-A7BD-E2E6753D979D}" destId="{50C2F88D-8688-44C2-A854-691F34009D3B}" srcOrd="17" destOrd="0" presId="urn:microsoft.com/office/officeart/2005/8/layout/target3"/>
    <dgm:cxn modelId="{9605895C-A6B4-46E5-9307-4447F1E5682B}" type="presParOf" srcId="{71045F8C-00FA-488E-A7BD-E2E6753D979D}" destId="{4D19AB04-24FA-40C2-B203-52AE3D15E171}" srcOrd="18" destOrd="0" presId="urn:microsoft.com/office/officeart/2005/8/layout/target3"/>
    <dgm:cxn modelId="{5503FAE1-881E-4AD5-B41B-2F86659D61C0}" type="presParOf" srcId="{71045F8C-00FA-488E-A7BD-E2E6753D979D}" destId="{832BF48F-0145-4429-9E02-8FCA946CCE9E}" srcOrd="19" destOrd="0" presId="urn:microsoft.com/office/officeart/2005/8/layout/target3"/>
    <dgm:cxn modelId="{6FF12AED-7985-44F4-94D1-B12D40665F24}" type="presParOf" srcId="{71045F8C-00FA-488E-A7BD-E2E6753D979D}" destId="{E7297F21-D4FD-4A41-AE58-814D01A6B5E7}" srcOrd="20" destOrd="0" presId="urn:microsoft.com/office/officeart/2005/8/layout/target3"/>
    <dgm:cxn modelId="{BAE0641A-BA2A-442B-B476-736558344A5D}" type="presParOf" srcId="{71045F8C-00FA-488E-A7BD-E2E6753D979D}" destId="{F69A1436-182C-465B-AD7F-FE48E0C090C1}" srcOrd="21" destOrd="0" presId="urn:microsoft.com/office/officeart/2005/8/layout/target3"/>
    <dgm:cxn modelId="{072F5ED9-6634-4702-8A9B-6C8E265920D4}" type="presParOf" srcId="{71045F8C-00FA-488E-A7BD-E2E6753D979D}" destId="{AA41A67C-3D3F-4AE9-9E0F-5D7F7BB2E741}" srcOrd="22" destOrd="0" presId="urn:microsoft.com/office/officeart/2005/8/layout/target3"/>
    <dgm:cxn modelId="{EB47569D-7866-4847-A961-6CAFA692AA2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VY_52_INOVACE_10_Kůže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Kůže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53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201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04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405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570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170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34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63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624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21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991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5F4BC-B5D0-41A4-A54E-30159560E9A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F1436-EE4A-4317-AA1C-4D94DC24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665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9060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5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VÝUCE</a:t>
            </a:r>
          </a:p>
          <a:p>
            <a:r>
              <a:rPr lang="cs-CZ" dirty="0" smtClean="0"/>
              <a:t>INOVACE: PODPORUJE AKTIVITU ŽÁKŮ A VYUŽÍVÁ JEJICH DOSAVADNÍCH ZKUŠENOSTÍ A ZNALOSTÍ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94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2">
              <a:lumMod val="1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LIDSKÉ TĚLO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bg2">
                    <a:lumMod val="25000"/>
                  </a:schemeClr>
                </a:solidFill>
              </a:rPr>
              <a:t>KŮŽE</a:t>
            </a:r>
            <a:endParaRPr lang="cs-CZ" sz="8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19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bg2">
                    <a:lumMod val="10000"/>
                  </a:schemeClr>
                </a:solidFill>
              </a:rPr>
              <a:t>CO JE TO KŮŽE?</a:t>
            </a:r>
            <a:endParaRPr lang="cs-CZ" sz="66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Kůže je </a:t>
            </a:r>
            <a:r>
              <a:rPr lang="cs-CZ" sz="4000" dirty="0" err="1" smtClean="0">
                <a:solidFill>
                  <a:schemeClr val="bg2">
                    <a:lumMod val="10000"/>
                  </a:schemeClr>
                </a:solidFill>
              </a:rPr>
              <a:t>íšjěnv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bg2">
                    <a:lumMod val="10000"/>
                  </a:schemeClr>
                </a:solidFill>
              </a:rPr>
              <a:t>ýnnarhco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bg2">
                    <a:lumMod val="10000"/>
                  </a:schemeClr>
                </a:solidFill>
              </a:rPr>
              <a:t>labo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našeho těla.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Řešení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  vnější ochranný obal</a:t>
            </a: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43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KŮŽE PLNÍ CELOU ŘADU ÚKOLŮ.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181280" cy="4752527"/>
              </a:xfr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2">
                        <a:lumMod val="10000"/>
                      </a:schemeClr>
                    </a:solidFill>
                  </a:rPr>
                  <a:t>CHRÁNÍ VNITŘNÍ ČÁSTI NAŠEHO TĚLA</a:t>
                </a:r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70C0"/>
                    </a:solidFill>
                  </a:rPr>
                  <a:t>POMÁHÁ TĚLU UDRŽOVAT STÁLOU VNITŘNÍ TEPLOTU – 36,5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℃</m:t>
                    </m:r>
                  </m:oMath>
                </a14:m>
                <a:r>
                  <a:rPr lang="cs-CZ" dirty="0" smtClean="0">
                    <a:solidFill>
                      <a:srgbClr val="0070C0"/>
                    </a:solidFill>
                  </a:rPr>
                  <a:t> </a:t>
                </a:r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C00000"/>
                    </a:solidFill>
                  </a:rPr>
                  <a:t>KŮŽÍ POCIŤUJEME DOTYK A TEPLOTU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181280" cy="4752527"/>
              </a:xfrm>
              <a:blipFill rotWithShape="1">
                <a:blip r:embed="rId2"/>
                <a:stretch>
                  <a:fillRect l="-1937" t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686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JE KŮŽE VŠUDE STEJNÁ?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36261"/>
            <a:ext cx="5686926" cy="448908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KŮŽE SE LIŠÍ </a:t>
            </a:r>
            <a:r>
              <a:rPr lang="cs-CZ" dirty="0" smtClean="0">
                <a:solidFill>
                  <a:srgbClr val="C00000"/>
                </a:solidFill>
              </a:rPr>
              <a:t> - - O U - - - O U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ŘEŠENÍ – </a:t>
            </a:r>
            <a:r>
              <a:rPr lang="cs-CZ" dirty="0" smtClean="0">
                <a:solidFill>
                  <a:srgbClr val="C00000"/>
                </a:solidFill>
              </a:rPr>
              <a:t>TLOUŠŤKOU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VĚTŠINOU JE 2 mm SILNÁ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Hronková\AppData\Local\Microsoft\Windows\Temporary Internet Files\Content.IE5\94E8U9W1\MP9004117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3025813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27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ROZDÍLNOST TLOUŠŤKY KŮŽE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bg2">
              <a:lumMod val="1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NEJTENČÍ KŮŽE - 0,5 mm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bg2">
              <a:lumMod val="1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NEJSILNĚJŠÍ KŮŽE – 4 mm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6189858" y="3176001"/>
            <a:ext cx="1711344" cy="134689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QLUUQTZ3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3673843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3I3S3Y5J\MP9004093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79"/>
            <a:ext cx="3888432" cy="390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07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OTISKY PRSTŮ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PAPILÁRNÍ LINIE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RÝHOVÁNÍ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JEDINEČNOST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KRIMINALISTIKA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Hronková\AppData\Local\Microsoft\Windows\Temporary Internet Files\Content.IE5\QLUUQTZ3\MP900401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10100" y="2423691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393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FAKTA O KŮŽI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44824"/>
            <a:ext cx="6840760" cy="421385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CELÁ KŮŽE VÁŽÍ  5 000 g =      kg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Úkol </a:t>
            </a:r>
            <a:r>
              <a:rPr lang="cs-CZ" dirty="0" smtClean="0">
                <a:solidFill>
                  <a:srgbClr val="00B050"/>
                </a:solidFill>
              </a:rPr>
              <a:t>– shromážděte tolik učebnic,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aby vážily stejně jako lidská kůže.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Hronková\AppData\Local\Microsoft\Windows\Temporary Internet Files\Content.IE5\94E8U9W1\MP9004092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01008"/>
            <a:ext cx="1896032" cy="301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58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FAKTA O KŮŽI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rgbClr val="C00000"/>
                    </a:solidFill>
                  </a:rPr>
                  <a:t>KŮŽE POKRÝVÁ PLOCHU ZHRUBA  </a:t>
                </a:r>
              </a:p>
              <a:p>
                <a:pPr marL="0" indent="0" algn="ctr">
                  <a:buNone/>
                </a:pPr>
                <a:r>
                  <a:rPr lang="cs-CZ" dirty="0" smtClean="0">
                    <a:solidFill>
                      <a:srgbClr val="C00000"/>
                    </a:solidFill>
                  </a:rPr>
                  <a:t>200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=  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rgbClr val="C00000"/>
                        </a:solidFill>
                        <a:latin typeface="Cambria Math"/>
                      </a:rPr>
                      <m:t>   </m:t>
                    </m:r>
                    <m:sSup>
                      <m:sSupPr>
                        <m:ctrlPr>
                          <a:rPr lang="cs-CZ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7030A0"/>
                    </a:solidFill>
                  </a:rPr>
                  <a:t>Úkol</a:t>
                </a:r>
                <a:r>
                  <a:rPr lang="cs-CZ" dirty="0" smtClean="0">
                    <a:solidFill>
                      <a:srgbClr val="7030A0"/>
                    </a:solidFill>
                  </a:rPr>
                  <a:t> – </a:t>
                </a:r>
                <a:r>
                  <a:rPr lang="cs-CZ" dirty="0" smtClean="0">
                    <a:solidFill>
                      <a:srgbClr val="7030A0"/>
                    </a:solidFill>
                  </a:rPr>
                  <a:t>pokud bychom z kůže vytvořili obdélník, jaké budou </a:t>
                </a:r>
                <a:r>
                  <a:rPr lang="cs-CZ" dirty="0" smtClean="0">
                    <a:solidFill>
                      <a:srgbClr val="7030A0"/>
                    </a:solidFill>
                  </a:rPr>
                  <a:t>jeho </a:t>
                </a:r>
                <a:r>
                  <a:rPr lang="cs-CZ" dirty="0" smtClean="0">
                    <a:solidFill>
                      <a:srgbClr val="7030A0"/>
                    </a:solidFill>
                  </a:rPr>
                  <a:t>rozměry?</a:t>
                </a:r>
                <a:endParaRPr lang="cs-CZ" dirty="0">
                  <a:solidFill>
                    <a:srgbClr val="7030A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2"/>
                <a:stretch>
                  <a:fillRect l="-1852" t="-15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4283968" y="4515994"/>
            <a:ext cx="40324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90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STAVBA KŮŽE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solidFill>
            <a:schemeClr val="bg2">
              <a:lumMod val="1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POKOŽKA – VRCHNÍ ČÁST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NEUSTÁLE SE ODLUPUJE</a:t>
            </a:r>
          </a:p>
          <a:p>
            <a:endParaRPr lang="cs-CZ" dirty="0" smtClean="0"/>
          </a:p>
          <a:p>
            <a:r>
              <a:rPr lang="cs-CZ" dirty="0" smtClean="0"/>
              <a:t>STÁLE DORŮSTÁ</a:t>
            </a:r>
          </a:p>
          <a:p>
            <a:endParaRPr lang="cs-CZ" dirty="0" smtClean="0"/>
          </a:p>
          <a:p>
            <a:r>
              <a:rPr lang="cs-CZ" dirty="0" smtClean="0"/>
              <a:t>OBSAHUJE KOŽNÍ PIGMENT</a:t>
            </a:r>
          </a:p>
          <a:p>
            <a:endParaRPr lang="cs-CZ" dirty="0" smtClean="0"/>
          </a:p>
          <a:p>
            <a:r>
              <a:rPr lang="cs-CZ" dirty="0" smtClean="0"/>
              <a:t>VYRŮSTAJÍ – CHLUPY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VLASY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NEHTY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bg2">
              <a:lumMod val="1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ŠKÁRA -  POD POKOŽKOU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HODNĚ PROKRVENÁ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ÚSTROJÍ HMATU </a:t>
            </a:r>
          </a:p>
          <a:p>
            <a:endParaRPr lang="cs-CZ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NERVY – VNÍMÁNÍ BOLESTI</a:t>
            </a:r>
          </a:p>
          <a:p>
            <a:endParaRPr lang="cs-CZ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VYTVÁŘÍ SE POT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86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OCHRANA KŮŽE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HYGIENA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OCHRANNÉ OPALOVACÍ KRÉMY</a:t>
            </a:r>
          </a:p>
          <a:p>
            <a:endParaRPr lang="cs-CZ" sz="36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6146" name="Picture 2" descr="C:\Users\Hronková\AppData\Local\Microsoft\Windows\Temporary Internet Files\Content.IE5\QLUUQTZ3\MP9001780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30" y="177281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ronková\AppData\Local\Microsoft\Windows\Temporary Internet Files\Content.IE5\3I3S3Y5J\MC90042459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36490"/>
            <a:ext cx="2304256" cy="326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85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/>
              <a:t>Ilustrace: www.office.microsoft.com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31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268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LIDSKÉ TĚLO</vt:lpstr>
      <vt:lpstr>CO JE TO KŮŽE?</vt:lpstr>
      <vt:lpstr>KŮŽE PLNÍ CELOU ŘADU ÚKOLŮ.</vt:lpstr>
      <vt:lpstr>JE KŮŽE VŠUDE STEJNÁ?</vt:lpstr>
      <vt:lpstr>ROZDÍLNOST TLOUŠŤKY KŮŽE</vt:lpstr>
      <vt:lpstr>OTISKY PRSTŮ</vt:lpstr>
      <vt:lpstr>FAKTA O KŮŽI</vt:lpstr>
      <vt:lpstr>FAKTA O KŮŽI</vt:lpstr>
      <vt:lpstr>STAVBA KŮŽE</vt:lpstr>
      <vt:lpstr>OCHRANA KŮŽE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13</cp:revision>
  <dcterms:created xsi:type="dcterms:W3CDTF">2012-02-29T18:01:08Z</dcterms:created>
  <dcterms:modified xsi:type="dcterms:W3CDTF">2012-02-29T20:27:46Z</dcterms:modified>
</cp:coreProperties>
</file>