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3" r:id="rId3"/>
    <p:sldId id="259" r:id="rId4"/>
    <p:sldId id="276" r:id="rId5"/>
    <p:sldId id="269" r:id="rId6"/>
    <p:sldId id="271" r:id="rId7"/>
    <p:sldId id="274" r:id="rId8"/>
    <p:sldId id="277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EC3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986" autoAdjust="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DAB15F-E586-48EE-932C-E127508F2277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2EF41-2C2E-4BA4-8E7B-810CF73CF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 LZE OBMĚŇOVAT PŘIDÁNÍM  nebo odebráním ZVÍŘAT.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C2EF41-2C2E-4BA4-8E7B-810CF73CFC9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 LZE OBMĚŇOVAT PŘIDÁNÍM  nebo odebráním ZVÍŘAT.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C2EF41-2C2E-4BA4-8E7B-810CF73CFC9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Šel Janeček na kopeček hnal před sebou</a:t>
            </a:r>
            <a:r>
              <a:rPr lang="cs-CZ" baseline="0" dirty="0" smtClean="0"/>
              <a:t> šest oveček a jednoho berana se zlatýma </a:t>
            </a:r>
            <a:r>
              <a:rPr lang="cs-CZ" baseline="0" dirty="0" err="1" smtClean="0"/>
              <a:t>rohama</a:t>
            </a:r>
            <a:r>
              <a:rPr lang="cs-CZ" baseline="0" dirty="0" smtClean="0"/>
              <a:t>. KOLIK BYLO CELKEM?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C2EF41-2C2E-4BA4-8E7B-810CF73CFC9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C2EF41-2C2E-4BA4-8E7B-810CF73CFC9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Šel Janeček na kopeček hnal před </a:t>
            </a:r>
            <a:r>
              <a:rPr lang="cs-CZ" smtClean="0"/>
              <a:t>sebou</a:t>
            </a:r>
            <a:r>
              <a:rPr lang="cs-CZ" baseline="0" smtClean="0"/>
              <a:t> šest oveček </a:t>
            </a:r>
            <a:r>
              <a:rPr lang="cs-CZ" baseline="0" dirty="0" smtClean="0"/>
              <a:t>a </a:t>
            </a:r>
            <a:r>
              <a:rPr lang="cs-CZ" baseline="0" smtClean="0"/>
              <a:t>jednoho berana </a:t>
            </a:r>
            <a:r>
              <a:rPr lang="cs-CZ" baseline="0" dirty="0" smtClean="0"/>
              <a:t>se zlatýma </a:t>
            </a:r>
            <a:r>
              <a:rPr lang="cs-CZ" baseline="0" dirty="0" err="1" smtClean="0"/>
              <a:t>rohama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C2EF41-2C2E-4BA4-8E7B-810CF73CFC9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09B11-272A-4644-8540-224E031BD5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42177-D160-4189-A7C7-209F2542AD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2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6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2.wmf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0801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704856" cy="417646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pPr algn="l" fontAlgn="t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CZ.1.07/1.4.00/21.</a:t>
            </a:r>
            <a:r>
              <a:rPr lang="cs-CZ" b="1" dirty="0" smtClean="0">
                <a:solidFill>
                  <a:schemeClr val="tx1"/>
                </a:solidFill>
              </a:rPr>
              <a:t>1689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VY_32_INOVACE_010</a:t>
            </a:r>
          </a:p>
          <a:p>
            <a:pPr algn="l" fontAlgn="t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</a:t>
            </a:r>
          </a:p>
          <a:p>
            <a:pPr algn="l" fontAlgn="t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škola Panenský Týne</a:t>
            </a:r>
          </a:p>
          <a:p>
            <a:pPr algn="l" fontAlgn="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algn="l" fontAlgn="base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Slovní úlohy v oboru 0 - 7</a:t>
            </a:r>
          </a:p>
          <a:p>
            <a:pPr fontAlgn="t"/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 fontAlgn="t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1</a:t>
            </a:r>
          </a:p>
          <a:p>
            <a:pPr algn="l" fontAlgn="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 fontAlgn="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6. 5. 2012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28"/>
            <a:ext cx="8501122" cy="127106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Klíčová slova</a:t>
            </a:r>
            <a:br>
              <a:rPr lang="cs-CZ" dirty="0" smtClean="0"/>
            </a:br>
            <a:r>
              <a:rPr lang="cs-CZ" dirty="0" smtClean="0"/>
              <a:t>sčítání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u="sng" dirty="0" smtClean="0"/>
              <a:t>Anotace</a:t>
            </a:r>
          </a:p>
          <a:p>
            <a:pPr>
              <a:buNone/>
            </a:pPr>
            <a:r>
              <a:rPr lang="cs-CZ" dirty="0" smtClean="0"/>
              <a:t>Procvičování sčítání v oboru 0 -</a:t>
            </a:r>
            <a:r>
              <a:rPr lang="cs-CZ" dirty="0" smtClean="0"/>
              <a:t>7</a:t>
            </a:r>
          </a:p>
          <a:p>
            <a:pPr>
              <a:buNone/>
            </a:pPr>
            <a:r>
              <a:rPr lang="cs-CZ" dirty="0" smtClean="0"/>
              <a:t>Interaktivní tabule, počítač</a:t>
            </a:r>
          </a:p>
          <a:p>
            <a:pPr>
              <a:buNone/>
            </a:pPr>
            <a:r>
              <a:rPr lang="cs-CZ" dirty="0" smtClean="0"/>
              <a:t>Zápis </a:t>
            </a:r>
            <a:r>
              <a:rPr lang="cs-CZ" smtClean="0"/>
              <a:t>slovní úlohy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/>
              <a:t>Spočítej</a:t>
            </a:r>
            <a:r>
              <a:rPr lang="cs-CZ" sz="1600" dirty="0" smtClean="0"/>
              <a:t> </a:t>
            </a:r>
            <a:r>
              <a:rPr lang="cs-CZ" sz="2000" dirty="0" smtClean="0"/>
              <a:t>krávy na louce a prasata ve stáji. Zapiš čísla do rámečku a vypočítej.  </a:t>
            </a:r>
            <a:br>
              <a:rPr lang="cs-CZ" sz="2000" dirty="0" smtClean="0"/>
            </a:br>
            <a:r>
              <a:rPr lang="cs-CZ" sz="2000" dirty="0" smtClean="0"/>
              <a:t>Doplň odpověď.</a:t>
            </a:r>
            <a:br>
              <a:rPr lang="cs-CZ" sz="2000" dirty="0" smtClean="0"/>
            </a:br>
            <a:r>
              <a:rPr lang="cs-CZ" sz="2000" b="1" dirty="0" smtClean="0"/>
              <a:t>Kolik je zvířat na statku?</a:t>
            </a:r>
            <a:endParaRPr lang="cs-CZ" sz="2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>
              <a:buNone/>
            </a:pPr>
            <a:r>
              <a:rPr lang="cs-CZ" u="sng" dirty="0" smtClean="0"/>
              <a:t>Na statku</a:t>
            </a:r>
            <a:endParaRPr lang="cs-CZ" u="sng" dirty="0"/>
          </a:p>
        </p:txBody>
      </p:sp>
      <p:pic>
        <p:nvPicPr>
          <p:cNvPr id="1026" name="Picture 2" descr="C:\Users\Eva\AppData\Local\Microsoft\Windows\Temporary Internet Files\Content.IE5\95Z4MLRB\MC9001900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060848"/>
            <a:ext cx="3765500" cy="403244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92D050"/>
            </a:solidFill>
          </a:ln>
        </p:spPr>
      </p:pic>
      <p:pic>
        <p:nvPicPr>
          <p:cNvPr id="1029" name="Picture 5" descr="C:\Users\Eva\AppData\Local\Microsoft\Windows\Temporary Internet Files\Content.IE5\G8D7X1Y1\MC9003538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924944"/>
            <a:ext cx="587958" cy="756000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4932040" y="2852936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28184" y="2852936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Plus 23"/>
          <p:cNvSpPr/>
          <p:nvPr/>
        </p:nvSpPr>
        <p:spPr>
          <a:xfrm>
            <a:off x="5868144" y="3140968"/>
            <a:ext cx="360000" cy="360000"/>
          </a:xfrm>
          <a:prstGeom prst="mathPlus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Je rovno 30"/>
          <p:cNvSpPr/>
          <p:nvPr/>
        </p:nvSpPr>
        <p:spPr>
          <a:xfrm>
            <a:off x="7236296" y="3140968"/>
            <a:ext cx="324000" cy="360000"/>
          </a:xfrm>
          <a:prstGeom prst="mathEqual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7" name="Picture 5" descr="C:\Users\Eva\AppData\Local\Microsoft\Windows\Temporary Internet Files\Content.IE5\KE00ZIYO\MC900192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636912"/>
            <a:ext cx="1551368" cy="1152000"/>
          </a:xfrm>
          <a:prstGeom prst="rect">
            <a:avLst/>
          </a:prstGeom>
          <a:noFill/>
        </p:spPr>
      </p:pic>
      <p:pic>
        <p:nvPicPr>
          <p:cNvPr id="3081" name="Picture 9" descr="C:\Users\Eva\AppData\Local\Microsoft\Windows\Temporary Internet Files\Content.IE5\V2D9FJ6S\MC9003561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5085184"/>
            <a:ext cx="1097396" cy="612000"/>
          </a:xfrm>
          <a:prstGeom prst="rect">
            <a:avLst/>
          </a:prstGeom>
          <a:noFill/>
        </p:spPr>
      </p:pic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499992" y="1412776"/>
            <a:ext cx="4176464" cy="468052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Příklad</a:t>
            </a: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b="1" i="1" u="sng" dirty="0" smtClean="0">
                <a:solidFill>
                  <a:schemeClr val="accent6">
                    <a:lumMod val="50000"/>
                  </a:schemeClr>
                </a:solidFill>
              </a:rPr>
              <a:t>Odpověď: 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Celkem je na statku         zvířat.</a:t>
            </a: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3" name="Picture 5" descr="C:\Users\Eva\AppData\Local\Microsoft\Windows\Temporary Internet Files\Content.IE5\KE00ZIYO\MC900192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39552" y="3573016"/>
            <a:ext cx="1440160" cy="1152000"/>
          </a:xfrm>
          <a:prstGeom prst="rect">
            <a:avLst/>
          </a:prstGeom>
          <a:noFill/>
        </p:spPr>
      </p:pic>
      <p:pic>
        <p:nvPicPr>
          <p:cNvPr id="35" name="Picture 5" descr="C:\Users\Eva\AppData\Local\Microsoft\Windows\Temporary Internet Files\Content.IE5\KE00ZIYO\MC900192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725144"/>
            <a:ext cx="1551368" cy="1152000"/>
          </a:xfrm>
          <a:prstGeom prst="rect">
            <a:avLst/>
          </a:prstGeom>
          <a:noFill/>
        </p:spPr>
      </p:pic>
      <p:pic>
        <p:nvPicPr>
          <p:cNvPr id="36" name="Picture 5" descr="C:\Users\Eva\AppData\Local\Microsoft\Windows\Temporary Internet Files\Content.IE5\KE00ZIYO\MC900192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51520" y="4581128"/>
            <a:ext cx="1368152" cy="1152000"/>
          </a:xfrm>
          <a:prstGeom prst="rect">
            <a:avLst/>
          </a:prstGeom>
          <a:noFill/>
        </p:spPr>
      </p:pic>
      <p:pic>
        <p:nvPicPr>
          <p:cNvPr id="37" name="Picture 7" descr="C:\Users\Eva\AppData\Local\Microsoft\Windows\Temporary Internet Files\Content.IE5\G8D7X1Y1\MC9002149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4437112"/>
            <a:ext cx="1199584" cy="1708087"/>
          </a:xfrm>
          <a:prstGeom prst="rect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</p:pic>
      <p:pic>
        <p:nvPicPr>
          <p:cNvPr id="38" name="Picture 9" descr="C:\Users\Eva\AppData\Local\Microsoft\Windows\Temporary Internet Files\Content.IE5\V2D9FJ6S\MC9003561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5301208"/>
            <a:ext cx="1097396" cy="612000"/>
          </a:xfrm>
          <a:prstGeom prst="rect">
            <a:avLst/>
          </a:prstGeom>
          <a:noFill/>
        </p:spPr>
      </p:pic>
      <p:pic>
        <p:nvPicPr>
          <p:cNvPr id="39" name="Picture 9" descr="C:\Users\Eva\AppData\Local\Microsoft\Windows\Temporary Internet Files\Content.IE5\V2D9FJ6S\MC9003561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4581128"/>
            <a:ext cx="1097396" cy="612000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4644008" y="1988840"/>
            <a:ext cx="720000" cy="720000"/>
          </a:xfrm>
          <a:prstGeom prst="rect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228184" y="1988840"/>
            <a:ext cx="720000" cy="720000"/>
          </a:xfrm>
          <a:prstGeom prst="rect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6" name="Picture 5" descr="C:\Users\Eva\AppData\Local\Microsoft\Windows\Temporary Internet Files\Content.IE5\KE00ZIYO\MC900192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5301208"/>
            <a:ext cx="1551368" cy="1152000"/>
          </a:xfrm>
          <a:prstGeom prst="rect">
            <a:avLst/>
          </a:prstGeom>
          <a:noFill/>
        </p:spPr>
      </p:pic>
      <p:pic>
        <p:nvPicPr>
          <p:cNvPr id="44" name="Picture 9" descr="C:\Users\Eva\AppData\Local\Microsoft\Windows\Temporary Internet Files\Content.IE5\V2D9FJ6S\MC9003561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804248" y="5301208"/>
            <a:ext cx="1097396" cy="61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/>
              <a:t>Spočítej</a:t>
            </a:r>
            <a:r>
              <a:rPr lang="cs-CZ" sz="1600" dirty="0" smtClean="0"/>
              <a:t> </a:t>
            </a:r>
            <a:r>
              <a:rPr lang="cs-CZ" sz="2000" dirty="0" smtClean="0"/>
              <a:t>zajíce na louce a u králíkárny. Zapiš čísla do rámečku a vypočítej.  </a:t>
            </a:r>
            <a:br>
              <a:rPr lang="cs-CZ" sz="2000" dirty="0" smtClean="0"/>
            </a:br>
            <a:r>
              <a:rPr lang="cs-CZ" sz="2000" dirty="0" smtClean="0"/>
              <a:t>Doplň odpověď.</a:t>
            </a:r>
            <a:br>
              <a:rPr lang="cs-CZ" sz="2000" dirty="0" smtClean="0"/>
            </a:br>
            <a:r>
              <a:rPr lang="cs-CZ" sz="2000" b="1" dirty="0" smtClean="0"/>
              <a:t>Kolik je králíků? </a:t>
            </a:r>
            <a:endParaRPr lang="cs-CZ" sz="2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>
              <a:buNone/>
            </a:pPr>
            <a:r>
              <a:rPr lang="cs-CZ" u="sng" dirty="0" smtClean="0"/>
              <a:t>Na statku</a:t>
            </a:r>
            <a:endParaRPr lang="cs-CZ" u="sng" dirty="0"/>
          </a:p>
        </p:txBody>
      </p:sp>
      <p:pic>
        <p:nvPicPr>
          <p:cNvPr id="1026" name="Picture 2" descr="C:\Users\Eva\AppData\Local\Microsoft\Windows\Temporary Internet Files\Content.IE5\95Z4MLRB\MC9001900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060848"/>
            <a:ext cx="3765500" cy="403244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92D050"/>
            </a:solidFill>
          </a:ln>
        </p:spPr>
      </p:pic>
      <p:pic>
        <p:nvPicPr>
          <p:cNvPr id="1029" name="Picture 5" descr="C:\Users\Eva\AppData\Local\Microsoft\Windows\Temporary Internet Files\Content.IE5\G8D7X1Y1\MC9003538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924944"/>
            <a:ext cx="587958" cy="756000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4932040" y="2852936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28184" y="2852936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Plus 23"/>
          <p:cNvSpPr/>
          <p:nvPr/>
        </p:nvSpPr>
        <p:spPr>
          <a:xfrm>
            <a:off x="5868144" y="3140968"/>
            <a:ext cx="360000" cy="360000"/>
          </a:xfrm>
          <a:prstGeom prst="mathPlus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Je rovno 30"/>
          <p:cNvSpPr/>
          <p:nvPr/>
        </p:nvSpPr>
        <p:spPr>
          <a:xfrm>
            <a:off x="7236296" y="3140968"/>
            <a:ext cx="324000" cy="360000"/>
          </a:xfrm>
          <a:prstGeom prst="mathEqual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7" name="Picture 5" descr="C:\Users\Eva\AppData\Local\Microsoft\Windows\Temporary Internet Files\Content.IE5\KE00ZIYO\MC900192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636912"/>
            <a:ext cx="1551368" cy="1152000"/>
          </a:xfrm>
          <a:prstGeom prst="rect">
            <a:avLst/>
          </a:prstGeom>
          <a:noFill/>
        </p:spPr>
      </p:pic>
      <p:pic>
        <p:nvPicPr>
          <p:cNvPr id="3081" name="Picture 9" descr="C:\Users\Eva\AppData\Local\Microsoft\Windows\Temporary Internet Files\Content.IE5\V2D9FJ6S\MC9003561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5085184"/>
            <a:ext cx="1097396" cy="612000"/>
          </a:xfrm>
          <a:prstGeom prst="rect">
            <a:avLst/>
          </a:prstGeom>
          <a:noFill/>
        </p:spPr>
      </p:pic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499992" y="1412776"/>
            <a:ext cx="4176464" cy="468052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Příklad</a:t>
            </a: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b="1" i="1" u="sng" dirty="0" smtClean="0">
                <a:solidFill>
                  <a:schemeClr val="accent6">
                    <a:lumMod val="50000"/>
                  </a:schemeClr>
                </a:solidFill>
              </a:rPr>
              <a:t>Odpověď: 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Celkem je         králíků.</a:t>
            </a: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b="1" i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44008" y="1988840"/>
            <a:ext cx="720000" cy="720000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228184" y="1988840"/>
            <a:ext cx="720000" cy="720000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/>
          <a:srcRect r="19163"/>
          <a:stretch>
            <a:fillRect/>
          </a:stretch>
        </p:blipFill>
        <p:spPr bwMode="auto">
          <a:xfrm>
            <a:off x="642910" y="3857628"/>
            <a:ext cx="857256" cy="972000"/>
          </a:xfrm>
          <a:prstGeom prst="rect">
            <a:avLst/>
          </a:prstGeom>
          <a:noFill/>
        </p:spPr>
      </p:pic>
      <p:pic>
        <p:nvPicPr>
          <p:cNvPr id="1031" name="Picture 7" descr="C:\Users\Eva\AppData\Local\Microsoft\Windows\Temporary Internet Files\Content.IE5\FY5YLS41\MC90019849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72000" y="4786322"/>
            <a:ext cx="1764000" cy="1291420"/>
          </a:xfrm>
          <a:prstGeom prst="rect">
            <a:avLst/>
          </a:prstGeom>
          <a:noFill/>
        </p:spPr>
      </p:pic>
      <p:pic>
        <p:nvPicPr>
          <p:cNvPr id="29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/>
          <a:srcRect r="19163"/>
          <a:stretch>
            <a:fillRect/>
          </a:stretch>
        </p:blipFill>
        <p:spPr bwMode="auto">
          <a:xfrm>
            <a:off x="1000100" y="4929198"/>
            <a:ext cx="857256" cy="972000"/>
          </a:xfrm>
          <a:prstGeom prst="rect">
            <a:avLst/>
          </a:prstGeom>
          <a:noFill/>
        </p:spPr>
      </p:pic>
      <p:pic>
        <p:nvPicPr>
          <p:cNvPr id="33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/>
          <a:srcRect r="19163"/>
          <a:stretch>
            <a:fillRect/>
          </a:stretch>
        </p:blipFill>
        <p:spPr bwMode="auto">
          <a:xfrm>
            <a:off x="3357554" y="4929198"/>
            <a:ext cx="857256" cy="972000"/>
          </a:xfrm>
          <a:prstGeom prst="rect">
            <a:avLst/>
          </a:prstGeom>
          <a:noFill/>
        </p:spPr>
      </p:pic>
      <p:pic>
        <p:nvPicPr>
          <p:cNvPr id="35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/>
          <a:srcRect r="19163"/>
          <a:stretch>
            <a:fillRect/>
          </a:stretch>
        </p:blipFill>
        <p:spPr bwMode="auto">
          <a:xfrm flipH="1">
            <a:off x="2000232" y="3857628"/>
            <a:ext cx="857256" cy="972000"/>
          </a:xfrm>
          <a:prstGeom prst="rect">
            <a:avLst/>
          </a:prstGeom>
          <a:noFill/>
        </p:spPr>
      </p:pic>
      <p:pic>
        <p:nvPicPr>
          <p:cNvPr id="36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/>
          <a:srcRect r="19163"/>
          <a:stretch>
            <a:fillRect/>
          </a:stretch>
        </p:blipFill>
        <p:spPr bwMode="auto">
          <a:xfrm flipH="1">
            <a:off x="6215074" y="4929198"/>
            <a:ext cx="857256" cy="972000"/>
          </a:xfrm>
          <a:prstGeom prst="rect">
            <a:avLst/>
          </a:prstGeom>
          <a:noFill/>
        </p:spPr>
      </p:pic>
      <p:pic>
        <p:nvPicPr>
          <p:cNvPr id="37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/>
          <a:srcRect r="19163"/>
          <a:stretch>
            <a:fillRect/>
          </a:stretch>
        </p:blipFill>
        <p:spPr bwMode="auto">
          <a:xfrm flipH="1">
            <a:off x="2500298" y="4857760"/>
            <a:ext cx="857256" cy="972000"/>
          </a:xfrm>
          <a:prstGeom prst="rect">
            <a:avLst/>
          </a:prstGeom>
          <a:noFill/>
        </p:spPr>
      </p:pic>
      <p:pic>
        <p:nvPicPr>
          <p:cNvPr id="38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/>
          <a:srcRect r="19163"/>
          <a:stretch>
            <a:fillRect/>
          </a:stretch>
        </p:blipFill>
        <p:spPr bwMode="auto">
          <a:xfrm>
            <a:off x="6858016" y="5143512"/>
            <a:ext cx="857256" cy="9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392488" cy="4525963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Kolik je ovcí na louce?</a:t>
            </a:r>
          </a:p>
          <a:p>
            <a:pPr marL="514350" indent="-514350">
              <a:buNone/>
            </a:pPr>
            <a:r>
              <a:rPr lang="cs-CZ" dirty="0" smtClean="0"/>
              <a:t>Kolik je ovcí ve chlévě?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Kolik je ovcí celkem ?</a:t>
            </a:r>
          </a:p>
          <a:p>
            <a:pPr marL="514350" indent="-514350">
              <a:buNone/>
            </a:pPr>
            <a:r>
              <a:rPr lang="cs-CZ" dirty="0" smtClean="0"/>
              <a:t>Vyžeň je na pastvu a počítej.</a:t>
            </a:r>
          </a:p>
          <a:p>
            <a:pPr marL="514350" indent="-514350">
              <a:buNone/>
            </a:pPr>
            <a:r>
              <a:rPr lang="cs-CZ" b="1" dirty="0" smtClean="0"/>
              <a:t>Celkem je ovcí: </a:t>
            </a:r>
            <a:endParaRPr lang="cs-CZ" b="1" dirty="0"/>
          </a:p>
        </p:txBody>
      </p:sp>
      <p:pic>
        <p:nvPicPr>
          <p:cNvPr id="5" name="Picture 2" descr="C:\Users\Eva\AppData\Local\Microsoft\Windows\Temporary Internet Files\Content.IE5\95Z4MLRB\MC90019000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72816"/>
            <a:ext cx="3960440" cy="432048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92D050"/>
            </a:solidFill>
          </a:ln>
        </p:spPr>
      </p:pic>
      <p:pic>
        <p:nvPicPr>
          <p:cNvPr id="2054" name="Picture 6" descr="C:\Users\Eva\AppData\Local\Microsoft\Windows\Temporary Internet Files\Content.IE5\G8D7X1Y1\MC900441793[1].png"/>
          <p:cNvPicPr>
            <a:picLocks noChangeAspect="1" noChangeArrowheads="1"/>
          </p:cNvPicPr>
          <p:nvPr/>
        </p:nvPicPr>
        <p:blipFill>
          <a:blip r:embed="rId4" cstate="print"/>
          <a:srcRect l="28875"/>
          <a:stretch>
            <a:fillRect/>
          </a:stretch>
        </p:blipFill>
        <p:spPr bwMode="auto">
          <a:xfrm>
            <a:off x="0" y="3357562"/>
            <a:ext cx="1951112" cy="2743200"/>
          </a:xfrm>
          <a:prstGeom prst="rect">
            <a:avLst/>
          </a:prstGeom>
          <a:noFill/>
        </p:spPr>
      </p:pic>
      <p:pic>
        <p:nvPicPr>
          <p:cNvPr id="2055" name="Picture 7" descr="C:\Users\Eva\AppData\Local\Microsoft\Windows\Temporary Internet Files\Content.IE5\G8D7X1Y1\MC9002149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509120"/>
            <a:ext cx="1199584" cy="1708087"/>
          </a:xfrm>
          <a:prstGeom prst="rect">
            <a:avLst/>
          </a:prstGeom>
          <a:noFill/>
        </p:spPr>
      </p:pic>
      <p:pic>
        <p:nvPicPr>
          <p:cNvPr id="23" name="Picture 8" descr="C:\Users\Eva\AppData\Local\Microsoft\Windows\Temporary Internet Files\Content.IE5\V2D9FJ6S\MC900424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488" y="4929198"/>
            <a:ext cx="1015471" cy="972000"/>
          </a:xfrm>
          <a:prstGeom prst="rect">
            <a:avLst/>
          </a:prstGeom>
          <a:noFill/>
        </p:spPr>
      </p:pic>
      <p:pic>
        <p:nvPicPr>
          <p:cNvPr id="24" name="Picture 8" descr="C:\Users\Eva\AppData\Local\Microsoft\Windows\Temporary Internet Files\Content.IE5\V2D9FJ6S\MC900424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331640" y="5085184"/>
            <a:ext cx="1080120" cy="972000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5148064" y="4797152"/>
            <a:ext cx="3744416" cy="1418456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31" name="Picture 7" descr="C:\Users\Eva\AppData\Local\Microsoft\Windows\Temporary Internet Files\Content.IE5\KE00ZIYO\MC9004414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2492896"/>
            <a:ext cx="900000" cy="900000"/>
          </a:xfrm>
          <a:prstGeom prst="rect">
            <a:avLst/>
          </a:prstGeom>
          <a:noFill/>
        </p:spPr>
      </p:pic>
      <p:pic>
        <p:nvPicPr>
          <p:cNvPr id="32" name="Picture 8" descr="C:\Users\Eva\AppData\Local\Microsoft\Windows\Temporary Internet Files\Content.IE5\V2D9FJ6S\MC900424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4725144"/>
            <a:ext cx="1015471" cy="972000"/>
          </a:xfrm>
          <a:prstGeom prst="rect">
            <a:avLst/>
          </a:prstGeom>
          <a:noFill/>
        </p:spPr>
      </p:pic>
      <p:pic>
        <p:nvPicPr>
          <p:cNvPr id="33" name="Picture 8" descr="C:\Users\Eva\AppData\Local\Microsoft\Windows\Temporary Internet Files\Content.IE5\V2D9FJ6S\MC900424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5301208"/>
            <a:ext cx="1015471" cy="972000"/>
          </a:xfrm>
          <a:prstGeom prst="rect">
            <a:avLst/>
          </a:prstGeom>
          <a:noFill/>
        </p:spPr>
      </p:pic>
      <p:pic>
        <p:nvPicPr>
          <p:cNvPr id="34" name="Picture 8" descr="C:\Users\Eva\AppData\Local\Microsoft\Windows\Temporary Internet Files\Content.IE5\V2D9FJ6S\MC900424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869160"/>
            <a:ext cx="1015471" cy="972000"/>
          </a:xfrm>
          <a:prstGeom prst="rect">
            <a:avLst/>
          </a:prstGeom>
          <a:noFill/>
        </p:spPr>
      </p:pic>
      <p:pic>
        <p:nvPicPr>
          <p:cNvPr id="35" name="Picture 8" descr="C:\Users\Eva\AppData\Local\Microsoft\Windows\Temporary Internet Files\Content.IE5\V2D9FJ6S\MC900424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956376" y="5373216"/>
            <a:ext cx="753419" cy="720000"/>
          </a:xfrm>
          <a:prstGeom prst="rect">
            <a:avLst/>
          </a:prstGeom>
          <a:noFill/>
        </p:spPr>
      </p:pic>
      <p:sp>
        <p:nvSpPr>
          <p:cNvPr id="36" name="Obdélník 35"/>
          <p:cNvSpPr/>
          <p:nvPr/>
        </p:nvSpPr>
        <p:spPr>
          <a:xfrm>
            <a:off x="7956376" y="1700808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956376" y="4149080"/>
            <a:ext cx="540000" cy="540000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956376" y="2276872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rgbClr val="FFC000"/>
              </a:solidFill>
            </a:endParaRPr>
          </a:p>
        </p:txBody>
      </p:sp>
      <p:pic>
        <p:nvPicPr>
          <p:cNvPr id="19" name="Picture 8" descr="C:\Users\Eva\AppData\Local\Microsoft\Windows\Temporary Internet Files\Content.IE5\V2D9FJ6S\MC900424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571604" y="4357694"/>
            <a:ext cx="753419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Počítej a zapisuj do rámečku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392488" cy="4525963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Kolik je koz na louce?</a:t>
            </a:r>
          </a:p>
          <a:p>
            <a:pPr marL="514350" indent="-514350">
              <a:buNone/>
            </a:pPr>
            <a:r>
              <a:rPr lang="cs-CZ" dirty="0" smtClean="0"/>
              <a:t>Kolik je koz na dvoře?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b="1" i="1" u="sng" dirty="0" smtClean="0">
                <a:solidFill>
                  <a:schemeClr val="accent6">
                    <a:lumMod val="50000"/>
                  </a:schemeClr>
                </a:solidFill>
              </a:rPr>
              <a:t>Kolik je koz celkem ?</a:t>
            </a:r>
          </a:p>
          <a:p>
            <a:pPr marL="514350" indent="-514350">
              <a:buNone/>
            </a:pPr>
            <a:r>
              <a:rPr lang="cs-CZ" dirty="0" smtClean="0"/>
              <a:t>Vyžeň je na pastvu a počítej.</a:t>
            </a:r>
          </a:p>
          <a:p>
            <a:pPr marL="514350" indent="-514350">
              <a:buNone/>
            </a:pPr>
            <a:r>
              <a:rPr lang="cs-CZ" b="1" dirty="0" smtClean="0"/>
              <a:t>Celkem je koz: </a:t>
            </a:r>
            <a:endParaRPr lang="cs-CZ" b="1" dirty="0"/>
          </a:p>
        </p:txBody>
      </p:sp>
      <p:sp>
        <p:nvSpPr>
          <p:cNvPr id="30" name="Obdélník 29"/>
          <p:cNvSpPr/>
          <p:nvPr/>
        </p:nvSpPr>
        <p:spPr>
          <a:xfrm>
            <a:off x="5220072" y="4725144"/>
            <a:ext cx="3744416" cy="141845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956376" y="1700808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001024" y="4143380"/>
            <a:ext cx="540000" cy="540000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956376" y="2276872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pic>
        <p:nvPicPr>
          <p:cNvPr id="1031" name="Picture 7" descr="C:\Users\Eva\AppData\Local\Microsoft\Windows\Temporary Internet Files\Content.IE5\51WIZAPI\MC9002168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643050"/>
            <a:ext cx="4143404" cy="4572032"/>
          </a:xfrm>
          <a:prstGeom prst="rect">
            <a:avLst/>
          </a:prstGeom>
          <a:noFill/>
        </p:spPr>
      </p:pic>
      <p:pic>
        <p:nvPicPr>
          <p:cNvPr id="2054" name="Picture 6" descr="C:\Users\Eva\AppData\Local\Microsoft\Windows\Temporary Internet Files\Content.IE5\G8D7X1Y1\MC900441793[1].png"/>
          <p:cNvPicPr>
            <a:picLocks noChangeAspect="1" noChangeArrowheads="1"/>
          </p:cNvPicPr>
          <p:nvPr/>
        </p:nvPicPr>
        <p:blipFill>
          <a:blip r:embed="rId4" cstate="print"/>
          <a:srcRect l="28875"/>
          <a:stretch>
            <a:fillRect/>
          </a:stretch>
        </p:blipFill>
        <p:spPr bwMode="auto">
          <a:xfrm>
            <a:off x="0" y="3929066"/>
            <a:ext cx="1951112" cy="2743200"/>
          </a:xfrm>
          <a:prstGeom prst="rect">
            <a:avLst/>
          </a:prstGeom>
          <a:noFill/>
        </p:spPr>
      </p:pic>
      <p:pic>
        <p:nvPicPr>
          <p:cNvPr id="1026" name="Picture 2" descr="C:\Users\Eva\AppData\Local\Microsoft\Windows\Temporary Internet Files\Content.IE5\51WIZAPI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5572140"/>
            <a:ext cx="1177923" cy="1188000"/>
          </a:xfrm>
          <a:prstGeom prst="rect">
            <a:avLst/>
          </a:prstGeom>
          <a:noFill/>
        </p:spPr>
      </p:pic>
      <p:pic>
        <p:nvPicPr>
          <p:cNvPr id="1028" name="Picture 4" descr="C:\Users\Eva\AppData\Local\Microsoft\Windows\Temporary Internet Files\Content.IE5\9EIERMT8\MC90029057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2" y="4500570"/>
            <a:ext cx="1571636" cy="1643155"/>
          </a:xfrm>
          <a:prstGeom prst="rect">
            <a:avLst/>
          </a:prstGeom>
          <a:noFill/>
        </p:spPr>
      </p:pic>
      <p:pic>
        <p:nvPicPr>
          <p:cNvPr id="17" name="Picture 2" descr="C:\Users\Eva\AppData\Local\Microsoft\Windows\Temporary Internet Files\Content.IE5\51WIZAPI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6858021" y="5500702"/>
            <a:ext cx="713890" cy="720000"/>
          </a:xfrm>
          <a:prstGeom prst="rect">
            <a:avLst/>
          </a:prstGeom>
          <a:noFill/>
        </p:spPr>
      </p:pic>
      <p:pic>
        <p:nvPicPr>
          <p:cNvPr id="18" name="Picture 2" descr="C:\Users\Eva\AppData\Local\Microsoft\Windows\Temporary Internet Files\Content.IE5\51WIZAPI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8" y="5000636"/>
            <a:ext cx="642501" cy="648000"/>
          </a:xfrm>
          <a:prstGeom prst="rect">
            <a:avLst/>
          </a:prstGeom>
          <a:noFill/>
        </p:spPr>
      </p:pic>
      <p:pic>
        <p:nvPicPr>
          <p:cNvPr id="19" name="Picture 2" descr="C:\Users\Eva\AppData\Local\Microsoft\Windows\Temporary Internet Files\Content.IE5\51WIZAPI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81728" y="5153036"/>
            <a:ext cx="642501" cy="648000"/>
          </a:xfrm>
          <a:prstGeom prst="rect">
            <a:avLst/>
          </a:prstGeom>
          <a:noFill/>
        </p:spPr>
      </p:pic>
      <p:pic>
        <p:nvPicPr>
          <p:cNvPr id="20" name="Picture 2" descr="C:\Users\Eva\AppData\Local\Microsoft\Windows\Temporary Internet Files\Content.IE5\51WIZAPI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4857760"/>
            <a:ext cx="642501" cy="648000"/>
          </a:xfrm>
          <a:prstGeom prst="rect">
            <a:avLst/>
          </a:prstGeom>
          <a:noFill/>
        </p:spPr>
      </p:pic>
      <p:pic>
        <p:nvPicPr>
          <p:cNvPr id="21" name="Picture 2" descr="C:\Users\Eva\AppData\Local\Microsoft\Windows\Temporary Internet Files\Content.IE5\51WIZAPI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8215338" y="5429264"/>
            <a:ext cx="713890" cy="720000"/>
          </a:xfrm>
          <a:prstGeom prst="rect">
            <a:avLst/>
          </a:prstGeom>
          <a:noFill/>
        </p:spPr>
      </p:pic>
      <p:pic>
        <p:nvPicPr>
          <p:cNvPr id="22" name="Picture 2" descr="C:\Users\Eva\AppData\Local\Microsoft\Windows\Temporary Internet Files\Content.IE5\51WIZAPI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7572396" y="5143512"/>
            <a:ext cx="713890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/>
              <a:t>Slovní úloha – doplň číslo a sestav příklad.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392488" cy="4525963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Ve stáji je         koní.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Na louce je           koní.   </a:t>
            </a:r>
            <a:endParaRPr lang="cs-CZ" b="1" i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/>
              <a:t>Kolik je celkem koní?</a:t>
            </a:r>
          </a:p>
          <a:p>
            <a:pPr marL="514350" indent="-514350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5" name="Picture 2" descr="C:\Users\Eva\AppData\Local\Microsoft\Windows\Temporary Internet Files\Content.IE5\95Z4MLRB\MC90019000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72816"/>
            <a:ext cx="3960440" cy="4320480"/>
          </a:xfrm>
          <a:prstGeom prst="rect">
            <a:avLst/>
          </a:prstGeom>
          <a:solidFill>
            <a:srgbClr val="4DEC38"/>
          </a:solidFill>
          <a:ln>
            <a:solidFill>
              <a:srgbClr val="92D050"/>
            </a:solidFill>
          </a:ln>
        </p:spPr>
      </p:pic>
      <p:sp>
        <p:nvSpPr>
          <p:cNvPr id="30" name="Obdélník 29"/>
          <p:cNvSpPr/>
          <p:nvPr/>
        </p:nvSpPr>
        <p:spPr>
          <a:xfrm>
            <a:off x="5220072" y="4725144"/>
            <a:ext cx="3744416" cy="141845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31" name="Picture 7" descr="C:\Users\Eva\AppData\Local\Microsoft\Windows\Temporary Internet Files\Content.IE5\KE00ZIYO\MC9004414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492896"/>
            <a:ext cx="900000" cy="900000"/>
          </a:xfrm>
          <a:prstGeom prst="rect">
            <a:avLst/>
          </a:prstGeom>
          <a:noFill/>
        </p:spPr>
      </p:pic>
      <p:sp>
        <p:nvSpPr>
          <p:cNvPr id="37" name="Obdélník 36"/>
          <p:cNvSpPr/>
          <p:nvPr/>
        </p:nvSpPr>
        <p:spPr>
          <a:xfrm>
            <a:off x="7858148" y="4071942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143636" y="1643050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7</a:t>
            </a:r>
            <a:endParaRPr lang="cs-CZ" sz="4000" b="1" dirty="0"/>
          </a:p>
        </p:txBody>
      </p:sp>
      <p:pic>
        <p:nvPicPr>
          <p:cNvPr id="2056" name="Picture 8" descr="C:\Users\Eva\AppData\Local\Microsoft\Windows\Temporary Internet Files\Content.IE5\1FBLKANE\MC9001512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5143512"/>
            <a:ext cx="1795882" cy="993953"/>
          </a:xfrm>
          <a:prstGeom prst="rect">
            <a:avLst/>
          </a:prstGeom>
          <a:noFill/>
        </p:spPr>
      </p:pic>
      <p:pic>
        <p:nvPicPr>
          <p:cNvPr id="22" name="Picture 2" descr="C:\Users\Eva\AppData\Local\Microsoft\Windows\Temporary Internet Files\Content.IE5\PXXO6DNX\MC9002351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072198" y="5572140"/>
            <a:ext cx="800184" cy="648000"/>
          </a:xfrm>
          <a:prstGeom prst="rect">
            <a:avLst/>
          </a:prstGeom>
          <a:noFill/>
        </p:spPr>
      </p:pic>
      <p:pic>
        <p:nvPicPr>
          <p:cNvPr id="23" name="Picture 6" descr="C:\Users\Eva\AppData\Local\Microsoft\Windows\Temporary Internet Files\Content.IE5\G8D7X1Y1\MC900441793[1].png"/>
          <p:cNvPicPr>
            <a:picLocks noChangeAspect="1" noChangeArrowheads="1"/>
          </p:cNvPicPr>
          <p:nvPr/>
        </p:nvPicPr>
        <p:blipFill>
          <a:blip r:embed="rId7" cstate="print"/>
          <a:srcRect l="28875"/>
          <a:stretch>
            <a:fillRect/>
          </a:stretch>
        </p:blipFill>
        <p:spPr bwMode="auto">
          <a:xfrm>
            <a:off x="285720" y="3929066"/>
            <a:ext cx="1951112" cy="2743200"/>
          </a:xfrm>
          <a:prstGeom prst="rect">
            <a:avLst/>
          </a:prstGeom>
          <a:noFill/>
        </p:spPr>
      </p:pic>
      <p:pic>
        <p:nvPicPr>
          <p:cNvPr id="24" name="Picture 6" descr="C:\Users\Eva\AppData\Local\Microsoft\Windows\Temporary Internet Files\Content.IE5\95Z4MLRB\MC90044139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57554" y="5500702"/>
            <a:ext cx="776168" cy="576000"/>
          </a:xfrm>
          <a:prstGeom prst="rect">
            <a:avLst/>
          </a:prstGeom>
          <a:noFill/>
        </p:spPr>
      </p:pic>
      <p:pic>
        <p:nvPicPr>
          <p:cNvPr id="25" name="Picture 6" descr="C:\Users\Eva\AppData\Local\Microsoft\Windows\Temporary Internet Files\Content.IE5\95Z4MLRB\MC90044139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1187624" y="3933056"/>
            <a:ext cx="776168" cy="576000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6429388" y="2571744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7" name="Obdélník 26"/>
          <p:cNvSpPr/>
          <p:nvPr/>
        </p:nvSpPr>
        <p:spPr>
          <a:xfrm>
            <a:off x="5286380" y="4071942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8" name="Obdélník 27"/>
          <p:cNvSpPr/>
          <p:nvPr/>
        </p:nvSpPr>
        <p:spPr>
          <a:xfrm>
            <a:off x="6500826" y="4071942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9" name="Obdélník 28"/>
          <p:cNvSpPr/>
          <p:nvPr/>
        </p:nvSpPr>
        <p:spPr>
          <a:xfrm>
            <a:off x="7786710" y="3143248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072330" y="3643314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=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 – zápis příkladu</a:t>
            </a:r>
            <a:endParaRPr lang="cs-CZ" dirty="0"/>
          </a:p>
        </p:txBody>
      </p:sp>
      <p:pic>
        <p:nvPicPr>
          <p:cNvPr id="3074" name="Picture 2" descr="C:\Users\Eva\AppData\Local\Microsoft\Windows\Temporary Internet Files\Content.IE5\9EIERMT8\MC90044173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428736"/>
            <a:ext cx="4286280" cy="4813322"/>
          </a:xfrm>
          <a:prstGeom prst="rect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</p:pic>
      <p:pic>
        <p:nvPicPr>
          <p:cNvPr id="3075" name="Picture 3" descr="C:\Users\Eva\AppData\Local\Microsoft\Windows\Temporary Internet Files\Content.IE5\FY5YLS41\MC90044140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b="968"/>
          <a:stretch>
            <a:fillRect/>
          </a:stretch>
        </p:blipFill>
        <p:spPr bwMode="auto">
          <a:xfrm rot="20069631">
            <a:off x="3642136" y="1813751"/>
            <a:ext cx="642940" cy="803689"/>
          </a:xfrm>
          <a:prstGeom prst="rect">
            <a:avLst/>
          </a:prstGeom>
          <a:noFill/>
        </p:spPr>
      </p:pic>
      <p:pic>
        <p:nvPicPr>
          <p:cNvPr id="3076" name="Picture 4" descr="C:\Users\Eva\AppData\Local\Microsoft\Windows\Temporary Internet Files\Content.IE5\51WIZAPI\MC9001092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5500702"/>
            <a:ext cx="711785" cy="756000"/>
          </a:xfrm>
          <a:prstGeom prst="rect">
            <a:avLst/>
          </a:prstGeom>
          <a:noFill/>
        </p:spPr>
      </p:pic>
      <p:pic>
        <p:nvPicPr>
          <p:cNvPr id="3077" name="Picture 5" descr="C:\Users\Eva\AppData\Local\Microsoft\Windows\Temporary Internet Files\Content.IE5\1FBLKANE\MC90008400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4929198"/>
            <a:ext cx="664970" cy="720000"/>
          </a:xfrm>
          <a:prstGeom prst="rect">
            <a:avLst/>
          </a:prstGeom>
          <a:noFill/>
        </p:spPr>
      </p:pic>
      <p:pic>
        <p:nvPicPr>
          <p:cNvPr id="10" name="Picture 3" descr="C:\Users\Eva\AppData\Local\Microsoft\Windows\Temporary Internet Files\Content.IE5\FY5YLS41\MC90044140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b="968"/>
          <a:stretch>
            <a:fillRect/>
          </a:stretch>
        </p:blipFill>
        <p:spPr bwMode="auto">
          <a:xfrm rot="1530369" flipH="1">
            <a:off x="1427559" y="1885189"/>
            <a:ext cx="642940" cy="803689"/>
          </a:xfrm>
          <a:prstGeom prst="rect">
            <a:avLst/>
          </a:prstGeom>
          <a:noFill/>
        </p:spPr>
      </p:pic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/>
          <a:lstStyle/>
          <a:p>
            <a:r>
              <a:rPr lang="cs-CZ" dirty="0" smtClean="0"/>
              <a:t>Spočítej a sestav příklad</a:t>
            </a:r>
          </a:p>
          <a:p>
            <a:r>
              <a:rPr lang="cs-CZ" dirty="0" smtClean="0"/>
              <a:t>Vypočítej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3" name="Picture 4" descr="C:\Users\Eva\AppData\Local\Microsoft\Windows\Temporary Internet Files\Content.IE5\51WIZAPI\MC9001092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5286388"/>
            <a:ext cx="711785" cy="756000"/>
          </a:xfrm>
          <a:prstGeom prst="rect">
            <a:avLst/>
          </a:prstGeom>
          <a:noFill/>
        </p:spPr>
      </p:pic>
      <p:pic>
        <p:nvPicPr>
          <p:cNvPr id="14" name="Picture 4" descr="C:\Users\Eva\AppData\Local\Microsoft\Windows\Temporary Internet Files\Content.IE5\51WIZAPI\MC9001092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1273428">
            <a:off x="2500298" y="5357826"/>
            <a:ext cx="711785" cy="756000"/>
          </a:xfrm>
          <a:prstGeom prst="rect">
            <a:avLst/>
          </a:prstGeom>
          <a:noFill/>
        </p:spPr>
      </p:pic>
      <p:pic>
        <p:nvPicPr>
          <p:cNvPr id="15" name="Picture 5" descr="C:\Users\Eva\AppData\Local\Microsoft\Windows\Temporary Internet Files\Content.IE5\1FBLKANE\MC90008400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28" y="3500438"/>
            <a:ext cx="631722" cy="684000"/>
          </a:xfrm>
          <a:prstGeom prst="rect">
            <a:avLst/>
          </a:prstGeom>
          <a:noFill/>
        </p:spPr>
      </p:pic>
      <p:pic>
        <p:nvPicPr>
          <p:cNvPr id="16" name="Picture 3" descr="C:\Users\Eva\AppData\Local\Microsoft\Windows\Temporary Internet Files\Content.IE5\FY5YLS41\MC90044140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b="968"/>
          <a:stretch>
            <a:fillRect/>
          </a:stretch>
        </p:blipFill>
        <p:spPr bwMode="auto">
          <a:xfrm rot="20069631">
            <a:off x="4785144" y="2956759"/>
            <a:ext cx="642940" cy="803689"/>
          </a:xfrm>
          <a:prstGeom prst="rect">
            <a:avLst/>
          </a:prstGeom>
          <a:noFill/>
        </p:spPr>
      </p:pic>
      <p:pic>
        <p:nvPicPr>
          <p:cNvPr id="17" name="Picture 4" descr="C:\Users\Eva\AppData\Local\Microsoft\Windows\Temporary Internet Files\Content.IE5\51WIZAPI\MC9001092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4000504"/>
            <a:ext cx="711785" cy="756000"/>
          </a:xfrm>
          <a:prstGeom prst="rect">
            <a:avLst/>
          </a:prstGeom>
          <a:noFill/>
        </p:spPr>
      </p:pic>
      <p:pic>
        <p:nvPicPr>
          <p:cNvPr id="18" name="Picture 5" descr="C:\Users\Eva\AppData\Local\Microsoft\Windows\Temporary Internet Files\Content.IE5\1FBLKANE\MC90008400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4857760"/>
            <a:ext cx="631722" cy="68400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5857884" y="4071942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0" name="Obdélník 19"/>
          <p:cNvSpPr/>
          <p:nvPr/>
        </p:nvSpPr>
        <p:spPr>
          <a:xfrm>
            <a:off x="5857884" y="3214686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1" name="Obdélník 20"/>
          <p:cNvSpPr/>
          <p:nvPr/>
        </p:nvSpPr>
        <p:spPr>
          <a:xfrm>
            <a:off x="8215338" y="5643578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2" name="Obdélník 21"/>
          <p:cNvSpPr/>
          <p:nvPr/>
        </p:nvSpPr>
        <p:spPr>
          <a:xfrm>
            <a:off x="5857884" y="4857760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3" name="Obdélník 22"/>
          <p:cNvSpPr/>
          <p:nvPr/>
        </p:nvSpPr>
        <p:spPr>
          <a:xfrm>
            <a:off x="7643834" y="5643578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24" name="Obdélník 23"/>
          <p:cNvSpPr/>
          <p:nvPr/>
        </p:nvSpPr>
        <p:spPr>
          <a:xfrm>
            <a:off x="6500826" y="5643578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5286380" y="5643578"/>
            <a:ext cx="540000" cy="540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</a:t>
            </a:r>
            <a:endParaRPr lang="cs-CZ" sz="4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50000"/>
            </a:schemeClr>
          </a:soli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office.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cs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cz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images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644</TotalTime>
  <Words>285</Words>
  <Application>Microsoft Office PowerPoint</Application>
  <PresentationFormat>Předvádění na obrazovce (4:3)</PresentationFormat>
  <Paragraphs>84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Klíčová slova sčítání </vt:lpstr>
      <vt:lpstr>Spočítej krávy na louce a prasata ve stáji. Zapiš čísla do rámečku a vypočítej.   Doplň odpověď. Kolik je zvířat na statku?</vt:lpstr>
      <vt:lpstr>Spočítej zajíce na louce a u králíkárny. Zapiš čísla do rámečku a vypočítej.   Doplň odpověď. Kolik je králíků? </vt:lpstr>
      <vt:lpstr>Slovní úloha</vt:lpstr>
      <vt:lpstr>Počítej a zapisuj do rámečku</vt:lpstr>
      <vt:lpstr>Slovní úloha – doplň číslo a sestav příklad.</vt:lpstr>
      <vt:lpstr>Slovní úloha – zápis příkladu</vt:lpstr>
      <vt:lpstr>Citace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76</cp:revision>
  <dcterms:created xsi:type="dcterms:W3CDTF">2012-05-01T08:28:44Z</dcterms:created>
  <dcterms:modified xsi:type="dcterms:W3CDTF">2013-02-17T16:45:22Z</dcterms:modified>
</cp:coreProperties>
</file>