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E8605-6279-4656-B709-C06B0AAA39ED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5287-35B2-41D9-B1A6-59F8432F0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E8605-6279-4656-B709-C06B0AAA39ED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5287-35B2-41D9-B1A6-59F8432F0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E8605-6279-4656-B709-C06B0AAA39ED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5287-35B2-41D9-B1A6-59F8432F0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E8605-6279-4656-B709-C06B0AAA39ED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5287-35B2-41D9-B1A6-59F8432F0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E8605-6279-4656-B709-C06B0AAA39ED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5287-35B2-41D9-B1A6-59F8432F0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E8605-6279-4656-B709-C06B0AAA39ED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5287-35B2-41D9-B1A6-59F8432F0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E8605-6279-4656-B709-C06B0AAA39ED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5287-35B2-41D9-B1A6-59F8432F0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E8605-6279-4656-B709-C06B0AAA39ED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5287-35B2-41D9-B1A6-59F8432F0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E8605-6279-4656-B709-C06B0AAA39ED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5287-35B2-41D9-B1A6-59F8432F0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E8605-6279-4656-B709-C06B0AAA39ED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5287-35B2-41D9-B1A6-59F8432F0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E8605-6279-4656-B709-C06B0AAA39ED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5287-35B2-41D9-B1A6-59F8432F0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E8605-6279-4656-B709-C06B0AAA39ED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75287-35B2-41D9-B1A6-59F8432F0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764704"/>
            <a:ext cx="7056784" cy="1530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619672" y="2852937"/>
          <a:ext cx="5849620" cy="3024337"/>
        </p:xfrm>
        <a:graphic>
          <a:graphicData uri="http://schemas.openxmlformats.org/drawingml/2006/table">
            <a:tbl>
              <a:tblPr/>
              <a:tblGrid>
                <a:gridCol w="1598930"/>
                <a:gridCol w="4250690"/>
              </a:tblGrid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Název školy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ZŠ </a:t>
                      </a:r>
                      <a:r>
                        <a:rPr lang="cs-CZ" sz="2000" dirty="0" smtClean="0">
                          <a:latin typeface="Times New Roman"/>
                          <a:ea typeface="Times New Roman"/>
                        </a:rPr>
                        <a:t>J</a:t>
                      </a: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. E. </a:t>
                      </a:r>
                      <a:r>
                        <a:rPr lang="cs-CZ" sz="2000" dirty="0" err="1">
                          <a:latin typeface="Times New Roman"/>
                          <a:ea typeface="Times New Roman"/>
                        </a:rPr>
                        <a:t>Purkyně</a:t>
                      </a:r>
                      <a:r>
                        <a:rPr lang="cs-CZ" sz="200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2000" smtClean="0">
                          <a:latin typeface="Times New Roman"/>
                          <a:ea typeface="Times New Roman"/>
                        </a:rPr>
                        <a:t>Libochovice a ZUŠ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Autor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Bc. Jiří </a:t>
                      </a:r>
                      <a:r>
                        <a:rPr lang="cs-CZ" sz="2000" dirty="0" err="1">
                          <a:latin typeface="Times New Roman"/>
                          <a:ea typeface="Times New Roman"/>
                        </a:rPr>
                        <a:t>Grüner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81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Název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smtClean="0">
                          <a:latin typeface="Times New Roman"/>
                          <a:ea typeface="Times New Roman"/>
                        </a:rPr>
                        <a:t>VY_32_INOVACE_29_Stupnice</a:t>
                      </a:r>
                      <a:r>
                        <a:rPr lang="cs-CZ" sz="2000" baseline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2000" baseline="0" dirty="0" smtClean="0">
                          <a:latin typeface="Times New Roman"/>
                          <a:ea typeface="Times New Roman"/>
                        </a:rPr>
                        <a:t>v kvintovém kruhu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Téma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Times New Roman"/>
                        </a:rPr>
                        <a:t>Durové</a:t>
                      </a:r>
                      <a:r>
                        <a:rPr lang="cs-CZ" sz="2000" baseline="0" dirty="0" smtClean="0">
                          <a:latin typeface="Times New Roman"/>
                          <a:ea typeface="Times New Roman"/>
                        </a:rPr>
                        <a:t> stupnice s křížky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Číslo projektu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Times New Roman"/>
                        </a:rPr>
                        <a:t>CZ.1.07/1.4.00/21.2803</a:t>
                      </a:r>
                      <a:endParaRPr lang="cs-CZ" sz="2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Stupnice v kvintové kruhu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Durové stupnice s křížky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332656"/>
            <a:ext cx="7056784" cy="1530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8. tříd.</a:t>
            </a:r>
          </a:p>
          <a:p>
            <a:r>
              <a:rPr lang="cs-CZ" dirty="0" smtClean="0"/>
              <a:t>Seznamují se durovými stupnicemi po kvintovém kruhu – stupnice s křížky. </a:t>
            </a:r>
          </a:p>
          <a:p>
            <a:r>
              <a:rPr lang="cs-CZ" dirty="0" smtClean="0"/>
              <a:t>Zároveň se poslechem stupnic seznamují s durovou (veselou) tóninou.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stupnice?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Stupnice je řada tónů (stoupajících, nebo klesajících), v rozsahu oktávy (8 tónů). </a:t>
            </a:r>
          </a:p>
          <a:p>
            <a:r>
              <a:rPr lang="cs-CZ" dirty="0" smtClean="0"/>
              <a:t>Je tvořena celými tóny a půltóny. Durové stupnice mají půltóny mezi 3. a 4., 7. a 8. tónem.</a:t>
            </a:r>
          </a:p>
          <a:p>
            <a:r>
              <a:rPr lang="cs-CZ" dirty="0" smtClean="0"/>
              <a:t>Stupnice v kvintovém kruhu mají svůj daný řád, kdy se pohybujeme </a:t>
            </a:r>
            <a:r>
              <a:rPr lang="cs-CZ" b="1" u="sng" dirty="0" smtClean="0"/>
              <a:t>po pěti tónech </a:t>
            </a:r>
            <a:r>
              <a:rPr lang="cs-CZ" dirty="0" smtClean="0"/>
              <a:t>v dané stupnici. </a:t>
            </a:r>
            <a:endParaRPr lang="cs-CZ" b="1" dirty="0" smtClean="0"/>
          </a:p>
          <a:p>
            <a:r>
              <a:rPr lang="cs-CZ" dirty="0" smtClean="0"/>
              <a:t>Takže každý následující pátý tón dané stupnice, je prvním tónem stupnice následující.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Durové stupnice s křížky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Při utváření durových stupnic s křížky používáme posuvky, které se právě jmenují křížky. </a:t>
            </a:r>
            <a:r>
              <a:rPr lang="cs-CZ" b="1" dirty="0" smtClean="0"/>
              <a:t>Těchto křížků se ve stupnicích objevuje 7. </a:t>
            </a:r>
          </a:p>
          <a:p>
            <a:r>
              <a:rPr lang="cs-CZ" dirty="0" smtClean="0"/>
              <a:t>Jsou označeny: </a:t>
            </a:r>
            <a:r>
              <a:rPr lang="cs-CZ" b="1" dirty="0" smtClean="0"/>
              <a:t>fis, cis, gis, dis, </a:t>
            </a:r>
            <a:r>
              <a:rPr lang="cs-CZ" b="1" dirty="0" err="1" smtClean="0"/>
              <a:t>ais</a:t>
            </a:r>
            <a:r>
              <a:rPr lang="cs-CZ" b="1" dirty="0" smtClean="0"/>
              <a:t>, eis, his</a:t>
            </a:r>
            <a:r>
              <a:rPr lang="cs-CZ" dirty="0" smtClean="0"/>
              <a:t>.</a:t>
            </a:r>
          </a:p>
          <a:p>
            <a:r>
              <a:rPr lang="cs-CZ" dirty="0" smtClean="0"/>
              <a:t>Těchto stupnic je taktéž jako křížků 7. </a:t>
            </a:r>
          </a:p>
          <a:p>
            <a:r>
              <a:rPr lang="cs-CZ" dirty="0" smtClean="0"/>
              <a:t>Základní stupnicí je stupnice C dur, která nemá žádné předznamenání. Poté následují stupnice s křížky.</a:t>
            </a:r>
          </a:p>
          <a:p>
            <a:r>
              <a:rPr lang="cs-CZ" dirty="0" smtClean="0"/>
              <a:t>G dur (1), D dur (2), A dur (3), E dur (4), H dur (5), Fis dur (6), Cis dur (7).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tvoříme stupnice s křížky??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Základní stupnicí je stupnice C dur (nemá žádné předznamenání). </a:t>
            </a:r>
          </a:p>
          <a:p>
            <a:r>
              <a:rPr lang="cs-CZ" dirty="0" smtClean="0"/>
              <a:t>Od této stupnice vyvozujeme stupnici následující (</a:t>
            </a:r>
            <a:r>
              <a:rPr lang="cs-CZ" b="1" dirty="0" smtClean="0"/>
              <a:t>pátý tón ve stupnici předchozí, je prvním stupněm stupnice následující</a:t>
            </a:r>
            <a:r>
              <a:rPr lang="cs-CZ" dirty="0" smtClean="0"/>
              <a:t>).</a:t>
            </a:r>
          </a:p>
          <a:p>
            <a:r>
              <a:rPr lang="cs-CZ" dirty="0" smtClean="0"/>
              <a:t>Stupnice C dur:</a:t>
            </a:r>
            <a:r>
              <a:rPr lang="cs-CZ" dirty="0" smtClean="0">
                <a:solidFill>
                  <a:srgbClr val="FF0000"/>
                </a:solidFill>
              </a:rPr>
              <a:t>c  d  e   f  </a:t>
            </a:r>
            <a:r>
              <a:rPr lang="cs-CZ" b="1" dirty="0" smtClean="0">
                <a:solidFill>
                  <a:srgbClr val="FF0000"/>
                </a:solidFill>
              </a:rPr>
              <a:t>g</a:t>
            </a:r>
            <a:r>
              <a:rPr lang="cs-CZ" dirty="0" smtClean="0">
                <a:solidFill>
                  <a:srgbClr val="FF0000"/>
                </a:solidFill>
              </a:rPr>
              <a:t>   a  h  c</a:t>
            </a:r>
          </a:p>
          <a:p>
            <a:r>
              <a:rPr lang="cs-CZ" dirty="0" smtClean="0"/>
              <a:t>                           1  2  3  4  </a:t>
            </a:r>
            <a:r>
              <a:rPr lang="cs-CZ" b="1" dirty="0" smtClean="0">
                <a:solidFill>
                  <a:srgbClr val="FF0000"/>
                </a:solidFill>
              </a:rPr>
              <a:t>5</a:t>
            </a:r>
            <a:r>
              <a:rPr lang="cs-CZ" dirty="0" smtClean="0"/>
              <a:t>   6  7  8</a:t>
            </a:r>
          </a:p>
          <a:p>
            <a:r>
              <a:rPr lang="cs-CZ" dirty="0" smtClean="0"/>
              <a:t>Zde vidíme, že pátý tón je tón </a:t>
            </a:r>
            <a:r>
              <a:rPr lang="cs-CZ" b="1" dirty="0" smtClean="0">
                <a:solidFill>
                  <a:srgbClr val="FF0000"/>
                </a:solidFill>
              </a:rPr>
              <a:t>G</a:t>
            </a:r>
            <a:r>
              <a:rPr lang="cs-CZ" b="1" dirty="0" smtClean="0"/>
              <a:t>, </a:t>
            </a:r>
            <a:r>
              <a:rPr lang="cs-CZ" dirty="0" smtClean="0"/>
              <a:t>následující stupnice je stupnice G dur, která má jeden křížek – fis:    </a:t>
            </a:r>
            <a:r>
              <a:rPr lang="cs-CZ" dirty="0" smtClean="0">
                <a:solidFill>
                  <a:srgbClr val="FF0000"/>
                </a:solidFill>
              </a:rPr>
              <a:t>g  a  h  c  d  e  fis  g </a:t>
            </a:r>
            <a:r>
              <a:rPr lang="cs-CZ" dirty="0" smtClean="0"/>
              <a:t>.</a:t>
            </a:r>
            <a:endParaRPr lang="cs-CZ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Kvintový kruh - durové stupnice s křížky</a:t>
            </a:r>
            <a:endParaRPr lang="cs-CZ" dirty="0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600200"/>
            <a:ext cx="6408712" cy="5069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Seznam použité literatury a internetové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700" i="1" dirty="0" smtClean="0"/>
              <a:t>Wikipedia</a:t>
            </a:r>
            <a:r>
              <a:rPr lang="en-US" sz="1700" dirty="0" smtClean="0"/>
              <a:t>: </a:t>
            </a:r>
            <a:r>
              <a:rPr lang="en-US" sz="1700" i="1" dirty="0" smtClean="0"/>
              <a:t>the free encyclopedia</a:t>
            </a:r>
            <a:r>
              <a:rPr lang="en-US" sz="1700" dirty="0" smtClean="0"/>
              <a:t> [online]. San Francisco (CA): Wikimedia Foundation, </a:t>
            </a:r>
            <a:r>
              <a:rPr lang="cs-CZ" sz="1700" dirty="0" smtClean="0"/>
              <a:t>13. 1. 2006 17:00 </a:t>
            </a:r>
            <a:r>
              <a:rPr lang="en-US" sz="1700" dirty="0" smtClean="0"/>
              <a:t>- [cit. 2012-05-23]. </a:t>
            </a:r>
            <a:r>
              <a:rPr lang="en-US" sz="1700" dirty="0" err="1" smtClean="0"/>
              <a:t>Dostupné</a:t>
            </a:r>
            <a:r>
              <a:rPr lang="en-US" sz="1700" dirty="0" smtClean="0"/>
              <a:t> z: http://cs.wikipedia.org/wiki/Soubor:Quintenzirkeldeluxe.pn</a:t>
            </a:r>
            <a:r>
              <a:rPr lang="cs-CZ" sz="1700" dirty="0" smtClean="0"/>
              <a:t>g</a:t>
            </a:r>
          </a:p>
          <a:p>
            <a:r>
              <a:rPr lang="cs-CZ" sz="1700" dirty="0" smtClean="0"/>
              <a:t>ZENKL, Luděk. </a:t>
            </a:r>
            <a:r>
              <a:rPr lang="cs-CZ" sz="1700" i="1" dirty="0" smtClean="0"/>
              <a:t>Heslo: Kvintový kruh. In: ABC hudební nauky. </a:t>
            </a:r>
            <a:r>
              <a:rPr lang="cs-CZ" sz="1700" dirty="0" smtClean="0"/>
              <a:t>Praha: </a:t>
            </a:r>
            <a:r>
              <a:rPr lang="cs-CZ" sz="1700" dirty="0" err="1" smtClean="0"/>
              <a:t>Editio</a:t>
            </a:r>
            <a:r>
              <a:rPr lang="cs-CZ" sz="1700" dirty="0" smtClean="0"/>
              <a:t> </a:t>
            </a:r>
            <a:r>
              <a:rPr lang="cs-CZ" sz="1700" dirty="0" err="1" smtClean="0"/>
              <a:t>Bärenreiter</a:t>
            </a:r>
            <a:r>
              <a:rPr lang="cs-CZ" sz="1700" dirty="0" smtClean="0"/>
              <a:t> Praha. 2003. str. 56 – 59.</a:t>
            </a:r>
            <a:endParaRPr lang="cs-CZ" sz="17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419</Words>
  <Application>Microsoft Office PowerPoint</Application>
  <PresentationFormat>Předvádění na obrazovce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Stupnice v kvintové kruhu</vt:lpstr>
      <vt:lpstr>Anotace</vt:lpstr>
      <vt:lpstr>Co je to stupnice?</vt:lpstr>
      <vt:lpstr>Durové stupnice s křížky</vt:lpstr>
      <vt:lpstr>Jak tvoříme stupnice s křížky??</vt:lpstr>
      <vt:lpstr>Kvintový kruh - durové stupnice s křížky</vt:lpstr>
      <vt:lpstr>Seznam použité literatury a internetové odkazy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Jirka</dc:creator>
  <cp:lastModifiedBy>Jirka</cp:lastModifiedBy>
  <cp:revision>9</cp:revision>
  <dcterms:created xsi:type="dcterms:W3CDTF">2012-05-23T17:23:29Z</dcterms:created>
  <dcterms:modified xsi:type="dcterms:W3CDTF">2012-10-31T21:10:23Z</dcterms:modified>
</cp:coreProperties>
</file>