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4FB64A-EB8D-4B0C-91A6-0FC5A368BA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91C485-DC37-4DFB-A4BA-E4E286C77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avratil_1830.jpg" TargetMode="External"/><Relationship Id="rId7" Type="http://schemas.openxmlformats.org/officeDocument/2006/relationships/hyperlink" Target="http://cs.wikipedia.org/wiki/Soubor:Bundy_bass_clarinet.png" TargetMode="External"/><Relationship Id="rId2" Type="http://schemas.openxmlformats.org/officeDocument/2006/relationships/hyperlink" Target="http://cs.wikipedia.org/wiki/Soubor:Anton%C3%ADn_M%C3%A1n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nglish_Horn_picture.jpg" TargetMode="External"/><Relationship Id="rId5" Type="http://schemas.openxmlformats.org/officeDocument/2006/relationships/hyperlink" Target="http://cs.wikipedia.org/wiki/Soubor:French_horn_front.png" TargetMode="External"/><Relationship Id="rId4" Type="http://schemas.openxmlformats.org/officeDocument/2006/relationships/hyperlink" Target="http://cs.wikipedia.org/wiki/Soubor:Clarinets_germa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129881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VY_32_INOVACE_30_Romantismus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Romantismus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– umělecký směr 19. století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Romantismus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- Umělecký směr 19. století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60648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a 9. tříd.</a:t>
            </a:r>
          </a:p>
          <a:p>
            <a:r>
              <a:rPr lang="cs-CZ" dirty="0" smtClean="0"/>
              <a:t>V prezentaci je nastíněn umělecký sloh romantismus, jak po stránce malířské, literární a architektonické.</a:t>
            </a:r>
          </a:p>
          <a:p>
            <a:r>
              <a:rPr lang="cs-CZ" dirty="0" smtClean="0"/>
              <a:t>Hlavním tématem je hudební romantismus a vznik nových velkých uměleckých forem.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ROMANTISMUS?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umělecký směr konce 18. století a 1. ½ století 19.</a:t>
            </a:r>
          </a:p>
          <a:p>
            <a:r>
              <a:rPr lang="cs-CZ" dirty="0" smtClean="0"/>
              <a:t>Díky vítězství Velké francouzské revoluce, jsou přinášeny do tohoto slohu nové myšlenky (filosofické a umělecké).</a:t>
            </a:r>
          </a:p>
          <a:p>
            <a:r>
              <a:rPr lang="cs-CZ" dirty="0" smtClean="0"/>
              <a:t>Romantismus jako umělecký směr, představuje </a:t>
            </a:r>
            <a:r>
              <a:rPr lang="cs-CZ" b="1" i="1" dirty="0" err="1" smtClean="0"/>
              <a:t>vítěztví</a:t>
            </a:r>
            <a:r>
              <a:rPr lang="cs-CZ" b="1" i="1" dirty="0" smtClean="0"/>
              <a:t> </a:t>
            </a:r>
            <a:r>
              <a:rPr lang="cs-CZ" b="1" i="1" dirty="0" smtClean="0"/>
              <a:t>citu a fantazie nad rozumem.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inspirace pro 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Zájem o přírodu.</a:t>
            </a:r>
          </a:p>
          <a:p>
            <a:r>
              <a:rPr lang="cs-CZ" dirty="0" smtClean="0"/>
              <a:t>Kult lidového tance a písně.</a:t>
            </a:r>
          </a:p>
          <a:p>
            <a:r>
              <a:rPr lang="cs-CZ" dirty="0" smtClean="0"/>
              <a:t>Historické náměty – hlavně rytířský středověk.</a:t>
            </a:r>
          </a:p>
          <a:p>
            <a:r>
              <a:rPr lang="cs-CZ" dirty="0" smtClean="0"/>
              <a:t>Báje a pohádky.</a:t>
            </a:r>
          </a:p>
          <a:p>
            <a:r>
              <a:rPr lang="cs-CZ" dirty="0" smtClean="0"/>
              <a:t>Orientální náměty.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Romantismus nejen v hudbě: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Nejen v hudbě byl přijat romantismus. </a:t>
            </a:r>
          </a:p>
          <a:p>
            <a:r>
              <a:rPr lang="cs-CZ" dirty="0" smtClean="0"/>
              <a:t>Promítal se do všech uměleckých oboru.</a:t>
            </a:r>
          </a:p>
          <a:p>
            <a:r>
              <a:rPr lang="cs-CZ" dirty="0" smtClean="0"/>
              <a:t>Jedním z nich je literatura.</a:t>
            </a:r>
          </a:p>
          <a:p>
            <a:r>
              <a:rPr lang="cs-CZ" dirty="0" smtClean="0"/>
              <a:t>ČECHY: K. H. Mácha, F. L. </a:t>
            </a:r>
            <a:r>
              <a:rPr lang="cs-CZ" dirty="0" err="1" smtClean="0"/>
              <a:t>Čelakovský</a:t>
            </a:r>
            <a:r>
              <a:rPr lang="cs-CZ" dirty="0" smtClean="0"/>
              <a:t>, B. Němcová</a:t>
            </a:r>
          </a:p>
          <a:p>
            <a:r>
              <a:rPr lang="cs-CZ" dirty="0" smtClean="0"/>
              <a:t>NĚMECKO: H. </a:t>
            </a:r>
            <a:r>
              <a:rPr lang="cs-CZ" dirty="0" err="1" smtClean="0"/>
              <a:t>Heine</a:t>
            </a:r>
            <a:endParaRPr lang="cs-CZ" dirty="0" smtClean="0"/>
          </a:p>
          <a:p>
            <a:r>
              <a:rPr lang="cs-CZ" dirty="0" smtClean="0"/>
              <a:t>RUSKO: A. S. </a:t>
            </a:r>
            <a:r>
              <a:rPr lang="cs-CZ" dirty="0" err="1" smtClean="0"/>
              <a:t>Puškyn</a:t>
            </a:r>
            <a:r>
              <a:rPr lang="cs-CZ" dirty="0" smtClean="0"/>
              <a:t>, M. J. </a:t>
            </a:r>
            <a:r>
              <a:rPr lang="cs-CZ" dirty="0" err="1" smtClean="0"/>
              <a:t>Lermontov</a:t>
            </a:r>
            <a:endParaRPr lang="cs-CZ" dirty="0" smtClean="0"/>
          </a:p>
          <a:p>
            <a:r>
              <a:rPr lang="cs-CZ" dirty="0" smtClean="0"/>
              <a:t>POLSKO: A. </a:t>
            </a:r>
            <a:r>
              <a:rPr lang="cs-CZ" dirty="0" err="1" smtClean="0"/>
              <a:t>Mickiewicz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 a 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Malířství je spojeno s romantickou krajinou, kterou každý malíř v tomto období vymaloval.</a:t>
            </a:r>
          </a:p>
          <a:p>
            <a:r>
              <a:rPr lang="cs-CZ" dirty="0" smtClean="0"/>
              <a:t>FRANCIE: E. </a:t>
            </a:r>
            <a:r>
              <a:rPr lang="cs-CZ" dirty="0" err="1" smtClean="0"/>
              <a:t>Delacroix</a:t>
            </a:r>
            <a:endParaRPr lang="cs-CZ" dirty="0" smtClean="0"/>
          </a:p>
          <a:p>
            <a:r>
              <a:rPr lang="cs-CZ" dirty="0" smtClean="0"/>
              <a:t>ČECHY: A. </a:t>
            </a:r>
            <a:r>
              <a:rPr lang="cs-CZ" dirty="0" err="1" smtClean="0"/>
              <a:t>Mánec</a:t>
            </a:r>
            <a:r>
              <a:rPr lang="cs-CZ" dirty="0" smtClean="0"/>
              <a:t>, J. Navrátil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933056"/>
            <a:ext cx="4029472" cy="2687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933056"/>
            <a:ext cx="4032447" cy="26727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v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Tento umělecký směr má své charakteristické znaky, které jsou velice nápadné.</a:t>
            </a:r>
          </a:p>
          <a:p>
            <a:r>
              <a:rPr lang="cs-CZ" dirty="0" smtClean="0"/>
              <a:t>Zvukomalba: </a:t>
            </a:r>
            <a:r>
              <a:rPr lang="cs-CZ" dirty="0" err="1" smtClean="0"/>
              <a:t>mimohudební</a:t>
            </a:r>
            <a:r>
              <a:rPr lang="cs-CZ" dirty="0" smtClean="0"/>
              <a:t> myšlenka, často bývá vyjádřena specifickou formou motivu – př. </a:t>
            </a:r>
            <a:r>
              <a:rPr lang="cs-CZ" i="1" dirty="0" smtClean="0"/>
              <a:t>Leitmotiv (jeho prvky mají specifický charakter dané události) </a:t>
            </a:r>
            <a:r>
              <a:rPr lang="cs-CZ" dirty="0" smtClean="0"/>
              <a:t>– u R. Wagnera.</a:t>
            </a:r>
          </a:p>
          <a:p>
            <a:r>
              <a:rPr lang="cs-CZ" dirty="0" smtClean="0"/>
              <a:t>Melodika poetická, citlivá, vliv folklóru.</a:t>
            </a:r>
          </a:p>
          <a:p>
            <a:r>
              <a:rPr lang="cs-CZ" dirty="0" smtClean="0"/>
              <a:t>Rytmus je bohatý, nepravidelný, jsou zde </a:t>
            </a:r>
            <a:r>
              <a:rPr lang="cs-CZ" i="1" dirty="0" smtClean="0"/>
              <a:t>synkopy, trioly, rytmy lidových tanců.</a:t>
            </a:r>
          </a:p>
          <a:p>
            <a:r>
              <a:rPr lang="cs-CZ" dirty="0" smtClean="0"/>
              <a:t>Harmonie obsahuje alterované akordy a septakordy.</a:t>
            </a:r>
          </a:p>
          <a:p>
            <a:r>
              <a:rPr lang="cs-CZ" dirty="0" smtClean="0"/>
              <a:t>Forma je uvolněná, oblíbené jsou </a:t>
            </a:r>
            <a:r>
              <a:rPr lang="cs-CZ" i="1" dirty="0" smtClean="0"/>
              <a:t>fantazie – písně beze slov apod. </a:t>
            </a:r>
          </a:p>
          <a:p>
            <a:r>
              <a:rPr lang="cs-CZ" dirty="0" smtClean="0"/>
              <a:t>Instrumentace se snaží o novou barevnost – lesní roh, anglický roh, klarinet, basklarinet.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pro větší barevnost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12776"/>
            <a:ext cx="172273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340768"/>
            <a:ext cx="302433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789040"/>
            <a:ext cx="2376264" cy="2713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1916832"/>
            <a:ext cx="3240360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romantismu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</a:t>
            </a:r>
            <a:r>
              <a:rPr lang="cs-CZ" b="1" dirty="0" smtClean="0"/>
              <a:t>. </a:t>
            </a:r>
            <a:r>
              <a:rPr lang="cs-CZ" b="1" dirty="0" err="1" smtClean="0"/>
              <a:t>Ranný</a:t>
            </a:r>
            <a:r>
              <a:rPr lang="cs-CZ" b="1" dirty="0" smtClean="0"/>
              <a:t> – a) starší větev</a:t>
            </a:r>
            <a:r>
              <a:rPr lang="cs-CZ" dirty="0" smtClean="0"/>
              <a:t>: C. M. </a:t>
            </a:r>
            <a:r>
              <a:rPr lang="cs-CZ" dirty="0" err="1" smtClean="0"/>
              <a:t>von</a:t>
            </a:r>
            <a:r>
              <a:rPr lang="cs-CZ" dirty="0" smtClean="0"/>
              <a:t> Weber, F. Schubert.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b="1" dirty="0" smtClean="0"/>
              <a:t>b) mladší větev romantiků</a:t>
            </a:r>
            <a:r>
              <a:rPr lang="cs-CZ" dirty="0" smtClean="0"/>
              <a:t>: R. </a:t>
            </a:r>
            <a:r>
              <a:rPr lang="cs-CZ" dirty="0" err="1" smtClean="0"/>
              <a:t>Schumann</a:t>
            </a:r>
            <a:r>
              <a:rPr lang="cs-CZ" dirty="0" smtClean="0"/>
              <a:t>, F. </a:t>
            </a:r>
            <a:r>
              <a:rPr lang="cs-CZ" dirty="0" err="1" smtClean="0"/>
              <a:t>Mendelssohn</a:t>
            </a:r>
            <a:r>
              <a:rPr lang="cs-CZ" dirty="0" smtClean="0"/>
              <a:t>-</a:t>
            </a:r>
            <a:r>
              <a:rPr lang="cs-CZ" dirty="0" err="1" smtClean="0"/>
              <a:t>Bartholdy</a:t>
            </a:r>
            <a:r>
              <a:rPr lang="cs-CZ" dirty="0" smtClean="0"/>
              <a:t>, F. Chopin.</a:t>
            </a:r>
          </a:p>
          <a:p>
            <a:r>
              <a:rPr lang="cs-CZ" dirty="0" smtClean="0"/>
              <a:t>2. </a:t>
            </a:r>
            <a:r>
              <a:rPr lang="cs-CZ" b="1" dirty="0" smtClean="0"/>
              <a:t>Novoromantismus</a:t>
            </a:r>
            <a:r>
              <a:rPr lang="cs-CZ" dirty="0" smtClean="0"/>
              <a:t>: vznik národních škol.</a:t>
            </a:r>
          </a:p>
          <a:p>
            <a:r>
              <a:rPr lang="cs-CZ" dirty="0"/>
              <a:t> </a:t>
            </a:r>
            <a:r>
              <a:rPr lang="cs-CZ" dirty="0" smtClean="0"/>
              <a:t>    H. Berlioz, F. </a:t>
            </a:r>
            <a:r>
              <a:rPr lang="cs-CZ" dirty="0" err="1" smtClean="0"/>
              <a:t>Liszt</a:t>
            </a:r>
            <a:r>
              <a:rPr lang="cs-CZ" dirty="0" smtClean="0"/>
              <a:t>, R. Wagner.</a:t>
            </a:r>
          </a:p>
          <a:p>
            <a:r>
              <a:rPr lang="cs-CZ" dirty="0" smtClean="0"/>
              <a:t>Čechy – Smetana, Dvořák.</a:t>
            </a:r>
          </a:p>
          <a:p>
            <a:r>
              <a:rPr lang="cs-CZ" dirty="0" smtClean="0"/>
              <a:t>Rusko – </a:t>
            </a:r>
            <a:r>
              <a:rPr lang="cs-CZ" dirty="0" err="1" smtClean="0"/>
              <a:t>Glinka</a:t>
            </a:r>
            <a:r>
              <a:rPr lang="cs-CZ" dirty="0" smtClean="0"/>
              <a:t>, Mocná hrstka.</a:t>
            </a:r>
          </a:p>
          <a:p>
            <a:r>
              <a:rPr lang="cs-CZ" dirty="0" smtClean="0"/>
              <a:t>3. </a:t>
            </a:r>
            <a:r>
              <a:rPr lang="cs-CZ" b="1" dirty="0" smtClean="0"/>
              <a:t>Pozdní romantismus</a:t>
            </a:r>
            <a:r>
              <a:rPr lang="cs-CZ" dirty="0" smtClean="0"/>
              <a:t>: C. </a:t>
            </a:r>
            <a:r>
              <a:rPr lang="cs-CZ" dirty="0" err="1" smtClean="0"/>
              <a:t>Franck</a:t>
            </a:r>
            <a:r>
              <a:rPr lang="cs-CZ" dirty="0" smtClean="0"/>
              <a:t>, G. </a:t>
            </a:r>
            <a:r>
              <a:rPr lang="cs-CZ" dirty="0" err="1" smtClean="0"/>
              <a:t>Mahler</a:t>
            </a:r>
            <a:r>
              <a:rPr lang="cs-CZ" dirty="0" smtClean="0"/>
              <a:t>, R. </a:t>
            </a:r>
            <a:r>
              <a:rPr lang="cs-CZ" dirty="0" err="1" smtClean="0"/>
              <a:t>Strauss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700" dirty="0" smtClean="0"/>
              <a:t>MÁNES, Antonín. </a:t>
            </a:r>
            <a:r>
              <a:rPr lang="cs-CZ" sz="1700" i="1" dirty="0" err="1" smtClean="0"/>
              <a:t>Wikipedia</a:t>
            </a:r>
            <a:r>
              <a:rPr lang="cs-CZ" sz="1700" dirty="0" smtClean="0"/>
              <a:t>: </a:t>
            </a:r>
            <a:r>
              <a:rPr lang="cs-CZ" sz="1700" i="1" dirty="0" err="1" smtClean="0"/>
              <a:t>the</a:t>
            </a:r>
            <a:r>
              <a:rPr lang="cs-CZ" sz="1700" i="1" dirty="0" smtClean="0"/>
              <a:t> free </a:t>
            </a:r>
            <a:r>
              <a:rPr lang="cs-CZ" sz="1700" i="1" dirty="0" err="1" smtClean="0"/>
              <a:t>encyclopedia</a:t>
            </a:r>
            <a:r>
              <a:rPr lang="cs-CZ" sz="1700" dirty="0" smtClean="0"/>
              <a:t> [online]. San </a:t>
            </a:r>
            <a:r>
              <a:rPr lang="cs-CZ" sz="1700" dirty="0" err="1" smtClean="0"/>
              <a:t>Francisco</a:t>
            </a:r>
            <a:r>
              <a:rPr lang="cs-CZ" sz="1700" dirty="0" smtClean="0"/>
              <a:t> (CA): </a:t>
            </a:r>
            <a:r>
              <a:rPr lang="cs-CZ" sz="1700" dirty="0" err="1" smtClean="0"/>
              <a:t>Wikimedia</a:t>
            </a:r>
            <a:r>
              <a:rPr lang="cs-CZ" sz="1700" dirty="0" smtClean="0"/>
              <a:t> </a:t>
            </a:r>
            <a:r>
              <a:rPr lang="cs-CZ" sz="1700" dirty="0" err="1" smtClean="0"/>
              <a:t>Foundation</a:t>
            </a:r>
            <a:r>
              <a:rPr lang="cs-CZ" sz="1700" dirty="0" smtClean="0"/>
              <a:t>, 18. 9. 2011 9:35 - [cit. 2012-05-27]. Dostupné z: </a:t>
            </a:r>
            <a:r>
              <a:rPr lang="cs-CZ" sz="1700" dirty="0" smtClean="0">
                <a:hlinkClick r:id="rId2"/>
              </a:rPr>
              <a:t>http://cs.wikipedia.org/wiki/Soubor:Anton%C3%ADn_M%C3%A1nes.jpg</a:t>
            </a:r>
            <a:endParaRPr lang="cs-CZ" sz="1700" dirty="0" smtClean="0"/>
          </a:p>
          <a:p>
            <a:r>
              <a:rPr lang="cs-CZ" sz="1800" dirty="0" smtClean="0"/>
              <a:t>NAVRÁTIL, Josef Matěj.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: </a:t>
            </a:r>
            <a:r>
              <a:rPr lang="cs-CZ" sz="1800" i="1" dirty="0" err="1" smtClean="0"/>
              <a:t>the</a:t>
            </a:r>
            <a:r>
              <a:rPr lang="cs-CZ" sz="1800" i="1" dirty="0" smtClean="0"/>
              <a:t> free </a:t>
            </a:r>
            <a:r>
              <a:rPr lang="cs-CZ" sz="1800" i="1" dirty="0" err="1" smtClean="0"/>
              <a:t>encyclopedia</a:t>
            </a:r>
            <a:r>
              <a:rPr lang="cs-CZ" sz="1800" dirty="0" smtClean="0"/>
              <a:t> [online]. San </a:t>
            </a:r>
            <a:r>
              <a:rPr lang="cs-CZ" sz="1800" dirty="0" err="1" smtClean="0"/>
              <a:t>Francisco</a:t>
            </a:r>
            <a:r>
              <a:rPr lang="cs-CZ" sz="1800" dirty="0" smtClean="0"/>
              <a:t> (CA): </a:t>
            </a:r>
            <a:r>
              <a:rPr lang="cs-CZ" sz="1800" dirty="0" err="1" smtClean="0"/>
              <a:t>Wikimedia</a:t>
            </a:r>
            <a:r>
              <a:rPr lang="cs-CZ" sz="1800" dirty="0" smtClean="0"/>
              <a:t> 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19. 2. 2007 23:58 - [cit. 2012-05-27]. Dostupné z: </a:t>
            </a:r>
            <a:r>
              <a:rPr lang="cs-CZ" sz="1800" dirty="0" smtClean="0">
                <a:hlinkClick r:id="rId3"/>
              </a:rPr>
              <a:t>http://cs.wikipedia.org/wiki/Soubor:Navratil_1830.jpg</a:t>
            </a:r>
            <a:endParaRPr lang="cs-CZ" sz="1800" dirty="0" smtClean="0"/>
          </a:p>
          <a:p>
            <a:r>
              <a:rPr lang="en-US" sz="1800" i="1" dirty="0" smtClean="0"/>
              <a:t>Wikipedia</a:t>
            </a:r>
            <a:r>
              <a:rPr lang="en-US" sz="1800" dirty="0" smtClean="0"/>
              <a:t>: </a:t>
            </a:r>
            <a:r>
              <a:rPr lang="en-US" sz="1800" i="1" dirty="0" smtClean="0"/>
              <a:t>the free encyclopedia</a:t>
            </a:r>
            <a:r>
              <a:rPr lang="en-US" sz="1800" dirty="0" smtClean="0"/>
              <a:t> [online]. San Francisco (CA): Wikimedia Foundation, </a:t>
            </a:r>
            <a:r>
              <a:rPr lang="cs-CZ" sz="1800" dirty="0" smtClean="0"/>
              <a:t>27. 4. 2005 8:52 </a:t>
            </a:r>
            <a:r>
              <a:rPr lang="en-US" sz="1800" dirty="0" smtClean="0"/>
              <a:t>- [cit. 2012-05-28].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</a:t>
            </a:r>
            <a:r>
              <a:rPr lang="en-US" sz="1800" dirty="0" smtClean="0">
                <a:hlinkClick r:id="rId4"/>
              </a:rPr>
              <a:t>http://cs.wikipedia.org/wiki/Soubor:Clarinets_german.jpg</a:t>
            </a:r>
            <a:endParaRPr lang="cs-CZ" sz="1800" dirty="0" smtClean="0"/>
          </a:p>
          <a:p>
            <a:r>
              <a:rPr lang="en-US" sz="1800" i="1" dirty="0" smtClean="0"/>
              <a:t>Wikipedia</a:t>
            </a:r>
            <a:r>
              <a:rPr lang="en-US" sz="1800" dirty="0" smtClean="0"/>
              <a:t>: </a:t>
            </a:r>
            <a:r>
              <a:rPr lang="en-US" sz="1800" i="1" dirty="0" smtClean="0"/>
              <a:t>the free encyclopedia</a:t>
            </a:r>
            <a:r>
              <a:rPr lang="en-US" sz="1800" dirty="0" smtClean="0"/>
              <a:t> [online]. San Francisco (CA): Wikimedia Foundation, </a:t>
            </a:r>
            <a:r>
              <a:rPr lang="cs-CZ" sz="1800" dirty="0" smtClean="0"/>
              <a:t>20. 12. 2008 10:52 </a:t>
            </a:r>
            <a:r>
              <a:rPr lang="en-US" sz="1800" dirty="0" smtClean="0"/>
              <a:t>- [cit. 2012-05-28].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</a:t>
            </a:r>
            <a:r>
              <a:rPr lang="en-US" sz="1800" dirty="0" smtClean="0">
                <a:hlinkClick r:id="rId5"/>
              </a:rPr>
              <a:t>http://cs.wikipedia.org/wiki/Soubor:French_horn_front.png</a:t>
            </a:r>
            <a:endParaRPr lang="cs-CZ" sz="1800" dirty="0" smtClean="0"/>
          </a:p>
          <a:p>
            <a:r>
              <a:rPr lang="cs-CZ" sz="1800" dirty="0" smtClean="0"/>
              <a:t>HOLMES, Richard. </a:t>
            </a:r>
            <a:r>
              <a:rPr lang="en-US" sz="1800" i="1" dirty="0" smtClean="0"/>
              <a:t>Wikipedia</a:t>
            </a:r>
            <a:r>
              <a:rPr lang="en-US" sz="1800" dirty="0" smtClean="0"/>
              <a:t>: </a:t>
            </a:r>
            <a:r>
              <a:rPr lang="en-US" sz="1800" i="1" dirty="0" smtClean="0"/>
              <a:t>the free encyclopedia</a:t>
            </a:r>
            <a:r>
              <a:rPr lang="en-US" sz="1800" dirty="0" smtClean="0"/>
              <a:t> [online]. San Francisco (CA): Wikimedia Foundation, </a:t>
            </a:r>
            <a:r>
              <a:rPr lang="cs-CZ" sz="1800" dirty="0" smtClean="0"/>
              <a:t>10. 5. 2010 2:10 </a:t>
            </a:r>
            <a:r>
              <a:rPr lang="en-US" sz="1800" dirty="0" smtClean="0"/>
              <a:t>- [cit. 2012-05-28].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</a:t>
            </a:r>
            <a:r>
              <a:rPr lang="en-US" sz="1800" dirty="0" smtClean="0">
                <a:hlinkClick r:id="rId6"/>
              </a:rPr>
              <a:t>http://cs.wikipedia.org/wiki/Soubor:English_Horn_picture.jpg</a:t>
            </a:r>
            <a:endParaRPr lang="cs-CZ" sz="1800" dirty="0" smtClean="0"/>
          </a:p>
          <a:p>
            <a:r>
              <a:rPr lang="cs-CZ" sz="1800" dirty="0" smtClean="0"/>
              <a:t>HOLMES, Richard.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: </a:t>
            </a:r>
            <a:r>
              <a:rPr lang="cs-CZ" sz="1800" i="1" dirty="0" err="1" smtClean="0"/>
              <a:t>the</a:t>
            </a:r>
            <a:r>
              <a:rPr lang="cs-CZ" sz="1800" i="1" dirty="0" smtClean="0"/>
              <a:t> free </a:t>
            </a:r>
            <a:r>
              <a:rPr lang="cs-CZ" sz="1800" i="1" dirty="0" err="1" smtClean="0"/>
              <a:t>encyclopedia</a:t>
            </a:r>
            <a:r>
              <a:rPr lang="cs-CZ" sz="1800" dirty="0" smtClean="0"/>
              <a:t> [online]. San </a:t>
            </a:r>
            <a:r>
              <a:rPr lang="cs-CZ" sz="1800" dirty="0" err="1" smtClean="0"/>
              <a:t>Francisco</a:t>
            </a:r>
            <a:r>
              <a:rPr lang="cs-CZ" sz="1800" dirty="0" smtClean="0"/>
              <a:t> (CA): </a:t>
            </a:r>
            <a:r>
              <a:rPr lang="cs-CZ" sz="1800" dirty="0" err="1" smtClean="0"/>
              <a:t>Wikimedia</a:t>
            </a:r>
            <a:r>
              <a:rPr lang="cs-CZ" sz="1800" dirty="0" smtClean="0"/>
              <a:t> 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25. 4. 2008 17:48 - [cit. 2012-05-28]. Dostupné z: </a:t>
            </a:r>
            <a:r>
              <a:rPr lang="cs-CZ" sz="1800" dirty="0" smtClean="0">
                <a:hlinkClick r:id="rId7"/>
              </a:rPr>
              <a:t>http://cs.wikipedia.org/wiki/Soubor:Bundy_bass_clarinet.png</a:t>
            </a:r>
            <a:endParaRPr lang="cs-CZ" sz="1800" dirty="0" smtClean="0"/>
          </a:p>
          <a:p>
            <a:r>
              <a:rPr lang="cs-CZ" sz="1800" dirty="0" smtClean="0"/>
              <a:t>CMÍRAL, Adolf. </a:t>
            </a:r>
            <a:r>
              <a:rPr lang="cs-CZ" sz="1800" i="1" dirty="0" smtClean="0"/>
              <a:t>Heslo: Romantikové. In: Základní pojmy hudební. </a:t>
            </a:r>
            <a:r>
              <a:rPr lang="cs-CZ" sz="1800" dirty="0" smtClean="0"/>
              <a:t>Praha: Státní nakladatelství krásné literatury, hudby a umění. 1957. str. 223 – 230.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716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Romantismus </vt:lpstr>
      <vt:lpstr>Anotace</vt:lpstr>
      <vt:lpstr>Co je ROMANTISMUS?</vt:lpstr>
      <vt:lpstr>Zdroje inspirace pro romantismus</vt:lpstr>
      <vt:lpstr>Romantismus nejen v hudbě: Literatura</vt:lpstr>
      <vt:lpstr>Malířství a architektura</vt:lpstr>
      <vt:lpstr>Romantismus v hudbě</vt:lpstr>
      <vt:lpstr>Nástroje pro větší barevnost</vt:lpstr>
      <vt:lpstr>Rozdělení romantismu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10</cp:revision>
  <dcterms:created xsi:type="dcterms:W3CDTF">2012-05-27T21:24:02Z</dcterms:created>
  <dcterms:modified xsi:type="dcterms:W3CDTF">2013-02-28T12:54:07Z</dcterms:modified>
</cp:coreProperties>
</file>