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73" r:id="rId3"/>
    <p:sldId id="275" r:id="rId4"/>
    <p:sldId id="276" r:id="rId5"/>
    <p:sldId id="277" r:id="rId6"/>
    <p:sldId id="267" r:id="rId7"/>
    <p:sldId id="269" r:id="rId8"/>
    <p:sldId id="271" r:id="rId9"/>
    <p:sldId id="278" r:id="rId10"/>
    <p:sldId id="274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82BCF4-AAFB-4FAF-B70A-0C15FB40C1D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E087C3-215B-4A35-BF2E-A95ACE5D1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087C3-215B-4A35-BF2E-A95ACE5D1AA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45CC4-7821-4C69-BE74-AF1158C96A4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1A182-662F-4E45-80E0-0EF9496389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85728"/>
            <a:ext cx="7500990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714348" y="1643049"/>
            <a:ext cx="77153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</a:t>
            </a:r>
            <a:r>
              <a:rPr lang="cs-CZ" dirty="0" smtClean="0"/>
              <a:t>014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 </a:t>
            </a:r>
            <a:r>
              <a:rPr lang="cs-CZ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 Odčítání v oboru 0 - 8</a:t>
            </a:r>
            <a:endParaRPr lang="cs-CZ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26. 8. 2012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Klíčová slova:</a:t>
            </a:r>
            <a:br>
              <a:rPr lang="cs-CZ" sz="2400" dirty="0" smtClean="0"/>
            </a:br>
            <a:r>
              <a:rPr lang="cs-CZ" sz="2400" dirty="0" smtClean="0"/>
              <a:t>Odčítání, žáby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Řešení slovních úloh, zápis odpovědi.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1 žabku dej </a:t>
            </a:r>
            <a:r>
              <a:rPr lang="cs-CZ" dirty="0" smtClean="0"/>
              <a:t>                       do </a:t>
            </a:r>
            <a:r>
              <a:rPr lang="cs-CZ" dirty="0" smtClean="0"/>
              <a:t>rybníka.  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043378"/>
          </a:xfrm>
          <a:gradFill flip="none"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Pod vrbou bylo 8 žabek. 1 žabka se proměnila v královnu žab. Kolik žabek zůstalo pod vrbou?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 vrbou zbylo   žabek.</a:t>
            </a:r>
            <a:endParaRPr lang="cs-CZ" dirty="0"/>
          </a:p>
        </p:txBody>
      </p:sp>
      <p:pic>
        <p:nvPicPr>
          <p:cNvPr id="16" name="Picture 14" descr="C:\Users\Eva\AppData\Local\Microsoft\Windows\Temporary Internet Files\Content.IE5\QG4WWQAA\MC900079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3357562"/>
            <a:ext cx="2667305" cy="2441448"/>
          </a:xfrm>
          <a:prstGeom prst="rect">
            <a:avLst/>
          </a:prstGeom>
          <a:noFill/>
        </p:spPr>
      </p:pic>
      <p:pic>
        <p:nvPicPr>
          <p:cNvPr id="23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48" y="5214950"/>
            <a:ext cx="972000" cy="516274"/>
          </a:xfrm>
          <a:prstGeom prst="rect">
            <a:avLst/>
          </a:prstGeom>
          <a:noFill/>
        </p:spPr>
      </p:pic>
      <p:pic>
        <p:nvPicPr>
          <p:cNvPr id="24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5143512"/>
            <a:ext cx="972000" cy="516274"/>
          </a:xfrm>
          <a:prstGeom prst="rect">
            <a:avLst/>
          </a:prstGeom>
          <a:noFill/>
        </p:spPr>
      </p:pic>
      <p:pic>
        <p:nvPicPr>
          <p:cNvPr id="25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429256" y="4786322"/>
            <a:ext cx="972000" cy="516274"/>
          </a:xfrm>
          <a:prstGeom prst="rect">
            <a:avLst/>
          </a:prstGeom>
          <a:noFill/>
        </p:spPr>
      </p:pic>
      <p:pic>
        <p:nvPicPr>
          <p:cNvPr id="26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072330" y="5286388"/>
            <a:ext cx="972000" cy="516274"/>
          </a:xfrm>
          <a:prstGeom prst="rect">
            <a:avLst/>
          </a:prstGeom>
          <a:noFill/>
        </p:spPr>
      </p:pic>
      <p:pic>
        <p:nvPicPr>
          <p:cNvPr id="27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714884"/>
            <a:ext cx="972000" cy="516274"/>
          </a:xfrm>
          <a:prstGeom prst="rect">
            <a:avLst/>
          </a:prstGeom>
          <a:noFill/>
        </p:spPr>
      </p:pic>
      <p:pic>
        <p:nvPicPr>
          <p:cNvPr id="29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4572008"/>
            <a:ext cx="972000" cy="516274"/>
          </a:xfrm>
          <a:prstGeom prst="rect">
            <a:avLst/>
          </a:prstGeom>
          <a:noFill/>
        </p:spPr>
      </p:pic>
      <p:pic>
        <p:nvPicPr>
          <p:cNvPr id="30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500694" y="4071942"/>
            <a:ext cx="972000" cy="516274"/>
          </a:xfrm>
          <a:prstGeom prst="rect">
            <a:avLst/>
          </a:prstGeom>
          <a:noFill/>
        </p:spPr>
      </p:pic>
      <p:pic>
        <p:nvPicPr>
          <p:cNvPr id="28" name="Picture 3" descr="C:\Users\Eva\AppData\Local\Microsoft\Windows\Temporary Internet Files\Content.IE5\QG4WWQAA\MC900326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5214950"/>
            <a:ext cx="972000" cy="516274"/>
          </a:xfrm>
          <a:prstGeom prst="rect">
            <a:avLst/>
          </a:prstGeom>
          <a:noFill/>
        </p:spPr>
      </p:pic>
      <p:pic>
        <p:nvPicPr>
          <p:cNvPr id="21" name="Picture 7" descr="C:\Users\Eva\AppData\Local\Microsoft\Windows\Temporary Internet Files\Content.IE5\QG4WWQAA\MP900449103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2428868"/>
            <a:ext cx="4038600" cy="3203956"/>
          </a:xfrm>
          <a:prstGeom prst="rect">
            <a:avLst/>
          </a:prstGeom>
          <a:noFill/>
        </p:spPr>
      </p:pic>
      <p:pic>
        <p:nvPicPr>
          <p:cNvPr id="31" name="Picture 2" descr="C:\Users\Eva\AppData\Local\Microsoft\Windows\Temporary Internet Files\Content.IE5\51WIZAPI\MC90043744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3929066"/>
            <a:ext cx="1825625" cy="1774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kachny dej do pole s rákosím.  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043378"/>
          </a:xfr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Na rybníce plavalo 8 kachen</a:t>
            </a:r>
            <a:r>
              <a:rPr lang="cs-CZ" sz="2000" dirty="0" smtClean="0"/>
              <a:t>.                          </a:t>
            </a:r>
            <a:r>
              <a:rPr lang="cs-CZ" sz="2000" dirty="0" smtClean="0"/>
              <a:t>2 kachny odešly na břeh. Kolik jich zůstalo na rybníce?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rybníce zůstalo    kachen.</a:t>
            </a:r>
            <a:endParaRPr lang="cs-CZ" dirty="0"/>
          </a:p>
        </p:txBody>
      </p:sp>
      <p:pic>
        <p:nvPicPr>
          <p:cNvPr id="2054" name="Picture 6" descr="C:\Users\Eva\AppData\Local\Microsoft\Windows\Temporary Internet Files\Content.IE5\FY5YLS41\MC9003265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5000636"/>
            <a:ext cx="1290739" cy="1224000"/>
          </a:xfrm>
          <a:prstGeom prst="rect">
            <a:avLst/>
          </a:prstGeom>
          <a:noFill/>
        </p:spPr>
      </p:pic>
      <p:pic>
        <p:nvPicPr>
          <p:cNvPr id="36" name="Picture 6" descr="C:\Users\Eva\AppData\Local\Microsoft\Windows\Temporary Internet Files\Content.IE5\FY5YLS41\MC9003265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000364" y="4714884"/>
            <a:ext cx="1252776" cy="1188000"/>
          </a:xfrm>
          <a:prstGeom prst="rect">
            <a:avLst/>
          </a:prstGeom>
          <a:noFill/>
        </p:spPr>
      </p:pic>
      <p:pic>
        <p:nvPicPr>
          <p:cNvPr id="2056" name="Picture 8" descr="C:\Users\Eva\AppData\Local\Microsoft\Windows\Temporary Internet Files\Content.IE5\FY5YLS41\MC9000165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0" y="1571612"/>
            <a:ext cx="2275942" cy="986638"/>
          </a:xfrm>
          <a:prstGeom prst="rect">
            <a:avLst/>
          </a:prstGeom>
          <a:noFill/>
        </p:spPr>
      </p:pic>
      <p:pic>
        <p:nvPicPr>
          <p:cNvPr id="38" name="Picture 8" descr="C:\Users\Eva\AppData\Local\Microsoft\Windows\Temporary Internet Files\Content.IE5\FY5YLS41\MC9000165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3071810"/>
            <a:ext cx="2275942" cy="986638"/>
          </a:xfrm>
          <a:prstGeom prst="rect">
            <a:avLst/>
          </a:prstGeom>
          <a:noFill/>
        </p:spPr>
      </p:pic>
      <p:pic>
        <p:nvPicPr>
          <p:cNvPr id="39" name="Picture 8" descr="C:\Users\Eva\AppData\Local\Microsoft\Windows\Temporary Internet Files\Content.IE5\FY5YLS41\MC9000165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3286124"/>
            <a:ext cx="2275942" cy="986638"/>
          </a:xfrm>
          <a:prstGeom prst="rect">
            <a:avLst/>
          </a:prstGeom>
          <a:noFill/>
        </p:spPr>
      </p:pic>
      <p:pic>
        <p:nvPicPr>
          <p:cNvPr id="40" name="Picture 8" descr="C:\Users\Eva\AppData\Local\Microsoft\Windows\Temporary Internet Files\Content.IE5\FY5YLS41\MC9000165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2285992"/>
            <a:ext cx="2275942" cy="986638"/>
          </a:xfrm>
          <a:prstGeom prst="rect">
            <a:avLst/>
          </a:prstGeom>
          <a:noFill/>
        </p:spPr>
      </p:pic>
      <p:pic>
        <p:nvPicPr>
          <p:cNvPr id="41" name="Picture 8" descr="C:\Users\Eva\AppData\Local\Microsoft\Windows\Temporary Internet Files\Content.IE5\FY5YLS41\MC9000165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000232" y="1571612"/>
            <a:ext cx="2275942" cy="986638"/>
          </a:xfrm>
          <a:prstGeom prst="rect">
            <a:avLst/>
          </a:prstGeom>
          <a:noFill/>
        </p:spPr>
      </p:pic>
      <p:pic>
        <p:nvPicPr>
          <p:cNvPr id="42" name="Picture 8" descr="C:\Users\Eva\AppData\Local\Microsoft\Windows\Temporary Internet Files\Content.IE5\FY5YLS41\MC9000165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0" y="4143380"/>
            <a:ext cx="2275942" cy="986638"/>
          </a:xfrm>
          <a:prstGeom prst="rect">
            <a:avLst/>
          </a:prstGeom>
          <a:noFill/>
        </p:spPr>
      </p:pic>
      <p:pic>
        <p:nvPicPr>
          <p:cNvPr id="2059" name="Picture 11" descr="C:\Users\Eva\AppData\Local\Microsoft\Windows\Temporary Internet Files\Content.IE5\9EIERMT8\MC9003351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929066"/>
            <a:ext cx="1818742" cy="1595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žabky dej do pole </a:t>
            </a:r>
            <a:r>
              <a:rPr lang="cs-CZ" dirty="0" smtClean="0"/>
              <a:t>               k </a:t>
            </a:r>
            <a:r>
              <a:rPr lang="cs-CZ" dirty="0" smtClean="0"/>
              <a:t>čápovi.  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043378"/>
          </a:xfrm>
          <a:gradFill flip="none"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8 žabek bylo v rybníčku. 3 žabky chytil čáp. Kolik jich zůstalo?</a:t>
            </a:r>
            <a:endParaRPr lang="cs-CZ" sz="2000" dirty="0"/>
          </a:p>
        </p:txBody>
      </p:sp>
      <p:pic>
        <p:nvPicPr>
          <p:cNvPr id="5" name="Picture 2" descr="C:\Users\Eva\AppData\Local\Microsoft\Windows\Temporary Internet Files\Content.IE5\QG4WWQAA\MC90033543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643050"/>
            <a:ext cx="4071966" cy="4786346"/>
          </a:xfrm>
          <a:prstGeom prst="rect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</p:spPr>
      </p:pic>
      <p:pic>
        <p:nvPicPr>
          <p:cNvPr id="7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500306"/>
            <a:ext cx="1260000" cy="831762"/>
          </a:xfrm>
          <a:prstGeom prst="rect">
            <a:avLst/>
          </a:prstGeom>
          <a:noFill/>
        </p:spPr>
      </p:pic>
      <p:pic>
        <p:nvPicPr>
          <p:cNvPr id="8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4714884"/>
            <a:ext cx="1260000" cy="831762"/>
          </a:xfrm>
          <a:prstGeom prst="rect">
            <a:avLst/>
          </a:prstGeom>
          <a:noFill/>
        </p:spPr>
      </p:pic>
      <p:pic>
        <p:nvPicPr>
          <p:cNvPr id="9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857488" y="3500438"/>
            <a:ext cx="1260000" cy="831762"/>
          </a:xfrm>
          <a:prstGeom prst="rect">
            <a:avLst/>
          </a:prstGeom>
          <a:noFill/>
        </p:spPr>
      </p:pic>
      <p:pic>
        <p:nvPicPr>
          <p:cNvPr id="10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2285992"/>
            <a:ext cx="1260000" cy="831762"/>
          </a:xfrm>
          <a:prstGeom prst="rect">
            <a:avLst/>
          </a:prstGeom>
          <a:noFill/>
        </p:spPr>
      </p:pic>
      <p:pic>
        <p:nvPicPr>
          <p:cNvPr id="11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428992" y="2857496"/>
            <a:ext cx="1260000" cy="831762"/>
          </a:xfrm>
          <a:prstGeom prst="rect">
            <a:avLst/>
          </a:prstGeom>
          <a:noFill/>
        </p:spPr>
      </p:pic>
      <p:pic>
        <p:nvPicPr>
          <p:cNvPr id="12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4357694"/>
            <a:ext cx="1260000" cy="831762"/>
          </a:xfrm>
          <a:prstGeom prst="rect">
            <a:avLst/>
          </a:prstGeom>
          <a:noFill/>
        </p:spPr>
      </p:pic>
      <p:pic>
        <p:nvPicPr>
          <p:cNvPr id="13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3357562"/>
            <a:ext cx="1260000" cy="831762"/>
          </a:xfrm>
          <a:prstGeom prst="rect">
            <a:avLst/>
          </a:prstGeom>
          <a:noFill/>
        </p:spPr>
      </p:pic>
      <p:pic>
        <p:nvPicPr>
          <p:cNvPr id="14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928926" y="5286388"/>
            <a:ext cx="1260000" cy="831762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rybníčku zůstalo   žabek.</a:t>
            </a:r>
            <a:endParaRPr lang="cs-CZ" dirty="0"/>
          </a:p>
        </p:txBody>
      </p:sp>
      <p:pic>
        <p:nvPicPr>
          <p:cNvPr id="15" name="Picture 6" descr="C:\Users\Eva\AppData\Local\Microsoft\Windows\Temporary Internet Files\Content.IE5\7VXVB856\MC9004116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929454" y="2786058"/>
            <a:ext cx="2020663" cy="280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58082" y="3786190"/>
            <a:ext cx="1260000" cy="83176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žabky dej </a:t>
            </a:r>
            <a:r>
              <a:rPr lang="cs-CZ" dirty="0" smtClean="0"/>
              <a:t>                         do </a:t>
            </a:r>
            <a:r>
              <a:rPr lang="cs-CZ" dirty="0" smtClean="0"/>
              <a:t>rybníčku. 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043378"/>
          </a:xfrm>
          <a:gradFill flip="none"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8 žabek se vyhřívalo na sluníčku. </a:t>
            </a:r>
            <a:r>
              <a:rPr lang="cs-CZ" sz="2000" dirty="0" smtClean="0"/>
              <a:t>               4 </a:t>
            </a:r>
            <a:r>
              <a:rPr lang="cs-CZ" sz="2000" dirty="0" smtClean="0"/>
              <a:t>žabky naskákaly do rybníka. Kolik jich zůstalo?</a:t>
            </a:r>
            <a:endParaRPr lang="cs-CZ" sz="2000" dirty="0"/>
          </a:p>
        </p:txBody>
      </p:sp>
      <p:pic>
        <p:nvPicPr>
          <p:cNvPr id="7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4714884"/>
            <a:ext cx="1260000" cy="831762"/>
          </a:xfrm>
          <a:prstGeom prst="rect">
            <a:avLst/>
          </a:prstGeom>
          <a:noFill/>
        </p:spPr>
      </p:pic>
      <p:pic>
        <p:nvPicPr>
          <p:cNvPr id="8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4071942"/>
            <a:ext cx="1260000" cy="831762"/>
          </a:xfrm>
          <a:prstGeom prst="rect">
            <a:avLst/>
          </a:prstGeom>
          <a:noFill/>
        </p:spPr>
      </p:pic>
      <p:pic>
        <p:nvPicPr>
          <p:cNvPr id="9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429256" y="4786322"/>
            <a:ext cx="1260000" cy="831762"/>
          </a:xfrm>
          <a:prstGeom prst="rect">
            <a:avLst/>
          </a:prstGeom>
          <a:noFill/>
        </p:spPr>
      </p:pic>
      <p:pic>
        <p:nvPicPr>
          <p:cNvPr id="10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214686"/>
            <a:ext cx="1260000" cy="831762"/>
          </a:xfrm>
          <a:prstGeom prst="rect">
            <a:avLst/>
          </a:prstGeom>
          <a:noFill/>
        </p:spPr>
      </p:pic>
      <p:pic>
        <p:nvPicPr>
          <p:cNvPr id="11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215074" y="3500438"/>
            <a:ext cx="1260000" cy="831762"/>
          </a:xfrm>
          <a:prstGeom prst="rect">
            <a:avLst/>
          </a:prstGeom>
          <a:noFill/>
        </p:spPr>
      </p:pic>
      <p:pic>
        <p:nvPicPr>
          <p:cNvPr id="12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643446"/>
            <a:ext cx="1260000" cy="831762"/>
          </a:xfrm>
          <a:prstGeom prst="rect">
            <a:avLst/>
          </a:prstGeom>
          <a:noFill/>
        </p:spPr>
      </p:pic>
      <p:sp>
        <p:nvSpPr>
          <p:cNvPr id="16" name="Slunce 15"/>
          <p:cNvSpPr/>
          <p:nvPr/>
        </p:nvSpPr>
        <p:spPr>
          <a:xfrm>
            <a:off x="7643834" y="2643182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sluníčku zůstalo   žabek.</a:t>
            </a:r>
            <a:endParaRPr lang="cs-CZ" dirty="0"/>
          </a:p>
        </p:txBody>
      </p:sp>
      <p:pic>
        <p:nvPicPr>
          <p:cNvPr id="13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857760"/>
            <a:ext cx="1260000" cy="831762"/>
          </a:xfrm>
          <a:prstGeom prst="rect">
            <a:avLst/>
          </a:prstGeom>
          <a:noFill/>
        </p:spPr>
      </p:pic>
      <p:pic>
        <p:nvPicPr>
          <p:cNvPr id="5" name="Picture 2" descr="C:\Users\Eva\AppData\Local\Microsoft\Windows\Temporary Internet Files\Content.IE5\QG4WWQAA\MC90033543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571612"/>
            <a:ext cx="4071966" cy="4786346"/>
          </a:xfrm>
          <a:prstGeom prst="rect">
            <a:avLst/>
          </a:prstGeom>
          <a:noFill/>
        </p:spPr>
      </p:pic>
      <p:pic>
        <p:nvPicPr>
          <p:cNvPr id="18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58082" y="3786190"/>
            <a:ext cx="1260000" cy="8317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žabky dej </a:t>
            </a:r>
            <a:r>
              <a:rPr lang="cs-CZ" dirty="0" smtClean="0"/>
              <a:t>                         do </a:t>
            </a:r>
            <a:r>
              <a:rPr lang="cs-CZ" dirty="0" smtClean="0"/>
              <a:t>rybníka.  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043378"/>
          </a:xfrm>
          <a:gradFill flip="none" rotWithShape="1"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8 žabek se schovalo v rákosí. 5 žabek skočilo do rybníka. Kolik jich </a:t>
            </a:r>
            <a:r>
              <a:rPr lang="cs-CZ" sz="2000" dirty="0" smtClean="0"/>
              <a:t>zbylo </a:t>
            </a:r>
            <a:r>
              <a:rPr lang="cs-CZ" sz="2000" dirty="0" smtClean="0"/>
              <a:t>v rákosí?</a:t>
            </a:r>
            <a:endParaRPr lang="cs-CZ" sz="2000" dirty="0"/>
          </a:p>
        </p:txBody>
      </p:sp>
      <p:pic>
        <p:nvPicPr>
          <p:cNvPr id="5" name="Picture 2" descr="C:\Users\Eva\AppData\Local\Microsoft\Windows\Temporary Internet Files\Content.IE5\QG4WWQAA\MC90033543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643050"/>
            <a:ext cx="4071966" cy="4786346"/>
          </a:xfrm>
          <a:prstGeom prst="rect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1"/>
          </a:gradFill>
        </p:spPr>
      </p:pic>
      <p:pic>
        <p:nvPicPr>
          <p:cNvPr id="8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928934"/>
            <a:ext cx="1260000" cy="831762"/>
          </a:xfrm>
          <a:prstGeom prst="rect">
            <a:avLst/>
          </a:prstGeom>
          <a:noFill/>
        </p:spPr>
      </p:pic>
      <p:pic>
        <p:nvPicPr>
          <p:cNvPr id="11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786446" y="3643314"/>
            <a:ext cx="1260000" cy="831762"/>
          </a:xfrm>
          <a:prstGeom prst="rect">
            <a:avLst/>
          </a:prstGeom>
          <a:noFill/>
        </p:spPr>
      </p:pic>
      <p:pic>
        <p:nvPicPr>
          <p:cNvPr id="12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4000504"/>
            <a:ext cx="1260000" cy="831762"/>
          </a:xfrm>
          <a:prstGeom prst="rect">
            <a:avLst/>
          </a:prstGeom>
          <a:noFill/>
        </p:spPr>
      </p:pic>
      <p:pic>
        <p:nvPicPr>
          <p:cNvPr id="14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72066" y="4857760"/>
            <a:ext cx="1260000" cy="831762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rákosí zbylo   žabek.</a:t>
            </a:r>
            <a:endParaRPr lang="cs-CZ" dirty="0"/>
          </a:p>
        </p:txBody>
      </p:sp>
      <p:pic>
        <p:nvPicPr>
          <p:cNvPr id="19" name="Picture 11" descr="C:\Users\Eva\AppData\Local\Microsoft\Windows\Temporary Internet Files\Content.IE5\7VXVB856\MC9004135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786190"/>
            <a:ext cx="1028225" cy="1800000"/>
          </a:xfrm>
          <a:prstGeom prst="rect">
            <a:avLst/>
          </a:prstGeom>
          <a:noFill/>
        </p:spPr>
      </p:pic>
      <p:pic>
        <p:nvPicPr>
          <p:cNvPr id="13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15272" y="4214818"/>
            <a:ext cx="1260000" cy="831762"/>
          </a:xfrm>
          <a:prstGeom prst="rect">
            <a:avLst/>
          </a:prstGeom>
          <a:noFill/>
        </p:spPr>
      </p:pic>
      <p:pic>
        <p:nvPicPr>
          <p:cNvPr id="10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15206" y="4786322"/>
            <a:ext cx="1260000" cy="831762"/>
          </a:xfrm>
          <a:prstGeom prst="rect">
            <a:avLst/>
          </a:prstGeom>
          <a:noFill/>
        </p:spPr>
      </p:pic>
      <p:pic>
        <p:nvPicPr>
          <p:cNvPr id="9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215074" y="4643446"/>
            <a:ext cx="1260000" cy="831762"/>
          </a:xfrm>
          <a:prstGeom prst="rect">
            <a:avLst/>
          </a:prstGeom>
          <a:noFill/>
        </p:spPr>
      </p:pic>
      <p:pic>
        <p:nvPicPr>
          <p:cNvPr id="18" name="Picture 11" descr="C:\Users\Eva\AppData\Local\Microsoft\Windows\Temporary Internet Files\Content.IE5\7VXVB856\MC9004135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2428868"/>
            <a:ext cx="1972147" cy="2738008"/>
          </a:xfrm>
          <a:prstGeom prst="rect">
            <a:avLst/>
          </a:prstGeom>
          <a:noFill/>
        </p:spPr>
      </p:pic>
      <p:pic>
        <p:nvPicPr>
          <p:cNvPr id="7" name="Picture 4" descr="C:\Users\Eva\AppData\Local\Microsoft\Windows\Temporary Internet Files\Content.IE5\7VXVB856\MC900391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928934"/>
            <a:ext cx="1260000" cy="8317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žabky dej </a:t>
            </a:r>
            <a:r>
              <a:rPr lang="cs-CZ" dirty="0" smtClean="0"/>
              <a:t>                       do </a:t>
            </a:r>
            <a:r>
              <a:rPr lang="cs-CZ" dirty="0" smtClean="0"/>
              <a:t>rybníka.  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043378"/>
          </a:xfr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Čáp chytal žáby. 6 se jich schovalo pod leknín. Kolik se jich neschovalo?</a:t>
            </a:r>
            <a:endParaRPr lang="cs-CZ" sz="2000" dirty="0"/>
          </a:p>
        </p:txBody>
      </p:sp>
      <p:pic>
        <p:nvPicPr>
          <p:cNvPr id="5" name="Picture 2" descr="C:\Users\Eva\AppData\Local\Microsoft\Windows\Temporary Internet Files\Content.IE5\QG4WWQAA\MC90033543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643050"/>
            <a:ext cx="4071966" cy="4786346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</p:pic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Neschovalo se    žabek.</a:t>
            </a:r>
            <a:endParaRPr lang="cs-CZ" dirty="0"/>
          </a:p>
        </p:txBody>
      </p:sp>
      <p:pic>
        <p:nvPicPr>
          <p:cNvPr id="16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1785926"/>
            <a:ext cx="1368000" cy="711720"/>
          </a:xfrm>
          <a:prstGeom prst="rect">
            <a:avLst/>
          </a:prstGeom>
          <a:noFill/>
        </p:spPr>
      </p:pic>
      <p:pic>
        <p:nvPicPr>
          <p:cNvPr id="20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2357430"/>
            <a:ext cx="1176339" cy="612000"/>
          </a:xfrm>
          <a:prstGeom prst="rect">
            <a:avLst/>
          </a:prstGeom>
          <a:noFill/>
        </p:spPr>
      </p:pic>
      <p:pic>
        <p:nvPicPr>
          <p:cNvPr id="21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3000372"/>
            <a:ext cx="1176339" cy="612000"/>
          </a:xfrm>
          <a:prstGeom prst="rect">
            <a:avLst/>
          </a:prstGeom>
          <a:noFill/>
        </p:spPr>
      </p:pic>
      <p:pic>
        <p:nvPicPr>
          <p:cNvPr id="22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5857892"/>
            <a:ext cx="1176339" cy="612000"/>
          </a:xfrm>
          <a:prstGeom prst="rect">
            <a:avLst/>
          </a:prstGeom>
          <a:noFill/>
        </p:spPr>
      </p:pic>
      <p:pic>
        <p:nvPicPr>
          <p:cNvPr id="23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5929330"/>
            <a:ext cx="1176339" cy="612000"/>
          </a:xfrm>
          <a:prstGeom prst="rect">
            <a:avLst/>
          </a:prstGeom>
          <a:noFill/>
        </p:spPr>
      </p:pic>
      <p:pic>
        <p:nvPicPr>
          <p:cNvPr id="24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5214950"/>
            <a:ext cx="1176339" cy="612000"/>
          </a:xfrm>
          <a:prstGeom prst="rect">
            <a:avLst/>
          </a:prstGeom>
          <a:noFill/>
        </p:spPr>
      </p:pic>
      <p:pic>
        <p:nvPicPr>
          <p:cNvPr id="25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3857628"/>
            <a:ext cx="1176339" cy="612000"/>
          </a:xfrm>
          <a:prstGeom prst="rect">
            <a:avLst/>
          </a:prstGeom>
          <a:noFill/>
        </p:spPr>
      </p:pic>
      <p:pic>
        <p:nvPicPr>
          <p:cNvPr id="26" name="Picture 9" descr="C:\Users\Eva\AppData\Local\Microsoft\Windows\Temporary Internet Files\Content.IE5\7VXVB856\MC900424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5286388"/>
            <a:ext cx="1176339" cy="612000"/>
          </a:xfrm>
          <a:prstGeom prst="rect">
            <a:avLst/>
          </a:prstGeom>
          <a:noFill/>
        </p:spPr>
      </p:pic>
      <p:pic>
        <p:nvPicPr>
          <p:cNvPr id="27" name="Picture 8" descr="C:\Users\Eva\AppData\Local\Microsoft\Windows\Temporary Internet Files\Content.IE5\7VXVB856\MC9000840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85784" y="2070000"/>
            <a:ext cx="2010894" cy="4788000"/>
          </a:xfrm>
          <a:prstGeom prst="rect">
            <a:avLst/>
          </a:prstGeom>
          <a:noFill/>
        </p:spPr>
      </p:pic>
      <p:pic>
        <p:nvPicPr>
          <p:cNvPr id="1026" name="Picture 2" descr="C:\Users\Eva\AppData\Local\Microsoft\Windows\Temporary Internet Files\Content.IE5\FY5YLS41\MC90043688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2571744"/>
            <a:ext cx="2952000" cy="295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Eva\AppData\Local\Microsoft\Windows\Temporary Internet Files\Content.IE5\FY5YLS41\MC90043688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3786190"/>
            <a:ext cx="2952000" cy="2952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vážky létaly </a:t>
            </a:r>
            <a:r>
              <a:rPr lang="cs-CZ" dirty="0" smtClean="0"/>
              <a:t>                     nad lekníny. </a:t>
            </a:r>
            <a:endParaRPr lang="cs-CZ" dirty="0"/>
          </a:p>
        </p:txBody>
      </p:sp>
      <p:pic>
        <p:nvPicPr>
          <p:cNvPr id="4100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3500438"/>
            <a:ext cx="1224000" cy="1224000"/>
          </a:xfrm>
          <a:prstGeom prst="rect">
            <a:avLst/>
          </a:prstGeom>
          <a:noFill/>
        </p:spPr>
      </p:pic>
      <p:pic>
        <p:nvPicPr>
          <p:cNvPr id="12" name="Picture 2" descr="C:\Users\Eva\AppData\Local\Microsoft\Windows\Temporary Internet Files\Content.IE5\FY5YLS41\MC90043688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000364" y="3929066"/>
            <a:ext cx="1584000" cy="1584000"/>
          </a:xfrm>
          <a:prstGeom prst="rect">
            <a:avLst/>
          </a:prstGeom>
          <a:noFill/>
        </p:spPr>
      </p:pic>
      <p:pic>
        <p:nvPicPr>
          <p:cNvPr id="10" name="Picture 2" descr="C:\Users\Eva\AppData\Local\Microsoft\Windows\Temporary Internet Files\Content.IE5\FY5YLS41\MC90043688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4786322"/>
            <a:ext cx="1584000" cy="1584000"/>
          </a:xfrm>
          <a:prstGeom prst="rect">
            <a:avLst/>
          </a:prstGeom>
          <a:noFill/>
        </p:spPr>
      </p:pic>
      <p:pic>
        <p:nvPicPr>
          <p:cNvPr id="13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286116" y="3357562"/>
            <a:ext cx="1224000" cy="1224000"/>
          </a:xfrm>
          <a:prstGeom prst="rect">
            <a:avLst/>
          </a:prstGeom>
          <a:noFill/>
        </p:spPr>
      </p:pic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8 vážek létalo nad lekníny a 7 jich odlétlo. Kolik vážek zůstalo </a:t>
            </a:r>
            <a:r>
              <a:rPr lang="cs-CZ" sz="2000" dirty="0" smtClean="0"/>
              <a:t>                    na leknínech?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Na leknínech zůstala       vážka. </a:t>
            </a:r>
            <a:endParaRPr lang="cs-CZ" sz="2000" dirty="0"/>
          </a:p>
        </p:txBody>
      </p:sp>
      <p:pic>
        <p:nvPicPr>
          <p:cNvPr id="4105" name="Picture 9" descr="C:\Users\Eva\AppData\Local\Microsoft\Windows\Temporary Internet Files\Content.IE5\1FBLKANE\MP9004025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3357562"/>
            <a:ext cx="4000528" cy="3214710"/>
          </a:xfrm>
          <a:prstGeom prst="rect">
            <a:avLst/>
          </a:prstGeom>
          <a:noFill/>
        </p:spPr>
      </p:pic>
      <p:pic>
        <p:nvPicPr>
          <p:cNvPr id="19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214678" y="4500570"/>
            <a:ext cx="1224000" cy="1224000"/>
          </a:xfrm>
          <a:prstGeom prst="rect">
            <a:avLst/>
          </a:prstGeom>
          <a:noFill/>
        </p:spPr>
      </p:pic>
      <p:pic>
        <p:nvPicPr>
          <p:cNvPr id="20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357290" y="5072074"/>
            <a:ext cx="1224000" cy="1224000"/>
          </a:xfrm>
          <a:prstGeom prst="rect">
            <a:avLst/>
          </a:prstGeom>
          <a:noFill/>
        </p:spPr>
      </p:pic>
      <p:pic>
        <p:nvPicPr>
          <p:cNvPr id="21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714480" y="4214818"/>
            <a:ext cx="1224000" cy="1224000"/>
          </a:xfrm>
          <a:prstGeom prst="rect">
            <a:avLst/>
          </a:prstGeom>
          <a:noFill/>
        </p:spPr>
      </p:pic>
      <p:pic>
        <p:nvPicPr>
          <p:cNvPr id="22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2214554"/>
            <a:ext cx="1224000" cy="1224000"/>
          </a:xfrm>
          <a:prstGeom prst="rect">
            <a:avLst/>
          </a:prstGeom>
          <a:noFill/>
        </p:spPr>
      </p:pic>
      <p:pic>
        <p:nvPicPr>
          <p:cNvPr id="23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4643446"/>
            <a:ext cx="1224000" cy="1224000"/>
          </a:xfrm>
          <a:prstGeom prst="rect">
            <a:avLst/>
          </a:prstGeom>
          <a:noFill/>
        </p:spPr>
      </p:pic>
      <p:pic>
        <p:nvPicPr>
          <p:cNvPr id="24" name="Picture 4" descr="C:\Users\Eva\AppData\Local\Microsoft\Windows\Temporary Internet Files\Content.IE5\FY5YLS41\MC90043802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428868"/>
            <a:ext cx="1224000" cy="122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Vypočítej příklad – kachny dej do </a:t>
            </a:r>
            <a:r>
              <a:rPr lang="cs-CZ" dirty="0" smtClean="0"/>
              <a:t>pole.  </a:t>
            </a:r>
            <a:r>
              <a:rPr lang="cs-CZ" dirty="0" smtClean="0"/>
              <a:t>Doplň odpověď.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43050"/>
            <a:ext cx="4038600" cy="4043378"/>
          </a:xfr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Lovec lovil kachny, ale kachny ulétly.</a:t>
            </a:r>
          </a:p>
          <a:p>
            <a:pPr>
              <a:buNone/>
            </a:pPr>
            <a:r>
              <a:rPr lang="cs-CZ" sz="2000" dirty="0" smtClean="0"/>
              <a:t>Kolik jich lovec ulovil?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Zapiš příklad do rámečku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714876" y="5786454"/>
            <a:ext cx="407196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Lovec ulovil   kachen.</a:t>
            </a:r>
            <a:endParaRPr lang="cs-CZ" dirty="0"/>
          </a:p>
        </p:txBody>
      </p:sp>
      <p:pic>
        <p:nvPicPr>
          <p:cNvPr id="3075" name="Picture 3" descr="C:\Users\Eva\AppData\Local\Microsoft\Windows\Temporary Internet Files\Content.IE5\9EIERMT8\MC9002313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071678"/>
            <a:ext cx="3714776" cy="4643470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3077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285992"/>
            <a:ext cx="1152000" cy="876144"/>
          </a:xfrm>
          <a:prstGeom prst="rect">
            <a:avLst/>
          </a:prstGeom>
          <a:noFill/>
        </p:spPr>
      </p:pic>
      <p:pic>
        <p:nvPicPr>
          <p:cNvPr id="18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71612"/>
            <a:ext cx="1152000" cy="876144"/>
          </a:xfrm>
          <a:prstGeom prst="rect">
            <a:avLst/>
          </a:prstGeom>
          <a:noFill/>
        </p:spPr>
      </p:pic>
      <p:pic>
        <p:nvPicPr>
          <p:cNvPr id="19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3571876"/>
            <a:ext cx="1152000" cy="876144"/>
          </a:xfrm>
          <a:prstGeom prst="rect">
            <a:avLst/>
          </a:prstGeom>
          <a:noFill/>
        </p:spPr>
      </p:pic>
      <p:pic>
        <p:nvPicPr>
          <p:cNvPr id="20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571876"/>
            <a:ext cx="1152000" cy="876144"/>
          </a:xfrm>
          <a:prstGeom prst="rect">
            <a:avLst/>
          </a:prstGeom>
          <a:noFill/>
        </p:spPr>
      </p:pic>
      <p:pic>
        <p:nvPicPr>
          <p:cNvPr id="21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643182"/>
            <a:ext cx="1152000" cy="876144"/>
          </a:xfrm>
          <a:prstGeom prst="rect">
            <a:avLst/>
          </a:prstGeom>
          <a:noFill/>
        </p:spPr>
      </p:pic>
      <p:pic>
        <p:nvPicPr>
          <p:cNvPr id="22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2571744"/>
            <a:ext cx="1152000" cy="876144"/>
          </a:xfrm>
          <a:prstGeom prst="rect">
            <a:avLst/>
          </a:prstGeom>
          <a:noFill/>
        </p:spPr>
      </p:pic>
      <p:pic>
        <p:nvPicPr>
          <p:cNvPr id="23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1714488"/>
            <a:ext cx="1152000" cy="876144"/>
          </a:xfrm>
          <a:prstGeom prst="rect">
            <a:avLst/>
          </a:prstGeom>
          <a:noFill/>
        </p:spPr>
      </p:pic>
      <p:pic>
        <p:nvPicPr>
          <p:cNvPr id="24" name="Picture 5" descr="C:\Users\Eva\AppData\Local\Microsoft\Windows\Temporary Internet Files\Content.IE5\9EIERMT8\MC900109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1571612"/>
            <a:ext cx="1152000" cy="876144"/>
          </a:xfrm>
          <a:prstGeom prst="rect">
            <a:avLst/>
          </a:prstGeom>
          <a:noFill/>
        </p:spPr>
      </p:pic>
      <p:sp>
        <p:nvSpPr>
          <p:cNvPr id="27" name="Obdélník 26"/>
          <p:cNvSpPr/>
          <p:nvPr/>
        </p:nvSpPr>
        <p:spPr>
          <a:xfrm>
            <a:off x="4786314" y="4572008"/>
            <a:ext cx="3571900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8 -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0025" y="3244334"/>
            <a:ext cx="4123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305</Words>
  <Application>Microsoft Office PowerPoint</Application>
  <PresentationFormat>Předvádění na obrazovce (4:3)</PresentationFormat>
  <Paragraphs>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Klíčová slova: Odčítání, žáby</vt:lpstr>
      <vt:lpstr>Vypočítej příklad – 1 žabku dej                        do rybníka.  Doplň odpověď.</vt:lpstr>
      <vt:lpstr>Vypočítej příklad – kachny dej do pole s rákosím.  Doplň odpověď.</vt:lpstr>
      <vt:lpstr>Vypočítej příklad – žabky dej do pole                k čápovi.  Doplň odpověď.</vt:lpstr>
      <vt:lpstr>Vypočítej příklad – žabky dej                          do rybníčku. Doplň odpověď.</vt:lpstr>
      <vt:lpstr>Vypočítej příklad – žabky dej                          do rybníka.  Doplň odpověď.</vt:lpstr>
      <vt:lpstr>Vypočítej příklad – žabky dej                        do rybníka.  Doplň odpověď.</vt:lpstr>
      <vt:lpstr>Vypočítej příklad – vážky létaly                      nad lekníny. </vt:lpstr>
      <vt:lpstr>Vypočítej příklad – kachny dej do pole.  Doplň odpověď.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Dum</cp:lastModifiedBy>
  <cp:revision>21</cp:revision>
  <dcterms:created xsi:type="dcterms:W3CDTF">2012-05-16T17:25:54Z</dcterms:created>
  <dcterms:modified xsi:type="dcterms:W3CDTF">2013-02-28T13:33:18Z</dcterms:modified>
</cp:coreProperties>
</file>