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0CED2-7318-4619-AD41-A0715393837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0D9ED5-20DD-4F41-8771-8E0A2ED3DF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vorak1.jpg" TargetMode="External"/><Relationship Id="rId2" Type="http://schemas.openxmlformats.org/officeDocument/2006/relationships/hyperlink" Target="http://cs.wikipedia.org/wiki/Soubor:Bedrich_Smetan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129881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VY_32_INOVACE_34_Čeští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představitelé romantismu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Čeští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představitelé romantismu B. Smetana, A. Dvořák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Český romantismus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Největší představitelé českého romantismu – Bedřich Smetana, Antonín Dvořák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1" y="1916832"/>
            <a:ext cx="1944215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4005064"/>
            <a:ext cx="1670497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a 9. tříd.</a:t>
            </a:r>
          </a:p>
          <a:p>
            <a:r>
              <a:rPr lang="cs-CZ" dirty="0" smtClean="0"/>
              <a:t>Seznamují se s českým romantismem jako uměleckým směrem, který vznikl po romantismu světovém.</a:t>
            </a:r>
          </a:p>
          <a:p>
            <a:r>
              <a:rPr lang="cs-CZ" dirty="0" smtClean="0"/>
              <a:t>Prezentace je zaměřena na dva největší české romantické skladatele Bedřicha Smetanu a Antonína Dvořáka.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Mění se kultura – přechází se od feudalismu ke kapitalismu.</a:t>
            </a:r>
          </a:p>
          <a:p>
            <a:r>
              <a:rPr lang="cs-CZ" dirty="0" smtClean="0"/>
              <a:t>Je snaha napodobovat šlechtu a snaha o hudební vzdělávání.</a:t>
            </a:r>
          </a:p>
          <a:p>
            <a:r>
              <a:rPr lang="cs-CZ" dirty="0" smtClean="0"/>
              <a:t>Muzicírování nabývá rozmachu.</a:t>
            </a:r>
          </a:p>
          <a:p>
            <a:r>
              <a:rPr lang="cs-CZ" dirty="0" smtClean="0"/>
              <a:t>Koncerty pro veřejnost se konaly v Žofínské akademii.</a:t>
            </a:r>
          </a:p>
          <a:p>
            <a:r>
              <a:rPr lang="cs-CZ" dirty="0" smtClean="0"/>
              <a:t>Je založena </a:t>
            </a:r>
            <a:r>
              <a:rPr lang="cs-CZ" dirty="0"/>
              <a:t>V</a:t>
            </a:r>
            <a:r>
              <a:rPr lang="cs-CZ" dirty="0" smtClean="0"/>
              <a:t>arhanická škola – rok 1830.</a:t>
            </a:r>
          </a:p>
          <a:p>
            <a:r>
              <a:rPr lang="cs-CZ" dirty="0" smtClean="0"/>
              <a:t>Vzniká nová profese – kapelník a dirigent.</a:t>
            </a:r>
          </a:p>
          <a:p>
            <a:r>
              <a:rPr lang="cs-CZ" dirty="0" smtClean="0"/>
              <a:t>Opera je největším uměleckým žánrem (</a:t>
            </a:r>
            <a:r>
              <a:rPr lang="cs-CZ" dirty="0" err="1" smtClean="0"/>
              <a:t>Škroup</a:t>
            </a:r>
            <a:r>
              <a:rPr lang="cs-CZ" dirty="0" smtClean="0"/>
              <a:t>, Smetana, Dvořák).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cs typeface="Times New Roman" pitchFamily="18" charset="0"/>
              </a:rPr>
              <a:t>* 1824 Litomyšl</a:t>
            </a:r>
          </a:p>
          <a:p>
            <a:r>
              <a:rPr lang="cs-CZ" dirty="0" smtClean="0">
                <a:cs typeface="Times New Roman" pitchFamily="18" charset="0"/>
              </a:rPr>
              <a:t>+ 1884 </a:t>
            </a:r>
            <a:r>
              <a:rPr lang="cs-CZ" dirty="0" smtClean="0">
                <a:cs typeface="Times New Roman" pitchFamily="18" charset="0"/>
              </a:rPr>
              <a:t>Praha</a:t>
            </a:r>
          </a:p>
          <a:p>
            <a:r>
              <a:rPr lang="cs-CZ" dirty="0" smtClean="0">
                <a:cs typeface="Times New Roman" pitchFamily="18" charset="0"/>
              </a:rPr>
              <a:t>Český romantický skladatel, který začal používat symfonickou báseň jako velkou hudební formu.</a:t>
            </a:r>
          </a:p>
          <a:p>
            <a:r>
              <a:rPr lang="cs-CZ" dirty="0" smtClean="0">
                <a:cs typeface="Times New Roman" pitchFamily="18" charset="0"/>
              </a:rPr>
              <a:t>Snaží se o „češství“ – které se mu v jeho dílech – převážně v operách, ale i v drobných skladbách dokonale povedlo, poté zkomponoval symfonickou báseň „Má vlast“.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1" y="188640"/>
            <a:ext cx="2160241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Bedřicha Smetany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4500" dirty="0" smtClean="0"/>
              <a:t>Dílo Bedřicha Smetany je velice rozsáhlé.</a:t>
            </a:r>
          </a:p>
          <a:p>
            <a:r>
              <a:rPr lang="cs-CZ" sz="4500" dirty="0" smtClean="0"/>
              <a:t>Největší rozmach nalezneme v tvorbě operní a vokální.</a:t>
            </a:r>
          </a:p>
          <a:p>
            <a:r>
              <a:rPr lang="cs-CZ" sz="4500" dirty="0" smtClean="0"/>
              <a:t>1. Opery: Braniboři v Čechách, Prodaná nevěsta, Dalibor, Libuše, Dvě vdovy, Hubička, Tajemství, Čertova stěna, Viola (jen ve skriptu). </a:t>
            </a:r>
            <a:r>
              <a:rPr lang="cs-CZ" sz="4500" b="1" dirty="0" err="1" smtClean="0">
                <a:solidFill>
                  <a:srgbClr val="FF0000"/>
                </a:solidFill>
              </a:rPr>
              <a:t>Bra</a:t>
            </a:r>
            <a:r>
              <a:rPr lang="cs-CZ" sz="4500" b="1" dirty="0" smtClean="0">
                <a:solidFill>
                  <a:srgbClr val="FF0000"/>
                </a:solidFill>
              </a:rPr>
              <a:t> pro </a:t>
            </a:r>
            <a:r>
              <a:rPr lang="cs-CZ" sz="4500" b="1" dirty="0" err="1" smtClean="0">
                <a:solidFill>
                  <a:srgbClr val="FF0000"/>
                </a:solidFill>
              </a:rPr>
              <a:t>da</a:t>
            </a:r>
            <a:r>
              <a:rPr lang="cs-CZ" sz="4500" b="1" dirty="0" smtClean="0">
                <a:solidFill>
                  <a:srgbClr val="FF0000"/>
                </a:solidFill>
              </a:rPr>
              <a:t> li dvě </a:t>
            </a:r>
            <a:r>
              <a:rPr lang="cs-CZ" sz="4500" b="1" dirty="0" err="1" smtClean="0">
                <a:solidFill>
                  <a:srgbClr val="FF0000"/>
                </a:solidFill>
              </a:rPr>
              <a:t>hu</a:t>
            </a:r>
            <a:r>
              <a:rPr lang="cs-CZ" sz="4500" b="1" dirty="0" smtClean="0">
                <a:solidFill>
                  <a:srgbClr val="FF0000"/>
                </a:solidFill>
              </a:rPr>
              <a:t> ta </a:t>
            </a:r>
            <a:r>
              <a:rPr lang="cs-CZ" sz="4500" b="1" dirty="0" err="1" smtClean="0">
                <a:solidFill>
                  <a:srgbClr val="FF0000"/>
                </a:solidFill>
              </a:rPr>
              <a:t>če</a:t>
            </a:r>
            <a:r>
              <a:rPr lang="cs-CZ" sz="4500" b="1" dirty="0" smtClean="0"/>
              <a:t>.</a:t>
            </a:r>
          </a:p>
          <a:p>
            <a:r>
              <a:rPr lang="cs-CZ" sz="4500" dirty="0" smtClean="0"/>
              <a:t>2. Orchestrální skladby – Richard III.</a:t>
            </a:r>
          </a:p>
          <a:p>
            <a:r>
              <a:rPr lang="cs-CZ" sz="4500" dirty="0" smtClean="0"/>
              <a:t>3. Komorní hudba – Smyčcový kvartet č. 1 „Z mého života“.</a:t>
            </a:r>
          </a:p>
          <a:p>
            <a:r>
              <a:rPr lang="cs-CZ" sz="4500" dirty="0" smtClean="0"/>
              <a:t>4. Skladby pro klavír – </a:t>
            </a:r>
            <a:r>
              <a:rPr lang="cs-CZ" sz="4500" dirty="0" err="1" smtClean="0"/>
              <a:t>Louisina</a:t>
            </a:r>
            <a:r>
              <a:rPr lang="cs-CZ" sz="4500" dirty="0" smtClean="0"/>
              <a:t> polka, Ze studentského života.</a:t>
            </a:r>
          </a:p>
          <a:p>
            <a:r>
              <a:rPr lang="cs-CZ" sz="4500" dirty="0" smtClean="0"/>
              <a:t>5. Sborové skladby – Píseň Česká, Píseň svobody, Tři ženské sbory (Má hvězda, Přiletěly vlaštovičky, Za hory slunce zapadá).</a:t>
            </a:r>
          </a:p>
          <a:p>
            <a:endParaRPr lang="cs-CZ" dirty="0" smtClean="0"/>
          </a:p>
          <a:p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* 1841 </a:t>
            </a:r>
            <a:r>
              <a:rPr lang="cs-CZ" dirty="0" err="1" smtClean="0"/>
              <a:t>Nelahozeves</a:t>
            </a:r>
            <a:endParaRPr lang="cs-CZ" dirty="0" smtClean="0"/>
          </a:p>
          <a:p>
            <a:r>
              <a:rPr lang="cs-CZ" dirty="0" smtClean="0"/>
              <a:t>+ 1904 Praha</a:t>
            </a:r>
          </a:p>
          <a:p>
            <a:r>
              <a:rPr lang="cs-CZ" dirty="0" smtClean="0"/>
              <a:t>Otec Antonína Dvořáka byl řezníkem a hráčem na citeru.</a:t>
            </a:r>
          </a:p>
          <a:p>
            <a:r>
              <a:rPr lang="cs-CZ" dirty="0" smtClean="0"/>
              <a:t>Po svém synovi chtěl, aby se stal také řezníkem.</a:t>
            </a:r>
          </a:p>
          <a:p>
            <a:r>
              <a:rPr lang="cs-CZ" dirty="0" smtClean="0"/>
              <a:t>Mladý Dvořák se dostává do </a:t>
            </a:r>
            <a:r>
              <a:rPr lang="cs-CZ" dirty="0" err="1" smtClean="0"/>
              <a:t>Zlonic</a:t>
            </a:r>
            <a:r>
              <a:rPr lang="cs-CZ" dirty="0" smtClean="0"/>
              <a:t>, kde se ho ujímá učitel hudby a varhaník Antonín </a:t>
            </a:r>
            <a:r>
              <a:rPr lang="cs-CZ" dirty="0" err="1" smtClean="0"/>
              <a:t>Liehmann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3" y="188640"/>
            <a:ext cx="1800200" cy="2475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dráha Antonína Dvořáka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Od učitele </a:t>
            </a:r>
            <a:r>
              <a:rPr lang="cs-CZ" dirty="0" err="1" smtClean="0"/>
              <a:t>Liehmanna</a:t>
            </a:r>
            <a:r>
              <a:rPr lang="cs-CZ" dirty="0" smtClean="0"/>
              <a:t> odchází do Prahy, kde studoval Varhanickou školu.</a:t>
            </a:r>
          </a:p>
          <a:p>
            <a:r>
              <a:rPr lang="cs-CZ" dirty="0" smtClean="0"/>
              <a:t>Zároveň hrál na violu v Prozatímním divadle pod vedením taktovky B. Smetany.</a:t>
            </a:r>
          </a:p>
          <a:p>
            <a:r>
              <a:rPr lang="cs-CZ" dirty="0" smtClean="0"/>
              <a:t>Vyučoval hru na klavír (seznámil se se svou budoucí ženou Annou Čermákovou, se kterou měl 9. dětí – z toho tři zemřeli ještě v dětství).</a:t>
            </a:r>
          </a:p>
          <a:p>
            <a:r>
              <a:rPr lang="cs-CZ" dirty="0" smtClean="0"/>
              <a:t>Poté začíná jeho dráha skladatele, jeho žena poslala skladby </a:t>
            </a:r>
            <a:r>
              <a:rPr lang="cs-CZ" dirty="0" err="1" smtClean="0"/>
              <a:t>Johannesu</a:t>
            </a:r>
            <a:r>
              <a:rPr lang="cs-CZ" dirty="0" smtClean="0"/>
              <a:t> Brahmsovi.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Výlet za velkou louži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R. 1892 byl poslán Dvořákovi dopis z USA.</a:t>
            </a:r>
          </a:p>
          <a:p>
            <a:r>
              <a:rPr lang="cs-CZ" dirty="0" smtClean="0"/>
              <a:t>Přijal nabídku ředitele New Yorské konzervatoře (nejprve však váhal).</a:t>
            </a:r>
          </a:p>
          <a:p>
            <a:r>
              <a:rPr lang="cs-CZ" dirty="0" smtClean="0"/>
              <a:t>V letech 1892 – 1895 mu pobyt v Americe přinesl řadu poct a světovou proslulost.</a:t>
            </a:r>
          </a:p>
          <a:p>
            <a:r>
              <a:rPr lang="cs-CZ" dirty="0" smtClean="0"/>
              <a:t>Zde složil svou poslední a nejznámější symfonii č. 9 e moll (Novosvětská, Z </a:t>
            </a:r>
            <a:r>
              <a:rPr lang="cs-CZ" dirty="0"/>
              <a:t>N</a:t>
            </a:r>
            <a:r>
              <a:rPr lang="cs-CZ" dirty="0" smtClean="0"/>
              <a:t>ového světa).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Antonína Dvořáka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Dílo je velice rozsáhlé.</a:t>
            </a:r>
          </a:p>
          <a:p>
            <a:r>
              <a:rPr lang="cs-CZ" dirty="0" smtClean="0"/>
              <a:t>Vrchol představují opery a symfonie.</a:t>
            </a:r>
          </a:p>
          <a:p>
            <a:r>
              <a:rPr lang="cs-CZ" dirty="0" smtClean="0"/>
              <a:t>1. Symfonie: č.1 – </a:t>
            </a:r>
            <a:r>
              <a:rPr lang="cs-CZ" dirty="0" err="1" smtClean="0"/>
              <a:t>Zlonické</a:t>
            </a:r>
            <a:r>
              <a:rPr lang="cs-CZ" dirty="0" smtClean="0"/>
              <a:t> zvony, č. 9 – Z Nového světa.</a:t>
            </a:r>
          </a:p>
          <a:p>
            <a:r>
              <a:rPr lang="cs-CZ" dirty="0" smtClean="0"/>
              <a:t>2. Oratoria a kantáty: </a:t>
            </a:r>
            <a:r>
              <a:rPr lang="cs-CZ" dirty="0" err="1" smtClean="0"/>
              <a:t>Stabat</a:t>
            </a:r>
            <a:r>
              <a:rPr lang="cs-CZ" dirty="0" smtClean="0"/>
              <a:t> Mater, Svatá Ludmila, Rekvie, Svatební košile.</a:t>
            </a:r>
          </a:p>
          <a:p>
            <a:r>
              <a:rPr lang="cs-CZ" dirty="0" smtClean="0"/>
              <a:t>3. Opery: Tvrdé palice, Šelma sedlák, Jakobín, Čert a Káča, Rusalka.</a:t>
            </a:r>
          </a:p>
          <a:p>
            <a:r>
              <a:rPr lang="cs-CZ" dirty="0" smtClean="0"/>
              <a:t>4. Symfonická báseň: Vodník, Zlatý kolovrat, Holoubek.</a:t>
            </a:r>
          </a:p>
          <a:p>
            <a:r>
              <a:rPr lang="cs-CZ" dirty="0" smtClean="0"/>
              <a:t>5. Orchestrální skladby: Slovanské tance I., II. řada.</a:t>
            </a:r>
          </a:p>
          <a:p>
            <a:r>
              <a:rPr lang="cs-CZ" dirty="0" smtClean="0"/>
              <a:t>6. Klavírní skladby: Dumka, Furiant, Humoresky.</a:t>
            </a:r>
          </a:p>
          <a:p>
            <a:r>
              <a:rPr lang="cs-CZ" dirty="0" smtClean="0"/>
              <a:t>7. Písně a sbory: Biblické písně, Moravské dvojzpěvy.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700" i="1" dirty="0" smtClean="0"/>
              <a:t>Wikipedia</a:t>
            </a:r>
            <a:r>
              <a:rPr lang="en-US" sz="1700" dirty="0" smtClean="0"/>
              <a:t>: </a:t>
            </a:r>
            <a:r>
              <a:rPr lang="en-US" sz="1700" i="1" dirty="0" smtClean="0"/>
              <a:t>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1. 11. 2009 12:26 </a:t>
            </a:r>
            <a:r>
              <a:rPr lang="en-US" sz="1700" dirty="0" smtClean="0"/>
              <a:t>- [cit. 2012-05-29].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</a:t>
            </a:r>
            <a:r>
              <a:rPr lang="en-US" sz="1700" dirty="0" smtClean="0">
                <a:hlinkClick r:id="rId2"/>
              </a:rPr>
              <a:t>http://cs.wikipedia.org/wiki/Soubor:Bedrich_Smetana.jpg</a:t>
            </a:r>
            <a:endParaRPr lang="cs-CZ" sz="1700" dirty="0" smtClean="0"/>
          </a:p>
          <a:p>
            <a:r>
              <a:rPr lang="en-US" sz="1700" i="1" dirty="0" smtClean="0"/>
              <a:t>Wikipedia</a:t>
            </a:r>
            <a:r>
              <a:rPr lang="en-US" sz="1700" dirty="0" smtClean="0"/>
              <a:t>: </a:t>
            </a:r>
            <a:r>
              <a:rPr lang="en-US" sz="1700" i="1" dirty="0" smtClean="0"/>
              <a:t>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4. 10. 2008 18:36 </a:t>
            </a:r>
            <a:r>
              <a:rPr lang="en-US" sz="1700" dirty="0" smtClean="0"/>
              <a:t>[cit. 2012-05-29].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</a:t>
            </a:r>
            <a:r>
              <a:rPr lang="en-US" sz="1700" dirty="0" smtClean="0">
                <a:hlinkClick r:id="rId3"/>
              </a:rPr>
              <a:t>http://cs.wikipedia.org/wiki/Soubor:Dvorak1.jpg</a:t>
            </a:r>
            <a:endParaRPr lang="cs-CZ" sz="1700" dirty="0" smtClean="0"/>
          </a:p>
          <a:p>
            <a:r>
              <a:rPr lang="cs-CZ" sz="1700" dirty="0" smtClean="0"/>
              <a:t>CMÍRAL, Antonín. </a:t>
            </a:r>
            <a:r>
              <a:rPr lang="cs-CZ" sz="1700" i="1" dirty="0" smtClean="0"/>
              <a:t>Heslo: Založení konservatoře a varhanické školy. In: Základní pojmy hudební. </a:t>
            </a:r>
            <a:r>
              <a:rPr lang="cs-CZ" sz="1700" dirty="0" smtClean="0"/>
              <a:t>Praha: Státní nakladatelství krásné literatury, hudby a umění. 1957. str. 265 – 270.</a:t>
            </a:r>
          </a:p>
          <a:p>
            <a:r>
              <a:rPr lang="cs-CZ" sz="1700" dirty="0" smtClean="0"/>
              <a:t>CMÍRAL, Antonín. </a:t>
            </a:r>
            <a:r>
              <a:rPr lang="cs-CZ" sz="1700" i="1" dirty="0" smtClean="0"/>
              <a:t>Heslo: Bedřich Smetana. In: Základní pojmy hudební. </a:t>
            </a:r>
            <a:r>
              <a:rPr lang="cs-CZ" sz="1700" dirty="0" smtClean="0"/>
              <a:t>Praha: Státní nakladatelství krásné literatury, hudby a umění. 1957. str. 270 - 272.</a:t>
            </a:r>
          </a:p>
          <a:p>
            <a:r>
              <a:rPr lang="cs-CZ" sz="1700" dirty="0" smtClean="0"/>
              <a:t>CMÍRAL, Antonín. </a:t>
            </a:r>
            <a:r>
              <a:rPr lang="cs-CZ" sz="1700" i="1" dirty="0" smtClean="0"/>
              <a:t>Heslo: Antonín Dvořák. In: Základní pojmy hudební. </a:t>
            </a:r>
            <a:r>
              <a:rPr lang="cs-CZ" sz="1700" dirty="0" smtClean="0"/>
              <a:t>Praha: Státní nakladatelství krásné literatury, hudby a umění. 1957. str. 272 - 274.</a:t>
            </a:r>
          </a:p>
          <a:p>
            <a:r>
              <a:rPr lang="cs-CZ" sz="1700" dirty="0" smtClean="0"/>
              <a:t>ČERNUŠÁK, </a:t>
            </a:r>
            <a:r>
              <a:rPr lang="cs-CZ" sz="1700" dirty="0" err="1" smtClean="0"/>
              <a:t>Gracián</a:t>
            </a:r>
            <a:r>
              <a:rPr lang="cs-CZ" sz="1700" dirty="0" smtClean="0"/>
              <a:t>. </a:t>
            </a:r>
            <a:r>
              <a:rPr lang="cs-CZ" sz="1700" i="1" dirty="0" smtClean="0"/>
              <a:t>Heslo: Bedřich Smetana. In: Československý hudební slovník osob a institucí M – Ž. </a:t>
            </a:r>
            <a:r>
              <a:rPr lang="cs-CZ" sz="1700" dirty="0" smtClean="0"/>
              <a:t>Praha: Státní hudební vydavatelství. 1965. str. 540 – 553.</a:t>
            </a:r>
          </a:p>
          <a:p>
            <a:r>
              <a:rPr lang="cs-CZ" sz="1700" dirty="0" smtClean="0"/>
              <a:t>ŠTĚDROŇ, Bohumír. </a:t>
            </a:r>
            <a:r>
              <a:rPr lang="cs-CZ" sz="1700" i="1" dirty="0" smtClean="0"/>
              <a:t>Heslo: Antonín Dvořák. In: Československý hudební slovník osob a institucí A – L. </a:t>
            </a:r>
            <a:r>
              <a:rPr lang="cs-CZ" sz="1700" dirty="0" smtClean="0"/>
              <a:t>Praha: Státní hudební vydavatelství. 1963. str. 276 – 285.</a:t>
            </a:r>
          </a:p>
          <a:p>
            <a:endParaRPr lang="cs-CZ" sz="1700" dirty="0" smtClean="0"/>
          </a:p>
          <a:p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870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Český romantismus</vt:lpstr>
      <vt:lpstr>Anotace</vt:lpstr>
      <vt:lpstr>Český romantismus</vt:lpstr>
      <vt:lpstr>Bedřich Smetana</vt:lpstr>
      <vt:lpstr>Dílo Bedřicha Smetany</vt:lpstr>
      <vt:lpstr>Antonín Dvořák</vt:lpstr>
      <vt:lpstr>Hudební dráha Antonína Dvořáka</vt:lpstr>
      <vt:lpstr>Výlet za velkou louži</vt:lpstr>
      <vt:lpstr>Dílo Antonína Dvořáka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16</cp:revision>
  <dcterms:created xsi:type="dcterms:W3CDTF">2012-05-29T14:26:05Z</dcterms:created>
  <dcterms:modified xsi:type="dcterms:W3CDTF">2013-02-28T12:58:42Z</dcterms:modified>
</cp:coreProperties>
</file>