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5" r:id="rId9"/>
    <p:sldId id="266" r:id="rId10"/>
    <p:sldId id="268" r:id="rId11"/>
    <p:sldId id="269" r:id="rId12"/>
    <p:sldId id="260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0491668-9A3E-49FD-88D3-7374DB088488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A62A66-04AB-437B-AC38-731BB788B8F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ver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T%C3%B3n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T%C3%B3n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23528" y="4581128"/>
            <a:ext cx="7935416" cy="1222375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Anotace: Materiál je určen pro 1. stupeň ZŠ, slouží jako učební</a:t>
            </a:r>
            <a:r>
              <a:rPr kumimoji="0" lang="cs-CZ" sz="20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materiál k výuce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hudební teorie</a:t>
            </a:r>
            <a:r>
              <a:rPr lang="cs-CZ" sz="20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332656"/>
            <a:ext cx="8458200" cy="30243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ŠKOLY: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SPECIÁLNÍ ZÁKLADNÍ ŠKOLA A MATEŘSKÁ ŠKOLA VARNSDORF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Petr Smetana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VY_32_INOVACE_16_ Hudební teorie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Intervaly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CZ.1.07/1.4.00/21.0640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ask-resimleri.com/wp-content/uploads/Nota-resimleri-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550" y="1052736"/>
            <a:ext cx="8553450" cy="4762500"/>
          </a:xfrm>
          <a:prstGeom prst="rect">
            <a:avLst/>
          </a:prstGeom>
          <a:noFill/>
        </p:spPr>
      </p:pic>
      <p:sp>
        <p:nvSpPr>
          <p:cNvPr id="3" name="Nadpis 3"/>
          <p:cNvSpPr txBox="1">
            <a:spLocks/>
          </p:cNvSpPr>
          <p:nvPr/>
        </p:nvSpPr>
        <p:spPr>
          <a:xfrm>
            <a:off x="467544" y="692696"/>
            <a:ext cx="798842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Hudební teorie VI.</a:t>
            </a:r>
            <a:endParaRPr kumimoji="0" lang="cs-CZ" sz="8000" b="1" i="0" u="none" strike="noStrike" kern="1200" cap="none" spc="0" normalizeH="0" baseline="0" noProof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Podnadpis 4"/>
          <p:cNvSpPr txBox="1">
            <a:spLocks/>
          </p:cNvSpPr>
          <p:nvPr/>
        </p:nvSpPr>
        <p:spPr>
          <a:xfrm>
            <a:off x="794049" y="4941168"/>
            <a:ext cx="30315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n-lt"/>
                <a:ea typeface="+mn-ea"/>
                <a:cs typeface="+mn-cs"/>
              </a:rPr>
              <a:t>Intervaly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3968365" y="6093296"/>
            <a:ext cx="5154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http://www.nohavica.wz.cz/getfile.php3?get=noty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543980" y="6093296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Nainstalujte nejdříve notový font: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84482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 DUR</a:t>
            </a:r>
            <a:endParaRPr lang="cs-CZ" sz="2800" b="1" i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14908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 MOLL</a:t>
            </a:r>
            <a:endParaRPr lang="cs-CZ" sz="2800" b="1" i="1" u="sng" dirty="0"/>
          </a:p>
        </p:txBody>
      </p:sp>
      <p:pic>
        <p:nvPicPr>
          <p:cNvPr id="8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492896"/>
            <a:ext cx="514171" cy="10081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707904" y="278092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70892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0800000">
            <a:off x="4860032" y="263691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10800000">
            <a:off x="5436096" y="25289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1547664" y="3429000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547664" y="30689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23728" y="299695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292494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285293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36450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23728" y="36450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d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99792" y="36450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203848" y="36450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07904" y="36450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83968" y="36450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860032" y="36450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36096" y="36450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6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708920"/>
            <a:ext cx="7776865" cy="576064"/>
          </a:xfrm>
          <a:prstGeom prst="rect">
            <a:avLst/>
          </a:prstGeom>
          <a:noFill/>
        </p:spPr>
      </p:pic>
      <p:pic>
        <p:nvPicPr>
          <p:cNvPr id="27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869160"/>
            <a:ext cx="514171" cy="1008112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 rot="10800000">
            <a:off x="3779912" y="479715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10800000">
            <a:off x="4355976" y="472514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0" name="TextovéPole 29"/>
          <p:cNvSpPr txBox="1"/>
          <p:nvPr/>
        </p:nvSpPr>
        <p:spPr>
          <a:xfrm rot="10800000">
            <a:off x="4932040" y="465313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1" name="TextovéPole 30"/>
          <p:cNvSpPr txBox="1"/>
          <p:nvPr/>
        </p:nvSpPr>
        <p:spPr>
          <a:xfrm rot="10800000">
            <a:off x="5508104" y="45451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619672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3" name="TextovéPole 32"/>
          <p:cNvSpPr txBox="1"/>
          <p:nvPr/>
        </p:nvSpPr>
        <p:spPr>
          <a:xfrm rot="10800000">
            <a:off x="2195736" y="50131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4" name="TextovéPole 33"/>
          <p:cNvSpPr txBox="1"/>
          <p:nvPr/>
        </p:nvSpPr>
        <p:spPr>
          <a:xfrm rot="10800000">
            <a:off x="2699792" y="49411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0800000">
            <a:off x="3275856" y="48691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619672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9573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77180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27585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779912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35597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93204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508104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4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085184"/>
            <a:ext cx="7776865" cy="576064"/>
          </a:xfrm>
          <a:prstGeom prst="rect">
            <a:avLst/>
          </a:prstGeom>
          <a:noFill/>
        </p:spPr>
      </p:pic>
      <p:cxnSp>
        <p:nvCxnSpPr>
          <p:cNvPr id="45" name="Přímá spojovací čára 44"/>
          <p:cNvCxnSpPr/>
          <p:nvPr/>
        </p:nvCxnSpPr>
        <p:spPr>
          <a:xfrm flipH="1">
            <a:off x="5508104" y="494116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1907704" y="260648"/>
            <a:ext cx="5904656" cy="1569660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Uspořádáním tónů na řádky a do mezer pravidelně za sebou vytvoříme STUPNICI.</a:t>
            </a:r>
          </a:p>
        </p:txBody>
      </p:sp>
      <p:sp>
        <p:nvSpPr>
          <p:cNvPr id="50" name="Obdélník 49"/>
          <p:cNvSpPr/>
          <p:nvPr/>
        </p:nvSpPr>
        <p:spPr>
          <a:xfrm rot="19434429">
            <a:off x="-623027" y="658687"/>
            <a:ext cx="37822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500"/>
                            </p:stCondLst>
                            <p:childTnLst>
                              <p:par>
                                <p:cTn id="6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500"/>
                            </p:stCondLst>
                            <p:childTnLst>
                              <p:par>
                                <p:cTn id="6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500"/>
                            </p:stCondLst>
                            <p:childTnLst>
                              <p:par>
                                <p:cTn id="7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500"/>
                            </p:stCondLst>
                            <p:childTnLst>
                              <p:par>
                                <p:cTn id="8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6500"/>
                            </p:stCondLst>
                            <p:childTnLst>
                              <p:par>
                                <p:cTn id="8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8500"/>
                            </p:stCondLst>
                            <p:childTnLst>
                              <p:par>
                                <p:cTn id="10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9500"/>
                            </p:stCondLst>
                            <p:childTnLst>
                              <p:par>
                                <p:cTn id="109" presetID="3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1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1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1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1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4" presetID="3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1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1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1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3" presetClass="entr" presetSubtype="1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48" presetClass="entr" presetSubtype="0" ac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3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500"/>
                            </p:stCondLst>
                            <p:childTnLst>
                              <p:par>
                                <p:cTn id="163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3500"/>
                            </p:stCondLst>
                            <p:childTnLst>
                              <p:par>
                                <p:cTn id="17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500"/>
                            </p:stCondLst>
                            <p:childTnLst>
                              <p:par>
                                <p:cTn id="18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6500"/>
                            </p:stCondLst>
                            <p:childTnLst>
                              <p:par>
                                <p:cTn id="19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7500"/>
                            </p:stCondLst>
                            <p:childTnLst>
                              <p:par>
                                <p:cTn id="19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8500"/>
                            </p:stCondLst>
                            <p:childTnLst>
                              <p:par>
                                <p:cTn id="20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9500"/>
                            </p:stCondLst>
                            <p:childTnLst>
                              <p:par>
                                <p:cTn id="21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19" presetID="3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2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2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2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2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4" presetID="3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2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2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2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2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8" grpId="1"/>
      <p:bldP spid="19" grpId="0"/>
      <p:bldP spid="20" grpId="0"/>
      <p:bldP spid="21" grpId="0"/>
      <p:bldP spid="22" grpId="0"/>
      <p:bldP spid="23" grpId="0"/>
      <p:bldP spid="24" grpId="0"/>
      <p:bldP spid="25" grpId="0"/>
      <p:bldP spid="25" grpId="1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6" grpId="1"/>
      <p:bldP spid="37" grpId="0"/>
      <p:bldP spid="38" grpId="0"/>
      <p:bldP spid="39" grpId="0"/>
      <p:bldP spid="40" grpId="0"/>
      <p:bldP spid="41" grpId="0"/>
      <p:bldP spid="42" grpId="0"/>
      <p:bldP spid="43" grpId="0"/>
      <p:bldP spid="43" grpId="1"/>
      <p:bldP spid="4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dirty="0" smtClean="0"/>
              <a:t>Interval</a:t>
            </a:r>
            <a:r>
              <a:rPr lang="cs-CZ" sz="3200" dirty="0" smtClean="0"/>
              <a:t> je vzdálenost mezi dvěma </a:t>
            </a:r>
            <a:r>
              <a:rPr lang="cs-CZ" sz="3200" dirty="0" smtClean="0">
                <a:hlinkClick r:id="rId2" tooltip="Tón"/>
              </a:rPr>
              <a:t>tóny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1619672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INTERVAL</a:t>
            </a:r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437112"/>
            <a:ext cx="514171" cy="1008112"/>
          </a:xfrm>
          <a:prstGeom prst="rect">
            <a:avLst/>
          </a:prstGeom>
          <a:noFill/>
        </p:spPr>
      </p:pic>
      <p:cxnSp>
        <p:nvCxnSpPr>
          <p:cNvPr id="11" name="Přímá spojovací čára 10"/>
          <p:cNvCxnSpPr/>
          <p:nvPr/>
        </p:nvCxnSpPr>
        <p:spPr>
          <a:xfrm flipH="1">
            <a:off x="1979712" y="5373216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403648" y="50131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6" name="Picture 2" descr="Soubor:Staff240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653136"/>
            <a:ext cx="7776865" cy="576064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1403648" y="558924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2132856"/>
            <a:ext cx="30941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Tón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je základní tón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03648" y="2636912"/>
            <a:ext cx="62584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Zazní-li tón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a pak ještě jednou tón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, je to </a:t>
            </a:r>
          </a:p>
          <a:p>
            <a:r>
              <a:rPr lang="cs-CZ" sz="2400" dirty="0" smtClean="0"/>
              <a:t>vzdálenost jednoho tónu (od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do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79712" y="50131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79712" y="558924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9" name="Přímá spojovací čára 28"/>
          <p:cNvCxnSpPr/>
          <p:nvPr/>
        </p:nvCxnSpPr>
        <p:spPr>
          <a:xfrm flipH="1">
            <a:off x="1403648" y="5373216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691680" y="3501008"/>
            <a:ext cx="4268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Takový INTERVAL se jmenuje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6012160" y="357301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PRIMA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2" grpId="0"/>
      <p:bldP spid="17" grpId="0"/>
      <p:bldP spid="25" grpId="0"/>
      <p:bldP spid="26" grpId="0"/>
      <p:bldP spid="27" grpId="0"/>
      <p:bldP spid="28" grpId="0"/>
      <p:bldP spid="30" grpId="0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1196752"/>
            <a:ext cx="806489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dirty="0" smtClean="0"/>
              <a:t>Interval</a:t>
            </a:r>
            <a:r>
              <a:rPr lang="cs-CZ" sz="3200" dirty="0" smtClean="0"/>
              <a:t> je vzdálenost mezi dvěma </a:t>
            </a:r>
            <a:r>
              <a:rPr lang="cs-CZ" sz="3200" dirty="0" smtClean="0">
                <a:hlinkClick r:id="rId2" tooltip="Tón"/>
              </a:rPr>
              <a:t>tóny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619672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INTERVAL</a:t>
            </a:r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5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437112"/>
            <a:ext cx="514171" cy="10081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403648" y="50131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8" name="Picture 2" descr="Soubor:Staff240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653136"/>
            <a:ext cx="7776865" cy="57606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403648" y="558924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4" y="2132856"/>
            <a:ext cx="30941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Tón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je základní tón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2636912"/>
            <a:ext cx="63482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Zazní-li tón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a pak tón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2400" dirty="0" smtClean="0"/>
              <a:t>, je to </a:t>
            </a:r>
          </a:p>
          <a:p>
            <a:r>
              <a:rPr lang="cs-CZ" sz="2400" dirty="0" smtClean="0"/>
              <a:t>vzdálenost dvou sousedních tónů(od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do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49411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79712" y="558924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d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flipH="1">
            <a:off x="1403648" y="5373216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691680" y="3501008"/>
            <a:ext cx="4268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Takový INTERVAL se jmenuje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084168" y="357301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SEKUNDA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/>
      <p:bldP spid="9" grpId="0"/>
      <p:bldP spid="10" grpId="0"/>
      <p:bldP spid="11" grpId="0"/>
      <p:bldP spid="12" grpId="0"/>
      <p:bldP spid="13" grpId="0"/>
      <p:bldP spid="15" grpId="0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INTERVAL</a:t>
            </a:r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y od C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2708920"/>
            <a:ext cx="3960440" cy="523220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/>
              <a:t>Další intervaly jsou:</a:t>
            </a:r>
            <a:endParaRPr lang="cs-CZ" sz="2800" dirty="0"/>
          </a:p>
        </p:txBody>
      </p:sp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869160"/>
            <a:ext cx="514171" cy="10081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55976" y="515719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6372200" y="50131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>
            <a:off x="7524328" y="49411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 flipH="1">
            <a:off x="2123728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123728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53012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52292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5577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e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f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5597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g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524328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2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085184"/>
            <a:ext cx="7776865" cy="576064"/>
          </a:xfrm>
          <a:prstGeom prst="rect">
            <a:avLst/>
          </a:prstGeom>
          <a:noFill/>
        </p:spPr>
      </p:pic>
      <p:cxnSp>
        <p:nvCxnSpPr>
          <p:cNvPr id="27" name="Přímá spojovací čára 26"/>
          <p:cNvCxnSpPr/>
          <p:nvPr/>
        </p:nvCxnSpPr>
        <p:spPr>
          <a:xfrm flipH="1">
            <a:off x="6948264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948264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948264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 flipH="1">
            <a:off x="3059832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059832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059832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33" name="Přímá spojovací čára 32"/>
          <p:cNvCxnSpPr/>
          <p:nvPr/>
        </p:nvCxnSpPr>
        <p:spPr>
          <a:xfrm flipH="1">
            <a:off x="3923928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923928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23928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36" name="Přímá spojovací čára 35"/>
          <p:cNvCxnSpPr/>
          <p:nvPr/>
        </p:nvCxnSpPr>
        <p:spPr>
          <a:xfrm flipH="1">
            <a:off x="5868144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868144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868144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flipH="1">
            <a:off x="4860032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860032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860032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 rot="18833104">
            <a:off x="5796143" y="143639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SEKUNDA</a:t>
            </a:r>
          </a:p>
        </p:txBody>
      </p:sp>
      <p:sp>
        <p:nvSpPr>
          <p:cNvPr id="51" name="Obdélník 50"/>
          <p:cNvSpPr/>
          <p:nvPr/>
        </p:nvSpPr>
        <p:spPr>
          <a:xfrm rot="18833104">
            <a:off x="1907709" y="3884664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TERCIE</a:t>
            </a:r>
          </a:p>
        </p:txBody>
      </p:sp>
      <p:sp>
        <p:nvSpPr>
          <p:cNvPr id="52" name="Obdélník 51"/>
          <p:cNvSpPr/>
          <p:nvPr/>
        </p:nvSpPr>
        <p:spPr>
          <a:xfrm rot="18833104">
            <a:off x="2915822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KVARTA</a:t>
            </a:r>
          </a:p>
        </p:txBody>
      </p:sp>
      <p:sp>
        <p:nvSpPr>
          <p:cNvPr id="53" name="Obdélník 52"/>
          <p:cNvSpPr/>
          <p:nvPr/>
        </p:nvSpPr>
        <p:spPr>
          <a:xfrm rot="18833104">
            <a:off x="3779918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KVINTA</a:t>
            </a:r>
          </a:p>
        </p:txBody>
      </p:sp>
      <p:sp>
        <p:nvSpPr>
          <p:cNvPr id="54" name="Obdélník 53"/>
          <p:cNvSpPr/>
          <p:nvPr/>
        </p:nvSpPr>
        <p:spPr>
          <a:xfrm rot="18833104">
            <a:off x="4716023" y="3812655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SEXTA</a:t>
            </a:r>
          </a:p>
        </p:txBody>
      </p:sp>
      <p:sp>
        <p:nvSpPr>
          <p:cNvPr id="55" name="Obdélník 54"/>
          <p:cNvSpPr/>
          <p:nvPr/>
        </p:nvSpPr>
        <p:spPr>
          <a:xfrm rot="18833104">
            <a:off x="5724133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SEPTIMA</a:t>
            </a:r>
          </a:p>
        </p:txBody>
      </p:sp>
      <p:sp>
        <p:nvSpPr>
          <p:cNvPr id="56" name="Obdélník 55"/>
          <p:cNvSpPr/>
          <p:nvPr/>
        </p:nvSpPr>
        <p:spPr>
          <a:xfrm rot="18833104">
            <a:off x="6732245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OKTÁVA</a:t>
            </a:r>
          </a:p>
        </p:txBody>
      </p:sp>
      <p:sp>
        <p:nvSpPr>
          <p:cNvPr id="57" name="Obdélník 56"/>
          <p:cNvSpPr/>
          <p:nvPr/>
        </p:nvSpPr>
        <p:spPr>
          <a:xfrm rot="18874273">
            <a:off x="1771175" y="1501250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PRIMA</a:t>
            </a:r>
          </a:p>
        </p:txBody>
      </p:sp>
      <p:pic>
        <p:nvPicPr>
          <p:cNvPr id="58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514171" cy="1008112"/>
          </a:xfrm>
          <a:prstGeom prst="rect">
            <a:avLst/>
          </a:prstGeom>
          <a:noFill/>
        </p:spPr>
      </p:pic>
      <p:cxnSp>
        <p:nvCxnSpPr>
          <p:cNvPr id="59" name="Přímá spojovací čára 58"/>
          <p:cNvCxnSpPr/>
          <p:nvPr/>
        </p:nvCxnSpPr>
        <p:spPr>
          <a:xfrm flipH="1">
            <a:off x="1547664" y="1988840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1187624" y="16288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187624" y="220486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547664" y="16288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547664" y="220486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64" name="Přímá spojovací čára 63"/>
          <p:cNvCxnSpPr/>
          <p:nvPr/>
        </p:nvCxnSpPr>
        <p:spPr>
          <a:xfrm flipH="1">
            <a:off x="1187624" y="1988840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5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5" y="1268760"/>
            <a:ext cx="1152128" cy="576064"/>
          </a:xfrm>
          <a:prstGeom prst="rect">
            <a:avLst/>
          </a:prstGeom>
          <a:noFill/>
        </p:spPr>
      </p:pic>
      <p:pic>
        <p:nvPicPr>
          <p:cNvPr id="6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124744"/>
            <a:ext cx="514171" cy="1008112"/>
          </a:xfrm>
          <a:prstGeom prst="rect">
            <a:avLst/>
          </a:prstGeom>
          <a:noFill/>
        </p:spPr>
      </p:pic>
      <p:pic>
        <p:nvPicPr>
          <p:cNvPr id="67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3" y="1340768"/>
            <a:ext cx="1944216" cy="576064"/>
          </a:xfrm>
          <a:prstGeom prst="rect">
            <a:avLst/>
          </a:prstGeom>
          <a:noFill/>
        </p:spPr>
      </p:pic>
      <p:sp>
        <p:nvSpPr>
          <p:cNvPr id="68" name="TextovéPole 67"/>
          <p:cNvSpPr txBox="1"/>
          <p:nvPr/>
        </p:nvSpPr>
        <p:spPr>
          <a:xfrm>
            <a:off x="4860032" y="17008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4860032" y="227687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436096" y="16288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436096" y="227687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d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72" name="Přímá spojovací čára 71"/>
          <p:cNvCxnSpPr/>
          <p:nvPr/>
        </p:nvCxnSpPr>
        <p:spPr>
          <a:xfrm flipH="1">
            <a:off x="4860032" y="206084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6" grpId="0"/>
      <p:bldP spid="7" grpId="0"/>
      <p:bldP spid="8" grpId="0"/>
      <p:bldP spid="10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  <p:bldP spid="28" grpId="0"/>
      <p:bldP spid="29" grpId="0"/>
      <p:bldP spid="31" grpId="0"/>
      <p:bldP spid="32" grpId="0"/>
      <p:bldP spid="34" grpId="0"/>
      <p:bldP spid="35" grpId="0"/>
      <p:bldP spid="37" grpId="0"/>
      <p:bldP spid="38" grpId="0"/>
      <p:bldP spid="43" grpId="0"/>
      <p:bldP spid="44" grpId="0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60" grpId="0"/>
      <p:bldP spid="61" grpId="0"/>
      <p:bldP spid="62" grpId="0"/>
      <p:bldP spid="63" grpId="0"/>
      <p:bldP spid="68" grpId="0"/>
      <p:bldP spid="69" grpId="0"/>
      <p:bldP spid="70" grpId="0"/>
      <p:bldP spid="7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INTERVAL</a:t>
            </a:r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y od A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2708920"/>
            <a:ext cx="2592288" cy="138499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/>
              <a:t>Další intervaly jsou:</a:t>
            </a:r>
            <a:endParaRPr lang="cs-CZ" sz="2800" dirty="0"/>
          </a:p>
        </p:txBody>
      </p:sp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869160"/>
            <a:ext cx="514171" cy="10081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55976" y="479715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72514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6372200" y="465313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>
            <a:off x="7524328" y="458112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23728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49411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48691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c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d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55976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e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f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24328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085184"/>
            <a:ext cx="7776865" cy="576064"/>
          </a:xfrm>
          <a:prstGeom prst="rect">
            <a:avLst/>
          </a:prstGeom>
          <a:noFill/>
        </p:spPr>
      </p:pic>
      <p:cxnSp>
        <p:nvCxnSpPr>
          <p:cNvPr id="21" name="Přímá spojovací čára 20"/>
          <p:cNvCxnSpPr/>
          <p:nvPr/>
        </p:nvCxnSpPr>
        <p:spPr>
          <a:xfrm flipH="1">
            <a:off x="7596336" y="494116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948264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48264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59832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23928" y="5085184"/>
            <a:ext cx="2880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23928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868144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868144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860032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860032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 rot="18833104">
            <a:off x="5796143" y="143639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SEKUNDA</a:t>
            </a:r>
          </a:p>
        </p:txBody>
      </p:sp>
      <p:sp>
        <p:nvSpPr>
          <p:cNvPr id="37" name="Obdélník 36"/>
          <p:cNvSpPr/>
          <p:nvPr/>
        </p:nvSpPr>
        <p:spPr>
          <a:xfrm rot="18833104">
            <a:off x="1979718" y="3596633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TERCIE</a:t>
            </a:r>
          </a:p>
        </p:txBody>
      </p:sp>
      <p:sp>
        <p:nvSpPr>
          <p:cNvPr id="38" name="Obdélník 37"/>
          <p:cNvSpPr/>
          <p:nvPr/>
        </p:nvSpPr>
        <p:spPr>
          <a:xfrm rot="18833104">
            <a:off x="2915822" y="366864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KVARTA</a:t>
            </a:r>
          </a:p>
        </p:txBody>
      </p:sp>
      <p:sp>
        <p:nvSpPr>
          <p:cNvPr id="39" name="Obdélník 38"/>
          <p:cNvSpPr/>
          <p:nvPr/>
        </p:nvSpPr>
        <p:spPr>
          <a:xfrm rot="18833104">
            <a:off x="3779918" y="3740649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KVINTA</a:t>
            </a:r>
          </a:p>
        </p:txBody>
      </p:sp>
      <p:sp>
        <p:nvSpPr>
          <p:cNvPr id="40" name="Obdélník 39"/>
          <p:cNvSpPr/>
          <p:nvPr/>
        </p:nvSpPr>
        <p:spPr>
          <a:xfrm rot="18833104">
            <a:off x="4716022" y="366864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SEXTA</a:t>
            </a:r>
          </a:p>
        </p:txBody>
      </p:sp>
      <p:sp>
        <p:nvSpPr>
          <p:cNvPr id="41" name="Obdélník 40"/>
          <p:cNvSpPr/>
          <p:nvPr/>
        </p:nvSpPr>
        <p:spPr>
          <a:xfrm rot="18833104">
            <a:off x="5724134" y="366864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SEPTIMA</a:t>
            </a:r>
          </a:p>
        </p:txBody>
      </p:sp>
      <p:sp>
        <p:nvSpPr>
          <p:cNvPr id="42" name="Obdélník 41"/>
          <p:cNvSpPr/>
          <p:nvPr/>
        </p:nvSpPr>
        <p:spPr>
          <a:xfrm rot="18833104">
            <a:off x="6732246" y="366864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OKTÁVA</a:t>
            </a:r>
          </a:p>
        </p:txBody>
      </p:sp>
      <p:sp>
        <p:nvSpPr>
          <p:cNvPr id="43" name="Obdélník 42"/>
          <p:cNvSpPr/>
          <p:nvPr/>
        </p:nvSpPr>
        <p:spPr>
          <a:xfrm rot="18874273">
            <a:off x="1771175" y="1501250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PRIMA</a:t>
            </a:r>
          </a:p>
        </p:txBody>
      </p:sp>
      <p:pic>
        <p:nvPicPr>
          <p:cNvPr id="4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514171" cy="1008112"/>
          </a:xfrm>
          <a:prstGeom prst="rect">
            <a:avLst/>
          </a:prstGeom>
          <a:noFill/>
        </p:spPr>
      </p:pic>
      <p:sp>
        <p:nvSpPr>
          <p:cNvPr id="46" name="TextovéPole 45"/>
          <p:cNvSpPr txBox="1"/>
          <p:nvPr/>
        </p:nvSpPr>
        <p:spPr>
          <a:xfrm>
            <a:off x="1187624" y="12687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187624" y="18448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547664" y="12687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18448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1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268760"/>
            <a:ext cx="1152128" cy="576064"/>
          </a:xfrm>
          <a:prstGeom prst="rect">
            <a:avLst/>
          </a:prstGeom>
          <a:noFill/>
        </p:spPr>
      </p:pic>
      <p:pic>
        <p:nvPicPr>
          <p:cNvPr id="52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124744"/>
            <a:ext cx="514171" cy="1008112"/>
          </a:xfrm>
          <a:prstGeom prst="rect">
            <a:avLst/>
          </a:prstGeom>
          <a:noFill/>
        </p:spPr>
      </p:pic>
      <p:pic>
        <p:nvPicPr>
          <p:cNvPr id="53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3" y="1340768"/>
            <a:ext cx="1944216" cy="576064"/>
          </a:xfrm>
          <a:prstGeom prst="rect">
            <a:avLst/>
          </a:prstGeom>
          <a:noFill/>
        </p:spPr>
      </p:pic>
      <p:sp>
        <p:nvSpPr>
          <p:cNvPr id="54" name="TextovéPole 53"/>
          <p:cNvSpPr txBox="1"/>
          <p:nvPr/>
        </p:nvSpPr>
        <p:spPr>
          <a:xfrm>
            <a:off x="4860032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860032" y="191683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436096" y="12687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436096" y="191683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h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2" grpId="0"/>
      <p:bldP spid="23" grpId="0"/>
      <p:bldP spid="25" grpId="0"/>
      <p:bldP spid="26" grpId="0"/>
      <p:bldP spid="28" grpId="0"/>
      <p:bldP spid="29" grpId="0"/>
      <p:bldP spid="31" grpId="0"/>
      <p:bldP spid="32" grpId="0"/>
      <p:bldP spid="34" grpId="0"/>
      <p:bldP spid="35" grpId="0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6" grpId="0"/>
      <p:bldP spid="47" grpId="0"/>
      <p:bldP spid="48" grpId="0"/>
      <p:bldP spid="49" grpId="0"/>
      <p:bldP spid="54" grpId="0"/>
      <p:bldP spid="55" grpId="0"/>
      <p:bldP spid="56" grpId="0"/>
      <p:bldP spid="5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Doplňte noty podle intervalů</a:t>
            </a:r>
          </a:p>
        </p:txBody>
      </p:sp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869160"/>
            <a:ext cx="514171" cy="1008112"/>
          </a:xfrm>
          <a:prstGeom prst="rect">
            <a:avLst/>
          </a:prstGeom>
          <a:noFill/>
        </p:spPr>
      </p:pic>
      <p:cxnSp>
        <p:nvCxnSpPr>
          <p:cNvPr id="9" name="Přímá spojovací čára 8"/>
          <p:cNvCxnSpPr/>
          <p:nvPr/>
        </p:nvCxnSpPr>
        <p:spPr>
          <a:xfrm flipH="1">
            <a:off x="2123728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123728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22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085184"/>
            <a:ext cx="7776865" cy="576064"/>
          </a:xfrm>
          <a:prstGeom prst="rect">
            <a:avLst/>
          </a:prstGeom>
          <a:noFill/>
        </p:spPr>
      </p:pic>
      <p:cxnSp>
        <p:nvCxnSpPr>
          <p:cNvPr id="27" name="Přímá spojovací čára 26"/>
          <p:cNvCxnSpPr/>
          <p:nvPr/>
        </p:nvCxnSpPr>
        <p:spPr>
          <a:xfrm flipH="1">
            <a:off x="6948264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948264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 flipH="1">
            <a:off x="3059832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059832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33" name="Přímá spojovací čára 32"/>
          <p:cNvCxnSpPr/>
          <p:nvPr/>
        </p:nvCxnSpPr>
        <p:spPr>
          <a:xfrm flipH="1">
            <a:off x="3923928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923928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36" name="Přímá spojovací čára 35"/>
          <p:cNvCxnSpPr/>
          <p:nvPr/>
        </p:nvCxnSpPr>
        <p:spPr>
          <a:xfrm flipH="1">
            <a:off x="5868144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868144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flipH="1">
            <a:off x="4860032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860032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0" name="Obdélník 49"/>
          <p:cNvSpPr/>
          <p:nvPr/>
        </p:nvSpPr>
        <p:spPr>
          <a:xfrm rot="18833104">
            <a:off x="5796143" y="143639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SEKUNDA</a:t>
            </a:r>
          </a:p>
        </p:txBody>
      </p:sp>
      <p:sp>
        <p:nvSpPr>
          <p:cNvPr id="51" name="Obdélník 50"/>
          <p:cNvSpPr/>
          <p:nvPr/>
        </p:nvSpPr>
        <p:spPr>
          <a:xfrm rot="18833104">
            <a:off x="1907709" y="3884664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TERCIE</a:t>
            </a:r>
          </a:p>
        </p:txBody>
      </p:sp>
      <p:sp>
        <p:nvSpPr>
          <p:cNvPr id="52" name="Obdélník 51"/>
          <p:cNvSpPr/>
          <p:nvPr/>
        </p:nvSpPr>
        <p:spPr>
          <a:xfrm rot="18833104">
            <a:off x="2915822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KVARTA</a:t>
            </a:r>
          </a:p>
        </p:txBody>
      </p:sp>
      <p:sp>
        <p:nvSpPr>
          <p:cNvPr id="53" name="Obdélník 52"/>
          <p:cNvSpPr/>
          <p:nvPr/>
        </p:nvSpPr>
        <p:spPr>
          <a:xfrm rot="18833104">
            <a:off x="3779918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KVINTA</a:t>
            </a:r>
          </a:p>
        </p:txBody>
      </p:sp>
      <p:sp>
        <p:nvSpPr>
          <p:cNvPr id="54" name="Obdélník 53"/>
          <p:cNvSpPr/>
          <p:nvPr/>
        </p:nvSpPr>
        <p:spPr>
          <a:xfrm rot="18833104">
            <a:off x="4716023" y="3812655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SEXTA</a:t>
            </a:r>
          </a:p>
        </p:txBody>
      </p:sp>
      <p:sp>
        <p:nvSpPr>
          <p:cNvPr id="55" name="Obdélník 54"/>
          <p:cNvSpPr/>
          <p:nvPr/>
        </p:nvSpPr>
        <p:spPr>
          <a:xfrm rot="18833104">
            <a:off x="5724133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SEPTIMA</a:t>
            </a:r>
          </a:p>
        </p:txBody>
      </p:sp>
      <p:sp>
        <p:nvSpPr>
          <p:cNvPr id="56" name="Obdélník 55"/>
          <p:cNvSpPr/>
          <p:nvPr/>
        </p:nvSpPr>
        <p:spPr>
          <a:xfrm rot="18833104">
            <a:off x="6732245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OKTÁVA</a:t>
            </a:r>
          </a:p>
        </p:txBody>
      </p:sp>
      <p:sp>
        <p:nvSpPr>
          <p:cNvPr id="57" name="Obdélník 56"/>
          <p:cNvSpPr/>
          <p:nvPr/>
        </p:nvSpPr>
        <p:spPr>
          <a:xfrm rot="18874273">
            <a:off x="1771175" y="1501250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PRIMA</a:t>
            </a:r>
          </a:p>
        </p:txBody>
      </p:sp>
      <p:pic>
        <p:nvPicPr>
          <p:cNvPr id="58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514171" cy="1008112"/>
          </a:xfrm>
          <a:prstGeom prst="rect">
            <a:avLst/>
          </a:prstGeom>
          <a:noFill/>
        </p:spPr>
      </p:pic>
      <p:sp>
        <p:nvSpPr>
          <p:cNvPr id="60" name="TextovéPole 59"/>
          <p:cNvSpPr txBox="1"/>
          <p:nvPr/>
        </p:nvSpPr>
        <p:spPr>
          <a:xfrm>
            <a:off x="1187624" y="16288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64" name="Přímá spojovací čára 63"/>
          <p:cNvCxnSpPr/>
          <p:nvPr/>
        </p:nvCxnSpPr>
        <p:spPr>
          <a:xfrm flipH="1">
            <a:off x="1187624" y="1988840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5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5" y="1268760"/>
            <a:ext cx="1152128" cy="576064"/>
          </a:xfrm>
          <a:prstGeom prst="rect">
            <a:avLst/>
          </a:prstGeom>
          <a:noFill/>
        </p:spPr>
      </p:pic>
      <p:pic>
        <p:nvPicPr>
          <p:cNvPr id="6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124744"/>
            <a:ext cx="514171" cy="1008112"/>
          </a:xfrm>
          <a:prstGeom prst="rect">
            <a:avLst/>
          </a:prstGeom>
          <a:noFill/>
        </p:spPr>
      </p:pic>
      <p:pic>
        <p:nvPicPr>
          <p:cNvPr id="67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3" y="1340768"/>
            <a:ext cx="1944216" cy="576064"/>
          </a:xfrm>
          <a:prstGeom prst="rect">
            <a:avLst/>
          </a:prstGeom>
          <a:noFill/>
        </p:spPr>
      </p:pic>
      <p:sp>
        <p:nvSpPr>
          <p:cNvPr id="68" name="TextovéPole 67"/>
          <p:cNvSpPr txBox="1"/>
          <p:nvPr/>
        </p:nvSpPr>
        <p:spPr>
          <a:xfrm>
            <a:off x="4860032" y="17008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72" name="Přímá spojovací čára 71"/>
          <p:cNvCxnSpPr/>
          <p:nvPr/>
        </p:nvCxnSpPr>
        <p:spPr>
          <a:xfrm flipH="1">
            <a:off x="4860032" y="206084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over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Doplň názvy intervalů</a:t>
            </a:r>
          </a:p>
        </p:txBody>
      </p:sp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869160"/>
            <a:ext cx="514171" cy="10081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55976" y="515719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6372200" y="50131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>
            <a:off x="7524328" y="49411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 flipH="1">
            <a:off x="2123728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123728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53012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52292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f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5597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g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24328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085184"/>
            <a:ext cx="7776865" cy="576064"/>
          </a:xfrm>
          <a:prstGeom prst="rect">
            <a:avLst/>
          </a:prstGeom>
          <a:noFill/>
        </p:spPr>
      </p:pic>
      <p:cxnSp>
        <p:nvCxnSpPr>
          <p:cNvPr id="21" name="Přímá spojovací čára 20"/>
          <p:cNvCxnSpPr/>
          <p:nvPr/>
        </p:nvCxnSpPr>
        <p:spPr>
          <a:xfrm flipH="1">
            <a:off x="6948264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948264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48264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4" name="Přímá spojovací čára 23"/>
          <p:cNvCxnSpPr/>
          <p:nvPr/>
        </p:nvCxnSpPr>
        <p:spPr>
          <a:xfrm flipH="1">
            <a:off x="3059832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059832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7" name="Přímá spojovací čára 26"/>
          <p:cNvCxnSpPr/>
          <p:nvPr/>
        </p:nvCxnSpPr>
        <p:spPr>
          <a:xfrm flipH="1">
            <a:off x="3923928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923928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23928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 flipH="1">
            <a:off x="5868144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5868144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868144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33" name="Přímá spojovací čára 32"/>
          <p:cNvCxnSpPr/>
          <p:nvPr/>
        </p:nvCxnSpPr>
        <p:spPr>
          <a:xfrm flipH="1">
            <a:off x="4860032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860032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860032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 rot="18833104">
            <a:off x="5796143" y="143639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chemeClr val="accent5">
                  <a:lumMod val="75000"/>
                </a:schemeClr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 rot="18833104">
            <a:off x="1907709" y="3884664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 rot="18833104">
            <a:off x="2915823" y="3812657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 rot="18833104">
            <a:off x="3779918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7030A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 rot="18833104">
            <a:off x="4716023" y="3812655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 rot="18833104">
            <a:off x="5724133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 rot="18833104">
            <a:off x="6732245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chemeClr val="accent5">
                  <a:lumMod val="75000"/>
                </a:schemeClr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 rot="18874273">
            <a:off x="1771175" y="1501250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4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514171" cy="1008112"/>
          </a:xfrm>
          <a:prstGeom prst="rect">
            <a:avLst/>
          </a:prstGeom>
          <a:noFill/>
        </p:spPr>
      </p:pic>
      <p:cxnSp>
        <p:nvCxnSpPr>
          <p:cNvPr id="45" name="Přímá spojovací čára 44"/>
          <p:cNvCxnSpPr/>
          <p:nvPr/>
        </p:nvCxnSpPr>
        <p:spPr>
          <a:xfrm flipH="1">
            <a:off x="1547664" y="1988840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1187624" y="16288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187624" y="220486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547664" y="16288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220486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0" name="Přímá spojovací čára 49"/>
          <p:cNvCxnSpPr/>
          <p:nvPr/>
        </p:nvCxnSpPr>
        <p:spPr>
          <a:xfrm flipH="1">
            <a:off x="1187624" y="1988840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1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5" y="1268760"/>
            <a:ext cx="1152128" cy="576064"/>
          </a:xfrm>
          <a:prstGeom prst="rect">
            <a:avLst/>
          </a:prstGeom>
          <a:noFill/>
        </p:spPr>
      </p:pic>
      <p:pic>
        <p:nvPicPr>
          <p:cNvPr id="52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124744"/>
            <a:ext cx="514171" cy="1008112"/>
          </a:xfrm>
          <a:prstGeom prst="rect">
            <a:avLst/>
          </a:prstGeom>
          <a:noFill/>
        </p:spPr>
      </p:pic>
      <p:pic>
        <p:nvPicPr>
          <p:cNvPr id="53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3" y="1340768"/>
            <a:ext cx="1944216" cy="576064"/>
          </a:xfrm>
          <a:prstGeom prst="rect">
            <a:avLst/>
          </a:prstGeom>
          <a:noFill/>
        </p:spPr>
      </p:pic>
      <p:sp>
        <p:nvSpPr>
          <p:cNvPr id="54" name="TextovéPole 53"/>
          <p:cNvSpPr txBox="1"/>
          <p:nvPr/>
        </p:nvSpPr>
        <p:spPr>
          <a:xfrm>
            <a:off x="4860032" y="17008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860032" y="227687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436096" y="16288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436096" y="227687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d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58" name="Přímá spojovací čára 57"/>
          <p:cNvCxnSpPr/>
          <p:nvPr/>
        </p:nvCxnSpPr>
        <p:spPr>
          <a:xfrm flipH="1">
            <a:off x="4860032" y="206084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Doplň noty podle intervalů</a:t>
            </a:r>
          </a:p>
        </p:txBody>
      </p:sp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869160"/>
            <a:ext cx="514171" cy="10081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123728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9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085184"/>
            <a:ext cx="7776865" cy="576064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6948264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59832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23928" y="5085184"/>
            <a:ext cx="2880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68144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60032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1" name="Obdélník 30"/>
          <p:cNvSpPr/>
          <p:nvPr/>
        </p:nvSpPr>
        <p:spPr>
          <a:xfrm rot="18833104">
            <a:off x="5796143" y="143639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SEKUNDA</a:t>
            </a:r>
          </a:p>
        </p:txBody>
      </p:sp>
      <p:sp>
        <p:nvSpPr>
          <p:cNvPr id="32" name="Obdélník 31"/>
          <p:cNvSpPr/>
          <p:nvPr/>
        </p:nvSpPr>
        <p:spPr>
          <a:xfrm rot="18833104">
            <a:off x="1979718" y="3596633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TERCIE</a:t>
            </a:r>
          </a:p>
        </p:txBody>
      </p:sp>
      <p:sp>
        <p:nvSpPr>
          <p:cNvPr id="33" name="Obdélník 32"/>
          <p:cNvSpPr/>
          <p:nvPr/>
        </p:nvSpPr>
        <p:spPr>
          <a:xfrm rot="18833104">
            <a:off x="2915822" y="366864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KVARTA</a:t>
            </a:r>
          </a:p>
        </p:txBody>
      </p:sp>
      <p:sp>
        <p:nvSpPr>
          <p:cNvPr id="34" name="Obdélník 33"/>
          <p:cNvSpPr/>
          <p:nvPr/>
        </p:nvSpPr>
        <p:spPr>
          <a:xfrm rot="18833104">
            <a:off x="3779918" y="3740649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KVINTA</a:t>
            </a:r>
          </a:p>
        </p:txBody>
      </p:sp>
      <p:sp>
        <p:nvSpPr>
          <p:cNvPr id="35" name="Obdélník 34"/>
          <p:cNvSpPr/>
          <p:nvPr/>
        </p:nvSpPr>
        <p:spPr>
          <a:xfrm rot="18833104">
            <a:off x="4716022" y="366864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SEXTA</a:t>
            </a:r>
          </a:p>
        </p:txBody>
      </p:sp>
      <p:sp>
        <p:nvSpPr>
          <p:cNvPr id="36" name="Obdélník 35"/>
          <p:cNvSpPr/>
          <p:nvPr/>
        </p:nvSpPr>
        <p:spPr>
          <a:xfrm rot="18833104">
            <a:off x="5724134" y="366864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SEPTIMA</a:t>
            </a:r>
          </a:p>
        </p:txBody>
      </p:sp>
      <p:sp>
        <p:nvSpPr>
          <p:cNvPr id="37" name="Obdélník 36"/>
          <p:cNvSpPr/>
          <p:nvPr/>
        </p:nvSpPr>
        <p:spPr>
          <a:xfrm rot="18833104">
            <a:off x="6732246" y="366864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OKTÁVA</a:t>
            </a:r>
          </a:p>
        </p:txBody>
      </p:sp>
      <p:sp>
        <p:nvSpPr>
          <p:cNvPr id="38" name="Obdélník 37"/>
          <p:cNvSpPr/>
          <p:nvPr/>
        </p:nvSpPr>
        <p:spPr>
          <a:xfrm rot="18874273">
            <a:off x="1771175" y="1501250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PRIMA</a:t>
            </a:r>
          </a:p>
        </p:txBody>
      </p:sp>
      <p:pic>
        <p:nvPicPr>
          <p:cNvPr id="39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514171" cy="1008112"/>
          </a:xfrm>
          <a:prstGeom prst="rect">
            <a:avLst/>
          </a:prstGeom>
          <a:noFill/>
        </p:spPr>
      </p:pic>
      <p:sp>
        <p:nvSpPr>
          <p:cNvPr id="40" name="TextovéPole 39"/>
          <p:cNvSpPr txBox="1"/>
          <p:nvPr/>
        </p:nvSpPr>
        <p:spPr>
          <a:xfrm>
            <a:off x="1187624" y="12687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44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268760"/>
            <a:ext cx="1152128" cy="576064"/>
          </a:xfrm>
          <a:prstGeom prst="rect">
            <a:avLst/>
          </a:prstGeom>
          <a:noFill/>
        </p:spPr>
      </p:pic>
      <p:pic>
        <p:nvPicPr>
          <p:cNvPr id="45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124744"/>
            <a:ext cx="514171" cy="1008112"/>
          </a:xfrm>
          <a:prstGeom prst="rect">
            <a:avLst/>
          </a:prstGeom>
          <a:noFill/>
        </p:spPr>
      </p:pic>
      <p:pic>
        <p:nvPicPr>
          <p:cNvPr id="46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3" y="1340768"/>
            <a:ext cx="1944216" cy="576064"/>
          </a:xfrm>
          <a:prstGeom prst="rect">
            <a:avLst/>
          </a:prstGeom>
          <a:noFill/>
        </p:spPr>
      </p:pic>
      <p:sp>
        <p:nvSpPr>
          <p:cNvPr id="47" name="TextovéPole 46"/>
          <p:cNvSpPr txBox="1"/>
          <p:nvPr/>
        </p:nvSpPr>
        <p:spPr>
          <a:xfrm>
            <a:off x="4860032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188640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Doplň názvy intervalů</a:t>
            </a:r>
          </a:p>
        </p:txBody>
      </p:sp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869160"/>
            <a:ext cx="514171" cy="10081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55976" y="479715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72514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6372200" y="465313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>
            <a:off x="7524328" y="458112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23728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49411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48691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c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d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55976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e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f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24328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9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085184"/>
            <a:ext cx="7776865" cy="576064"/>
          </a:xfrm>
          <a:prstGeom prst="rect">
            <a:avLst/>
          </a:prstGeom>
          <a:noFill/>
        </p:spPr>
      </p:pic>
      <p:cxnSp>
        <p:nvCxnSpPr>
          <p:cNvPr id="20" name="Přímá spojovací čára 19"/>
          <p:cNvCxnSpPr/>
          <p:nvPr/>
        </p:nvCxnSpPr>
        <p:spPr>
          <a:xfrm flipH="1">
            <a:off x="7596336" y="494116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948264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48264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59832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059832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23928" y="5085184"/>
            <a:ext cx="2880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23928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68144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868144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60032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860032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rot="18833104">
            <a:off x="5796143" y="143639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chemeClr val="accent5">
                  <a:lumMod val="75000"/>
                </a:schemeClr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 rot="18833104">
            <a:off x="1979718" y="3596633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chemeClr val="bg2">
                  <a:lumMod val="50000"/>
                </a:schemeClr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 rot="18833104">
            <a:off x="2915822" y="366864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 rot="18833104">
            <a:off x="3779918" y="3740649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7030A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 rot="18833104">
            <a:off x="4788030" y="3668640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 rot="18833104">
            <a:off x="5724134" y="366864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 rot="18833104">
            <a:off x="6732246" y="366864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chemeClr val="accent5">
                  <a:lumMod val="75000"/>
                </a:schemeClr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 rot="18874273">
            <a:off x="1771175" y="1501250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39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514171" cy="1008112"/>
          </a:xfrm>
          <a:prstGeom prst="rect">
            <a:avLst/>
          </a:prstGeom>
          <a:noFill/>
        </p:spPr>
      </p:pic>
      <p:sp>
        <p:nvSpPr>
          <p:cNvPr id="40" name="TextovéPole 39"/>
          <p:cNvSpPr txBox="1"/>
          <p:nvPr/>
        </p:nvSpPr>
        <p:spPr>
          <a:xfrm>
            <a:off x="1187624" y="12687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187624" y="18448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12687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547664" y="184482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4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268760"/>
            <a:ext cx="1152128" cy="576064"/>
          </a:xfrm>
          <a:prstGeom prst="rect">
            <a:avLst/>
          </a:prstGeom>
          <a:noFill/>
        </p:spPr>
      </p:pic>
      <p:pic>
        <p:nvPicPr>
          <p:cNvPr id="45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124744"/>
            <a:ext cx="514171" cy="1008112"/>
          </a:xfrm>
          <a:prstGeom prst="rect">
            <a:avLst/>
          </a:prstGeom>
          <a:noFill/>
        </p:spPr>
      </p:pic>
      <p:pic>
        <p:nvPicPr>
          <p:cNvPr id="46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3" y="1340768"/>
            <a:ext cx="1944216" cy="576064"/>
          </a:xfrm>
          <a:prstGeom prst="rect">
            <a:avLst/>
          </a:prstGeom>
          <a:noFill/>
        </p:spPr>
      </p:pic>
      <p:sp>
        <p:nvSpPr>
          <p:cNvPr id="47" name="TextovéPole 46"/>
          <p:cNvSpPr txBox="1"/>
          <p:nvPr/>
        </p:nvSpPr>
        <p:spPr>
          <a:xfrm>
            <a:off x="4860032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860032" y="191683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436096" y="12687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436096" y="191683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h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5445224"/>
          <a:ext cx="8712967" cy="1097280"/>
        </p:xfrm>
        <a:graphic>
          <a:graphicData uri="http://schemas.openxmlformats.org/drawingml/2006/table">
            <a:tbl>
              <a:tblPr/>
              <a:tblGrid>
                <a:gridCol w="915640"/>
                <a:gridCol w="915640"/>
                <a:gridCol w="1049038"/>
                <a:gridCol w="782242"/>
                <a:gridCol w="915640"/>
                <a:gridCol w="915640"/>
                <a:gridCol w="915640"/>
                <a:gridCol w="1151358"/>
                <a:gridCol w="1152129"/>
              </a:tblGrid>
              <a:tr h="34175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prima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sekunda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tercie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kvarta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kvinta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sexta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septima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oktáva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341757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C dur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 – C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 – D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 – E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 – F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 – G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 – 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 – H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 – C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417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</a:t>
                      </a:r>
                      <a:r>
                        <a:rPr lang="cs-CZ" dirty="0"/>
                        <a:t>moll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err="1" smtClean="0"/>
                        <a:t>A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err="1" smtClean="0"/>
                        <a:t>A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  <p:sp>
        <p:nvSpPr>
          <p:cNvPr id="61" name="Obdélník 60"/>
          <p:cNvSpPr/>
          <p:nvPr/>
        </p:nvSpPr>
        <p:spPr>
          <a:xfrm>
            <a:off x="1475656" y="-3267744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INTERVAL</a:t>
            </a:r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62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7776865" cy="576064"/>
          </a:xfrm>
          <a:prstGeom prst="rect">
            <a:avLst/>
          </a:prstGeom>
          <a:noFill/>
        </p:spPr>
      </p:pic>
      <p:sp>
        <p:nvSpPr>
          <p:cNvPr id="63" name="Obdélník 62"/>
          <p:cNvSpPr/>
          <p:nvPr/>
        </p:nvSpPr>
        <p:spPr>
          <a:xfrm>
            <a:off x="1691680" y="188640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Doplň noty</a:t>
            </a:r>
          </a:p>
        </p:txBody>
      </p:sp>
      <p:pic>
        <p:nvPicPr>
          <p:cNvPr id="64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132856"/>
            <a:ext cx="7776865" cy="576064"/>
          </a:xfrm>
          <a:prstGeom prst="rect">
            <a:avLst/>
          </a:prstGeom>
          <a:noFill/>
        </p:spPr>
      </p:pic>
      <p:pic>
        <p:nvPicPr>
          <p:cNvPr id="6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212976"/>
            <a:ext cx="7776865" cy="576064"/>
          </a:xfrm>
          <a:prstGeom prst="rect">
            <a:avLst/>
          </a:prstGeom>
          <a:noFill/>
        </p:spPr>
      </p:pic>
      <p:pic>
        <p:nvPicPr>
          <p:cNvPr id="66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365104"/>
            <a:ext cx="7776865" cy="576064"/>
          </a:xfrm>
          <a:prstGeom prst="rect">
            <a:avLst/>
          </a:prstGeom>
          <a:noFill/>
        </p:spPr>
      </p:pic>
      <p:sp>
        <p:nvSpPr>
          <p:cNvPr id="67" name="Obdélník 66"/>
          <p:cNvSpPr/>
          <p:nvPr/>
        </p:nvSpPr>
        <p:spPr>
          <a:xfrm>
            <a:off x="467544" y="1124744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Prima od c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2987824" y="1124744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Tercie od c</a:t>
            </a:r>
          </a:p>
        </p:txBody>
      </p:sp>
      <p:sp>
        <p:nvSpPr>
          <p:cNvPr id="69" name="Obdélník 68"/>
          <p:cNvSpPr/>
          <p:nvPr/>
        </p:nvSpPr>
        <p:spPr>
          <a:xfrm>
            <a:off x="5508104" y="1124744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Kvinta od c</a:t>
            </a:r>
          </a:p>
        </p:txBody>
      </p:sp>
      <p:sp>
        <p:nvSpPr>
          <p:cNvPr id="70" name="Obdélník 69"/>
          <p:cNvSpPr/>
          <p:nvPr/>
        </p:nvSpPr>
        <p:spPr>
          <a:xfrm>
            <a:off x="467544" y="2132856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Prima od a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2987824" y="2132856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Tercie od a</a:t>
            </a:r>
          </a:p>
        </p:txBody>
      </p:sp>
      <p:sp>
        <p:nvSpPr>
          <p:cNvPr id="72" name="Obdélník 71"/>
          <p:cNvSpPr/>
          <p:nvPr/>
        </p:nvSpPr>
        <p:spPr>
          <a:xfrm>
            <a:off x="5508104" y="2132856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Kvinta od a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467544" y="3212976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sekunda od c</a:t>
            </a:r>
          </a:p>
        </p:txBody>
      </p:sp>
      <p:sp>
        <p:nvSpPr>
          <p:cNvPr id="74" name="Obdélník 73"/>
          <p:cNvSpPr/>
          <p:nvPr/>
        </p:nvSpPr>
        <p:spPr>
          <a:xfrm>
            <a:off x="2987824" y="3212976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sexta od c</a:t>
            </a:r>
          </a:p>
        </p:txBody>
      </p:sp>
      <p:sp>
        <p:nvSpPr>
          <p:cNvPr id="75" name="Obdélník 74"/>
          <p:cNvSpPr/>
          <p:nvPr/>
        </p:nvSpPr>
        <p:spPr>
          <a:xfrm>
            <a:off x="5508104" y="3212976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oktáva od c</a:t>
            </a:r>
          </a:p>
        </p:txBody>
      </p:sp>
      <p:sp>
        <p:nvSpPr>
          <p:cNvPr id="76" name="Obdélník 75"/>
          <p:cNvSpPr/>
          <p:nvPr/>
        </p:nvSpPr>
        <p:spPr>
          <a:xfrm>
            <a:off x="467544" y="4365104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kvarta od a</a:t>
            </a:r>
          </a:p>
        </p:txBody>
      </p:sp>
      <p:sp>
        <p:nvSpPr>
          <p:cNvPr id="77" name="Obdélník 76"/>
          <p:cNvSpPr/>
          <p:nvPr/>
        </p:nvSpPr>
        <p:spPr>
          <a:xfrm>
            <a:off x="2987824" y="4365104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septima od a</a:t>
            </a:r>
          </a:p>
        </p:txBody>
      </p:sp>
      <p:sp>
        <p:nvSpPr>
          <p:cNvPr id="78" name="Obdélník 77"/>
          <p:cNvSpPr/>
          <p:nvPr/>
        </p:nvSpPr>
        <p:spPr>
          <a:xfrm>
            <a:off x="5508104" y="4365104"/>
            <a:ext cx="1296144" cy="646331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kvarta od a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5445224"/>
          <a:ext cx="8712967" cy="1097280"/>
        </p:xfrm>
        <a:graphic>
          <a:graphicData uri="http://schemas.openxmlformats.org/drawingml/2006/table">
            <a:tbl>
              <a:tblPr/>
              <a:tblGrid>
                <a:gridCol w="915640"/>
                <a:gridCol w="915640"/>
                <a:gridCol w="1049038"/>
                <a:gridCol w="782242"/>
                <a:gridCol w="915640"/>
                <a:gridCol w="915640"/>
                <a:gridCol w="915640"/>
                <a:gridCol w="1151358"/>
                <a:gridCol w="1152129"/>
              </a:tblGrid>
              <a:tr h="34175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prima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sekunda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tercie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kvarta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kvinta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sexta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septima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oktáva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341757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C dur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 – C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 – D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 – E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 – F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 – G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 – A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 – H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 – C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417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</a:t>
                      </a:r>
                      <a:r>
                        <a:rPr lang="cs-CZ" dirty="0"/>
                        <a:t>moll</a:t>
                      </a:r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err="1" smtClean="0"/>
                        <a:t>A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/>
                        <a:t>– </a:t>
                      </a:r>
                      <a:r>
                        <a:rPr lang="cs-CZ" dirty="0" err="1" smtClean="0"/>
                        <a:t>A</a:t>
                      </a:r>
                      <a:endParaRPr lang="cs-CZ" dirty="0"/>
                    </a:p>
                  </a:txBody>
                  <a:tcPr anchor="ctr">
                    <a:lnL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475656" y="-3267744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INTERVAL</a:t>
            </a:r>
            <a:endParaRPr lang="cs-CZ" sz="3200" b="1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4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7776865" cy="57606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691680" y="188640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Doplň názvy intervalů</a:t>
            </a:r>
          </a:p>
        </p:txBody>
      </p:sp>
      <p:pic>
        <p:nvPicPr>
          <p:cNvPr id="6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132856"/>
            <a:ext cx="7776865" cy="576064"/>
          </a:xfrm>
          <a:prstGeom prst="rect">
            <a:avLst/>
          </a:prstGeom>
          <a:noFill/>
        </p:spPr>
      </p:pic>
      <p:pic>
        <p:nvPicPr>
          <p:cNvPr id="7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212976"/>
            <a:ext cx="7776865" cy="576064"/>
          </a:xfrm>
          <a:prstGeom prst="rect">
            <a:avLst/>
          </a:prstGeom>
          <a:noFill/>
        </p:spPr>
      </p:pic>
      <p:pic>
        <p:nvPicPr>
          <p:cNvPr id="8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365104"/>
            <a:ext cx="7776865" cy="57606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67544" y="1124744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87824" y="1124744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08104" y="1124744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2132856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87824" y="2132856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08104" y="2132856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7544" y="3212976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87824" y="3212976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08104" y="3212976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7544" y="4365104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987824" y="4365104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08104" y="4365104"/>
            <a:ext cx="1296144" cy="36933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07704" y="213285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339752" y="198884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27984" y="213285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17008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20272" y="213285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96336" y="206084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07704" y="436510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11760" y="436510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99992" y="436510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04048" y="407707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092280" y="436510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596336" y="400506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33" name="Přímá spojovací čára 32"/>
          <p:cNvCxnSpPr/>
          <p:nvPr/>
        </p:nvCxnSpPr>
        <p:spPr>
          <a:xfrm flipH="1">
            <a:off x="1907704" y="1772816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907704" y="14127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35" name="Přímá spojovací čára 34"/>
          <p:cNvCxnSpPr/>
          <p:nvPr/>
        </p:nvCxnSpPr>
        <p:spPr>
          <a:xfrm flipH="1">
            <a:off x="4427984" y="1772816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427984" y="14127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37" name="Přímá spojovací čára 36"/>
          <p:cNvCxnSpPr/>
          <p:nvPr/>
        </p:nvCxnSpPr>
        <p:spPr>
          <a:xfrm flipH="1">
            <a:off x="6948264" y="1772816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948264" y="14127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39" name="Přímá spojovací čára 38"/>
          <p:cNvCxnSpPr/>
          <p:nvPr/>
        </p:nvCxnSpPr>
        <p:spPr>
          <a:xfrm flipH="1">
            <a:off x="1907704" y="386104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1907704" y="35010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41" name="Přímá spojovací čára 40"/>
          <p:cNvCxnSpPr/>
          <p:nvPr/>
        </p:nvCxnSpPr>
        <p:spPr>
          <a:xfrm flipH="1">
            <a:off x="4355976" y="386104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4355976" y="35010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43" name="Přímá spojovací čára 42"/>
          <p:cNvCxnSpPr/>
          <p:nvPr/>
        </p:nvCxnSpPr>
        <p:spPr>
          <a:xfrm flipH="1">
            <a:off x="6948264" y="386104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6948264" y="35010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339752" y="98072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932040" y="105273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524328" y="13407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483768" y="35010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788024" y="32129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524328" y="32849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193</TotalTime>
  <Words>550</Words>
  <Application>Microsoft Office PowerPoint</Application>
  <PresentationFormat>Předvádění na obrazovce (4:3)</PresentationFormat>
  <Paragraphs>342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zak</cp:lastModifiedBy>
  <cp:revision>19</cp:revision>
  <dcterms:created xsi:type="dcterms:W3CDTF">2013-02-20T15:10:08Z</dcterms:created>
  <dcterms:modified xsi:type="dcterms:W3CDTF">2013-02-28T13:01:10Z</dcterms:modified>
</cp:coreProperties>
</file>