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083A32-07E3-4CD2-9457-759F52548210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44089E3-BF1A-4087-A3AA-BB9DF11BFBC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el%C3%BD_t%C3%B3n" TargetMode="External"/><Relationship Id="rId2" Type="http://schemas.openxmlformats.org/officeDocument/2006/relationships/hyperlink" Target="http://cs.wikipedia.org/wiki/P%C5%AFlt%C3%B3n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Okt%C3%A1va_(hudba)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%C3%B3n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ytara" TargetMode="External"/><Relationship Id="rId2" Type="http://schemas.openxmlformats.org/officeDocument/2006/relationships/hyperlink" Target="http://cs.wikipedia.org/wiki/Klav%C3%ADr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965/565/c28a5c0379_36121881_o2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23528" y="4581128"/>
            <a:ext cx="7935416" cy="1222375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Anotace: Materiál je určen pro 2. stupeň ZŠ, slouží jako učební</a:t>
            </a:r>
            <a:r>
              <a:rPr kumimoji="0" lang="cs-CZ" sz="20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materiál k výuce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hudební teorie</a:t>
            </a:r>
            <a:r>
              <a:rPr lang="cs-CZ" sz="20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332656"/>
            <a:ext cx="8458200" cy="30243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ŠKOLY: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SPECIÁLNÍ ZÁKLADNÍ ŠKOLA A MATEŘSKÁ ŠKOLA VARNSDORF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Petr Smetana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VY_32_INOVACE_17_ Hudební teorie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Akord</a:t>
            </a:r>
            <a:r>
              <a:rPr lang="cs-CZ" sz="2200" b="1" dirty="0">
                <a:solidFill>
                  <a:schemeClr val="tx2"/>
                </a:solidFill>
              </a:rPr>
              <a:t>y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CZ.1.07/1.4.00/21.0640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ask-resimleri.com/wp-content/uploads/Nota-resimleri-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550" y="1052736"/>
            <a:ext cx="8553450" cy="4762500"/>
          </a:xfrm>
          <a:prstGeom prst="rect">
            <a:avLst/>
          </a:prstGeom>
          <a:noFill/>
        </p:spPr>
      </p:pic>
      <p:sp>
        <p:nvSpPr>
          <p:cNvPr id="3" name="Nadpis 3"/>
          <p:cNvSpPr txBox="1">
            <a:spLocks/>
          </p:cNvSpPr>
          <p:nvPr/>
        </p:nvSpPr>
        <p:spPr>
          <a:xfrm>
            <a:off x="467544" y="692696"/>
            <a:ext cx="8204448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0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j-lt"/>
                <a:ea typeface="+mj-ea"/>
                <a:cs typeface="+mj-cs"/>
              </a:rPr>
              <a:t>Hudební teorie VII.</a:t>
            </a:r>
            <a:endParaRPr kumimoji="0" lang="cs-CZ" sz="8000" b="1" i="0" u="none" strike="noStrike" kern="1200" cap="none" spc="0" normalizeH="0" baseline="0" noProof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Podnadpis 4"/>
          <p:cNvSpPr txBox="1">
            <a:spLocks/>
          </p:cNvSpPr>
          <p:nvPr/>
        </p:nvSpPr>
        <p:spPr>
          <a:xfrm>
            <a:off x="1024883" y="4941168"/>
            <a:ext cx="25699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+mn-lt"/>
                <a:ea typeface="+mn-ea"/>
                <a:cs typeface="+mn-cs"/>
              </a:rPr>
              <a:t>Akordy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3707172" y="6237312"/>
            <a:ext cx="51540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http://www.nohavica.wz.cz/getfile.php3?get=noty</a:t>
            </a:r>
          </a:p>
        </p:txBody>
      </p:sp>
      <p:sp>
        <p:nvSpPr>
          <p:cNvPr id="6" name="TextovéPole 7"/>
          <p:cNvSpPr txBox="1"/>
          <p:nvPr/>
        </p:nvSpPr>
        <p:spPr>
          <a:xfrm>
            <a:off x="282787" y="6237312"/>
            <a:ext cx="3531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Nainstalujte nejdříve notový font: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404664"/>
            <a:ext cx="5904656" cy="1569660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 hudební teorii VI</a:t>
            </a:r>
          </a:p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Jsme si řekli něco o </a:t>
            </a:r>
          </a:p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INTERVALECH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9592" y="2348880"/>
            <a:ext cx="72712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INTERVAL JE  VZDÁLENOST MEZI DVĚMA TÓNY.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2924944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TO                            VZDÁLENOST.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051720" y="2852936"/>
            <a:ext cx="2088232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HUDEBNÍ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3861048"/>
            <a:ext cx="784887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Nejmenší </a:t>
            </a:r>
            <a:r>
              <a:rPr lang="cs-CZ" sz="2400" dirty="0"/>
              <a:t>vzdálenost mezi dvěma tóny je v evropské hudbě </a:t>
            </a:r>
            <a:r>
              <a:rPr lang="cs-CZ" sz="2400" dirty="0" smtClean="0">
                <a:hlinkClick r:id="rId2" tooltip="Půltón"/>
              </a:rPr>
              <a:t>půltón</a:t>
            </a:r>
            <a:r>
              <a:rPr lang="cs-CZ" sz="2400" dirty="0" smtClean="0"/>
              <a:t>. </a:t>
            </a:r>
          </a:p>
          <a:p>
            <a:endParaRPr lang="cs-CZ" sz="2400" dirty="0"/>
          </a:p>
          <a:p>
            <a:r>
              <a:rPr lang="cs-CZ" sz="2400" dirty="0" smtClean="0"/>
              <a:t>Vzdálenost </a:t>
            </a:r>
            <a:r>
              <a:rPr lang="cs-CZ" sz="2400" dirty="0"/>
              <a:t>dvou půltónů se označuje jako </a:t>
            </a:r>
            <a:r>
              <a:rPr lang="cs-CZ" sz="2400" dirty="0">
                <a:hlinkClick r:id="rId3" tooltip="Celý tón"/>
              </a:rPr>
              <a:t>celý tón</a:t>
            </a:r>
            <a:r>
              <a:rPr lang="cs-CZ" sz="2400" dirty="0"/>
              <a:t>. 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Základním </a:t>
            </a:r>
            <a:r>
              <a:rPr lang="cs-CZ" sz="2400" dirty="0"/>
              <a:t>intervalem je </a:t>
            </a:r>
            <a:r>
              <a:rPr lang="cs-CZ" sz="2400" dirty="0">
                <a:hlinkClick r:id="rId4" tooltip="Oktáva (hudba)"/>
              </a:rPr>
              <a:t>oktáva</a:t>
            </a:r>
            <a:r>
              <a:rPr lang="cs-CZ" sz="2400" dirty="0"/>
              <a:t>, která udává rozmezí, jež je dále rozděleno na tóny a půltóny.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3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26" dur="1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27" dur="1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28" dur="1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29" dur="1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  <p:bldP spid="5" grpId="0" animBg="1"/>
      <p:bldP spid="5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764704"/>
            <a:ext cx="3816423" cy="117428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 rot="10800000">
            <a:off x="3851920" y="714852"/>
            <a:ext cx="3600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Noty" pitchFamily="2" charset="2"/>
              </a:rPr>
              <a:t>h</a:t>
            </a:r>
            <a:endParaRPr lang="cs-CZ" sz="6000" dirty="0">
              <a:latin typeface="Noty" pitchFamily="2" charset="2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2299028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c2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1650956"/>
            <a:ext cx="3600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Noty" pitchFamily="2" charset="2"/>
              </a:rPr>
              <a:t>h</a:t>
            </a:r>
            <a:endParaRPr lang="cs-CZ" sz="60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2299028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c1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9" name="Přímá spojovací čára 8"/>
          <p:cNvCxnSpPr>
            <a:stCxn id="6" idx="1"/>
            <a:endCxn id="6" idx="3"/>
          </p:cNvCxnSpPr>
          <p:nvPr/>
        </p:nvCxnSpPr>
        <p:spPr>
          <a:xfrm>
            <a:off x="2555776" y="2158788"/>
            <a:ext cx="3600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 rot="18833104">
            <a:off x="4883821" y="1119151"/>
            <a:ext cx="2736032" cy="830997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8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OKTÁVA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1002884"/>
            <a:ext cx="12241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Noty" pitchFamily="2" charset="2"/>
              </a:rPr>
              <a:t>&amp;</a:t>
            </a:r>
            <a:endParaRPr lang="cs-CZ" sz="8800" dirty="0"/>
          </a:p>
        </p:txBody>
      </p:sp>
      <p:pic>
        <p:nvPicPr>
          <p:cNvPr id="16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0196" y="3473896"/>
            <a:ext cx="3096344" cy="952721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2195736" y="4077072"/>
            <a:ext cx="2921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Noty" pitchFamily="2" charset="2"/>
              </a:rPr>
              <a:t>h</a:t>
            </a:r>
            <a:endParaRPr lang="cs-CZ" sz="6000" dirty="0">
              <a:latin typeface="Noty" pitchFamily="2" charset="2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79712" y="5013176"/>
            <a:ext cx="97345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cis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31640" y="4077072"/>
            <a:ext cx="2921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Noty" pitchFamily="2" charset="2"/>
              </a:rPr>
              <a:t>h</a:t>
            </a:r>
            <a:endParaRPr lang="cs-CZ" sz="6000" dirty="0">
              <a:latin typeface="Noty" pitchFamily="2" charset="2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66299" y="5047106"/>
            <a:ext cx="233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21" name="Přímá spojovací čára 20"/>
          <p:cNvCxnSpPr>
            <a:stCxn id="19" idx="1"/>
            <a:endCxn id="19" idx="3"/>
          </p:cNvCxnSpPr>
          <p:nvPr/>
        </p:nvCxnSpPr>
        <p:spPr>
          <a:xfrm>
            <a:off x="1331640" y="4584904"/>
            <a:ext cx="2921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 rot="18833104">
            <a:off x="2379401" y="5393226"/>
            <a:ext cx="1729378" cy="646331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půltón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323529" y="3717032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2267744" y="4581128"/>
            <a:ext cx="2921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979712" y="4149080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Noty" pitchFamily="2" charset="2"/>
              </a:rPr>
              <a:t>#</a:t>
            </a:r>
            <a:endParaRPr lang="cs-CZ" sz="5400" dirty="0">
              <a:latin typeface="Noty" pitchFamily="2" charset="2"/>
            </a:endParaRPr>
          </a:p>
        </p:txBody>
      </p:sp>
      <p:pic>
        <p:nvPicPr>
          <p:cNvPr id="27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44960" y="3429000"/>
            <a:ext cx="3096344" cy="952721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6156176" y="3933056"/>
            <a:ext cx="2921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Noty" pitchFamily="2" charset="2"/>
              </a:rPr>
              <a:t>h</a:t>
            </a:r>
            <a:endParaRPr lang="cs-CZ" sz="6000" dirty="0">
              <a:latin typeface="Noty" pitchFamily="2" charset="2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228184" y="5013176"/>
            <a:ext cx="233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46404" y="4032176"/>
            <a:ext cx="2921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latin typeface="Noty" pitchFamily="2" charset="2"/>
              </a:rPr>
              <a:t>h</a:t>
            </a:r>
            <a:endParaRPr lang="cs-CZ" sz="6000" dirty="0">
              <a:latin typeface="Noty" pitchFamily="2" charset="2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381063" y="5002210"/>
            <a:ext cx="233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32" name="Přímá spojovací čára 31"/>
          <p:cNvCxnSpPr>
            <a:stCxn id="30" idx="1"/>
            <a:endCxn id="30" idx="3"/>
          </p:cNvCxnSpPr>
          <p:nvPr/>
        </p:nvCxnSpPr>
        <p:spPr>
          <a:xfrm>
            <a:off x="5346404" y="4540008"/>
            <a:ext cx="2921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 rot="18833104">
            <a:off x="6228432" y="5203505"/>
            <a:ext cx="2455667" cy="646331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Celý tón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4355977" y="3645024"/>
            <a:ext cx="7920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INTERVAL</a:t>
            </a:r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y od C</a:t>
            </a:r>
          </a:p>
        </p:txBody>
      </p:sp>
      <p:sp>
        <p:nvSpPr>
          <p:cNvPr id="59" name="Obdélník 58"/>
          <p:cNvSpPr/>
          <p:nvPr/>
        </p:nvSpPr>
        <p:spPr>
          <a:xfrm rot="19434429">
            <a:off x="-623027" y="658687"/>
            <a:ext cx="37822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2708920"/>
            <a:ext cx="3960440" cy="523220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r>
              <a:rPr lang="cs-CZ" sz="2800" b="1" dirty="0" smtClean="0"/>
              <a:t>Další intervaly jsou:</a:t>
            </a:r>
            <a:endParaRPr lang="cs-CZ" sz="2800" dirty="0"/>
          </a:p>
        </p:txBody>
      </p:sp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869160"/>
            <a:ext cx="514171" cy="100811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55976" y="5157192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508518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6372200" y="5013176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 rot="10800000">
            <a:off x="7524328" y="494116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 flipH="1">
            <a:off x="2123728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123728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53012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52292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e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49188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f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55976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7030A0"/>
                </a:solidFill>
              </a:rPr>
              <a:t>g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9208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</a:t>
            </a: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524328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20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085184"/>
            <a:ext cx="7776865" cy="576064"/>
          </a:xfrm>
          <a:prstGeom prst="rect">
            <a:avLst/>
          </a:prstGeom>
          <a:noFill/>
        </p:spPr>
      </p:pic>
      <p:cxnSp>
        <p:nvCxnSpPr>
          <p:cNvPr id="21" name="Přímá spojovací čára 20"/>
          <p:cNvCxnSpPr/>
          <p:nvPr/>
        </p:nvCxnSpPr>
        <p:spPr>
          <a:xfrm flipH="1">
            <a:off x="6948264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948264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948264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4" name="Přímá spojovací čára 23"/>
          <p:cNvCxnSpPr/>
          <p:nvPr/>
        </p:nvCxnSpPr>
        <p:spPr>
          <a:xfrm flipH="1">
            <a:off x="3059832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059832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059832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27" name="Přímá spojovací čára 26"/>
          <p:cNvCxnSpPr/>
          <p:nvPr/>
        </p:nvCxnSpPr>
        <p:spPr>
          <a:xfrm flipH="1">
            <a:off x="3923928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923928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23928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 flipH="1">
            <a:off x="5868144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5868144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868144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33" name="Přímá spojovací čára 32"/>
          <p:cNvCxnSpPr/>
          <p:nvPr/>
        </p:nvCxnSpPr>
        <p:spPr>
          <a:xfrm flipH="1">
            <a:off x="4860032" y="5805264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860032" y="5445224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860032" y="602128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 rot="18833104">
            <a:off x="5796143" y="1436391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SEKUNDA</a:t>
            </a:r>
          </a:p>
        </p:txBody>
      </p:sp>
      <p:sp>
        <p:nvSpPr>
          <p:cNvPr id="37" name="Obdélník 36"/>
          <p:cNvSpPr/>
          <p:nvPr/>
        </p:nvSpPr>
        <p:spPr>
          <a:xfrm rot="18833104">
            <a:off x="1907709" y="3884664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bg2">
                    <a:lumMod val="5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TERCIE</a:t>
            </a:r>
          </a:p>
        </p:txBody>
      </p:sp>
      <p:sp>
        <p:nvSpPr>
          <p:cNvPr id="38" name="Obdélník 37"/>
          <p:cNvSpPr/>
          <p:nvPr/>
        </p:nvSpPr>
        <p:spPr>
          <a:xfrm rot="18833104">
            <a:off x="2915822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KVARTA</a:t>
            </a:r>
          </a:p>
        </p:txBody>
      </p:sp>
      <p:sp>
        <p:nvSpPr>
          <p:cNvPr id="39" name="Obdélník 38"/>
          <p:cNvSpPr/>
          <p:nvPr/>
        </p:nvSpPr>
        <p:spPr>
          <a:xfrm rot="18833104">
            <a:off x="3779918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KVINTA</a:t>
            </a:r>
          </a:p>
        </p:txBody>
      </p:sp>
      <p:sp>
        <p:nvSpPr>
          <p:cNvPr id="40" name="Obdélník 39"/>
          <p:cNvSpPr/>
          <p:nvPr/>
        </p:nvSpPr>
        <p:spPr>
          <a:xfrm rot="18833104">
            <a:off x="4716023" y="3812655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SEXTA</a:t>
            </a:r>
          </a:p>
        </p:txBody>
      </p:sp>
      <p:sp>
        <p:nvSpPr>
          <p:cNvPr id="41" name="Obdélník 40"/>
          <p:cNvSpPr/>
          <p:nvPr/>
        </p:nvSpPr>
        <p:spPr>
          <a:xfrm rot="18833104">
            <a:off x="5724133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SEPTIMA</a:t>
            </a:r>
          </a:p>
        </p:txBody>
      </p:sp>
      <p:sp>
        <p:nvSpPr>
          <p:cNvPr id="42" name="Obdélník 41"/>
          <p:cNvSpPr/>
          <p:nvPr/>
        </p:nvSpPr>
        <p:spPr>
          <a:xfrm rot="18833104">
            <a:off x="6732245" y="3812656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chemeClr val="accent5">
                    <a:lumMod val="75000"/>
                  </a:schemeClr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OKTÁVA</a:t>
            </a:r>
          </a:p>
        </p:txBody>
      </p:sp>
      <p:sp>
        <p:nvSpPr>
          <p:cNvPr id="43" name="Obdélník 42"/>
          <p:cNvSpPr/>
          <p:nvPr/>
        </p:nvSpPr>
        <p:spPr>
          <a:xfrm rot="18874273">
            <a:off x="1771175" y="1501250"/>
            <a:ext cx="2312640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PRIMA</a:t>
            </a:r>
          </a:p>
        </p:txBody>
      </p:sp>
      <p:pic>
        <p:nvPicPr>
          <p:cNvPr id="4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514171" cy="1008112"/>
          </a:xfrm>
          <a:prstGeom prst="rect">
            <a:avLst/>
          </a:prstGeom>
          <a:noFill/>
        </p:spPr>
      </p:pic>
      <p:cxnSp>
        <p:nvCxnSpPr>
          <p:cNvPr id="45" name="Přímá spojovací čára 44"/>
          <p:cNvCxnSpPr/>
          <p:nvPr/>
        </p:nvCxnSpPr>
        <p:spPr>
          <a:xfrm flipH="1">
            <a:off x="1547664" y="1988840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1187624" y="16288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187624" y="220486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547664" y="16288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47664" y="220486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50" name="Přímá spojovací čára 49"/>
          <p:cNvCxnSpPr/>
          <p:nvPr/>
        </p:nvCxnSpPr>
        <p:spPr>
          <a:xfrm flipH="1">
            <a:off x="1187624" y="1988840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51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5" y="1268760"/>
            <a:ext cx="1152128" cy="576064"/>
          </a:xfrm>
          <a:prstGeom prst="rect">
            <a:avLst/>
          </a:prstGeom>
          <a:noFill/>
        </p:spPr>
      </p:pic>
      <p:pic>
        <p:nvPicPr>
          <p:cNvPr id="52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124744"/>
            <a:ext cx="514171" cy="1008112"/>
          </a:xfrm>
          <a:prstGeom prst="rect">
            <a:avLst/>
          </a:prstGeom>
          <a:noFill/>
        </p:spPr>
      </p:pic>
      <p:pic>
        <p:nvPicPr>
          <p:cNvPr id="53" name="Picture 2" descr="Soubor:Staff240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3" y="1340768"/>
            <a:ext cx="1944216" cy="576064"/>
          </a:xfrm>
          <a:prstGeom prst="rect">
            <a:avLst/>
          </a:prstGeom>
          <a:noFill/>
        </p:spPr>
      </p:pic>
      <p:sp>
        <p:nvSpPr>
          <p:cNvPr id="54" name="TextovéPole 53"/>
          <p:cNvSpPr txBox="1"/>
          <p:nvPr/>
        </p:nvSpPr>
        <p:spPr>
          <a:xfrm>
            <a:off x="4860032" y="1700808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860032" y="227687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436096" y="1628800"/>
            <a:ext cx="3600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>
                <a:latin typeface="Noty" pitchFamily="2" charset="2"/>
              </a:rPr>
              <a:t>h</a:t>
            </a:r>
            <a:endParaRPr lang="cs-CZ" sz="4200" dirty="0">
              <a:latin typeface="Noty" pitchFamily="2" charset="2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436096" y="2276872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5">
                    <a:lumMod val="75000"/>
                  </a:schemeClr>
                </a:solidFill>
              </a:rPr>
              <a:t>d</a:t>
            </a: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cxnSp>
        <p:nvCxnSpPr>
          <p:cNvPr id="58" name="Přímá spojovací čára 57"/>
          <p:cNvCxnSpPr/>
          <p:nvPr/>
        </p:nvCxnSpPr>
        <p:spPr>
          <a:xfrm flipH="1">
            <a:off x="4860032" y="2060848"/>
            <a:ext cx="288032" cy="929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2" grpId="0"/>
      <p:bldP spid="23" grpId="0"/>
      <p:bldP spid="25" grpId="0"/>
      <p:bldP spid="26" grpId="0"/>
      <p:bldP spid="28" grpId="0"/>
      <p:bldP spid="29" grpId="0"/>
      <p:bldP spid="31" grpId="0"/>
      <p:bldP spid="32" grpId="0"/>
      <p:bldP spid="34" grpId="0"/>
      <p:bldP spid="35" grpId="0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6" grpId="0"/>
      <p:bldP spid="47" grpId="0"/>
      <p:bldP spid="48" grpId="0"/>
      <p:bldP spid="49" grpId="0"/>
      <p:bldP spid="54" grpId="0"/>
      <p:bldP spid="55" grpId="0"/>
      <p:bldP spid="56" grpId="0"/>
      <p:bldP spid="5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46419" y="3865906"/>
            <a:ext cx="3096344" cy="1352799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1619672" y="260648"/>
            <a:ext cx="590465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AKORD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1268760"/>
            <a:ext cx="756084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Akord</a:t>
            </a:r>
            <a:r>
              <a:rPr lang="cs-CZ" sz="2800" dirty="0"/>
              <a:t> je </a:t>
            </a:r>
            <a:r>
              <a:rPr lang="cs-CZ" sz="2800" dirty="0" smtClean="0"/>
              <a:t>souzvuk </a:t>
            </a:r>
            <a:r>
              <a:rPr lang="cs-CZ" sz="2800" dirty="0"/>
              <a:t>tří a více současně znějících různých </a:t>
            </a:r>
            <a:r>
              <a:rPr lang="cs-CZ" sz="2800" dirty="0" smtClean="0">
                <a:hlinkClick r:id="rId3" tooltip="Tón"/>
              </a:rPr>
              <a:t>tónů</a:t>
            </a:r>
            <a:r>
              <a:rPr lang="cs-CZ" sz="2800" dirty="0" smtClean="0"/>
              <a:t>. </a:t>
            </a:r>
          </a:p>
          <a:p>
            <a:endParaRPr lang="cs-CZ" sz="2800" dirty="0"/>
          </a:p>
          <a:p>
            <a:r>
              <a:rPr lang="cs-CZ" sz="2800" dirty="0" smtClean="0"/>
              <a:t>Tóny musí zaznít současně.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4581128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4869160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82523" y="5850160"/>
            <a:ext cx="233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c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419872" y="5445224"/>
            <a:ext cx="2921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339752" y="4077072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44008" y="4293096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30595" y="5850160"/>
            <a:ext cx="233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78667" y="5850160"/>
            <a:ext cx="2336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g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4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64 0.00694 L -0.0632 -0.00348 " pathEditMode="relative" rAng="0" ptsTypes="AA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00" y="-500"/>
                                    </p:animMotion>
                                  </p:childTnLst>
                                </p:cTn>
                              </p:par>
                              <p:par>
                                <p:cTn id="86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07407E-6 L -0.14184 -0.00348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0" y="-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5" grpId="1"/>
      <p:bldP spid="7" grpId="0"/>
      <p:bldP spid="8" grpId="0"/>
      <p:bldP spid="10" grpId="0"/>
      <p:bldP spid="22" grpId="0"/>
      <p:bldP spid="22" grpId="1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20688"/>
            <a:ext cx="770485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Příkladem může být stisk současně tří nebo více kláves na </a:t>
            </a:r>
            <a:r>
              <a:rPr lang="cs-CZ" sz="2800" dirty="0" smtClean="0">
                <a:hlinkClick r:id="rId2" tooltip="Klavír"/>
              </a:rPr>
              <a:t>klavíru</a:t>
            </a:r>
            <a:r>
              <a:rPr lang="cs-CZ" sz="2800" dirty="0" smtClean="0"/>
              <a:t> nebo zvuk současně tří nebo více strun na </a:t>
            </a:r>
            <a:r>
              <a:rPr lang="cs-CZ" sz="2800" dirty="0" smtClean="0">
                <a:hlinkClick r:id="rId3" tooltip="Kytara"/>
              </a:rPr>
              <a:t>kytaře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 descr="Akord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780928"/>
            <a:ext cx="3552395" cy="2664296"/>
          </a:xfrm>
          <a:prstGeom prst="rect">
            <a:avLst/>
          </a:prstGeom>
          <a:noFill/>
        </p:spPr>
      </p:pic>
      <p:pic>
        <p:nvPicPr>
          <p:cNvPr id="1028" name="Picture 4" descr="http://g.denik.cz/58/60/pianotekaspk_denik-38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2708920"/>
            <a:ext cx="3619500" cy="271462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1547664" y="2492896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59632" y="332656"/>
            <a:ext cx="5960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>
                <a:solidFill>
                  <a:srgbClr val="C00000"/>
                </a:solidFill>
              </a:rPr>
              <a:t>Každý akord má své zvláštní </a:t>
            </a:r>
            <a:r>
              <a:rPr lang="cs-CZ" sz="2800" dirty="0" smtClean="0">
                <a:solidFill>
                  <a:srgbClr val="C00000"/>
                </a:solidFill>
              </a:rPr>
              <a:t>jméno.</a:t>
            </a:r>
            <a:endParaRPr lang="cs-CZ" sz="2800" dirty="0">
              <a:solidFill>
                <a:srgbClr val="C00000"/>
              </a:solidFill>
            </a:endParaRPr>
          </a:p>
        </p:txBody>
      </p:sp>
      <p:pic>
        <p:nvPicPr>
          <p:cNvPr id="4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3096344" cy="135279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47664" y="2204864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1916832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585013" y="3064102"/>
            <a:ext cx="394699" cy="48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504893" y="1695950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908720"/>
            <a:ext cx="1665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například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14771" y="2497754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pic>
        <p:nvPicPr>
          <p:cNvPr id="13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484784"/>
            <a:ext cx="3096344" cy="1352799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614771" y="2209722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52120" y="1700808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5652120" y="3068960"/>
            <a:ext cx="394699" cy="48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4572000" y="1700808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4869160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pic>
        <p:nvPicPr>
          <p:cNvPr id="19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861048"/>
            <a:ext cx="3096344" cy="1352799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1619672" y="4437112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4077072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1657021" y="5440366"/>
            <a:ext cx="394699" cy="48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576901" y="4072214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4869160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pic>
        <p:nvPicPr>
          <p:cNvPr id="2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861048"/>
            <a:ext cx="3096344" cy="1352799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5580112" y="4581128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580112" y="4293096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>
            <a:off x="5617461" y="5440366"/>
            <a:ext cx="394699" cy="48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4537341" y="4072214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580112" y="3933056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23728" y="2996952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kvintakord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156176" y="5589240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septakord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195736" y="5517232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kvartsextakord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156176" y="2996952"/>
            <a:ext cx="1184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sextakord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solidFill>
                  <a:srgbClr val="C00000"/>
                </a:solidFill>
              </a:rPr>
              <a:t>To je odvozeno od tónů, ze kterých se akord skládá a vzdáleností mezi těmito tóny.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9823" y="332656"/>
            <a:ext cx="5759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>
                <a:solidFill>
                  <a:srgbClr val="C00000"/>
                </a:solidFill>
              </a:rPr>
              <a:t>Každý akord má </a:t>
            </a:r>
            <a:r>
              <a:rPr lang="cs-CZ" sz="2800" dirty="0" smtClean="0">
                <a:solidFill>
                  <a:srgbClr val="C00000"/>
                </a:solidFill>
              </a:rPr>
              <a:t>také svou značku.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2492896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pic>
        <p:nvPicPr>
          <p:cNvPr id="8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3096344" cy="135279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547664" y="2204864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47664" y="1916832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1585013" y="3064102"/>
            <a:ext cx="394699" cy="48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04893" y="1695950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2492896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pic>
        <p:nvPicPr>
          <p:cNvPr id="16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84784"/>
            <a:ext cx="3096344" cy="1352799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1547664" y="2204864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47664" y="1916832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1585013" y="3064102"/>
            <a:ext cx="394699" cy="48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04893" y="1695950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75856" y="908720"/>
            <a:ext cx="16658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C00000"/>
                </a:solidFill>
              </a:rPr>
              <a:t>například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14771" y="2497754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pic>
        <p:nvPicPr>
          <p:cNvPr id="23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484784"/>
            <a:ext cx="3096344" cy="1352799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5614771" y="2209722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652120" y="1700808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5652120" y="3068960"/>
            <a:ext cx="394699" cy="48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572000" y="1700808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619672" y="4869160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pic>
        <p:nvPicPr>
          <p:cNvPr id="29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861048"/>
            <a:ext cx="3096344" cy="1352799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1619672" y="4437112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619672" y="4077072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cxnSp>
        <p:nvCxnSpPr>
          <p:cNvPr id="32" name="Přímá spojovací čára 31"/>
          <p:cNvCxnSpPr/>
          <p:nvPr/>
        </p:nvCxnSpPr>
        <p:spPr>
          <a:xfrm>
            <a:off x="1657021" y="5440366"/>
            <a:ext cx="394699" cy="48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576901" y="4072214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580112" y="4869160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pic>
        <p:nvPicPr>
          <p:cNvPr id="3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861048"/>
            <a:ext cx="3096344" cy="1352799"/>
          </a:xfrm>
          <a:prstGeom prst="rect">
            <a:avLst/>
          </a:prstGeom>
          <a:noFill/>
        </p:spPr>
      </p:pic>
      <p:sp>
        <p:nvSpPr>
          <p:cNvPr id="36" name="TextovéPole 35"/>
          <p:cNvSpPr txBox="1"/>
          <p:nvPr/>
        </p:nvSpPr>
        <p:spPr>
          <a:xfrm>
            <a:off x="5580112" y="4581128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580112" y="4293096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cxnSp>
        <p:nvCxnSpPr>
          <p:cNvPr id="38" name="Přímá spojovací čára 37"/>
          <p:cNvCxnSpPr/>
          <p:nvPr/>
        </p:nvCxnSpPr>
        <p:spPr>
          <a:xfrm>
            <a:off x="5617461" y="5440366"/>
            <a:ext cx="394699" cy="485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537341" y="4072214"/>
            <a:ext cx="720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&amp;</a:t>
            </a:r>
            <a:endParaRPr lang="cs-CZ" sz="7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580112" y="3933056"/>
            <a:ext cx="2921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latin typeface="Noty" pitchFamily="2" charset="2"/>
              </a:rPr>
              <a:t>h</a:t>
            </a:r>
            <a:endParaRPr lang="cs-CZ" sz="7200" dirty="0">
              <a:latin typeface="Noty" pitchFamily="2" charset="2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195736" y="2852936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156176" y="5517232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C7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267744" y="544522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F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372200" y="2924944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a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292080" y="3933056"/>
            <a:ext cx="36740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>
                <a:latin typeface="Noty" pitchFamily="2" charset="2"/>
              </a:rPr>
              <a:t>b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Akord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2276872"/>
            <a:ext cx="864096" cy="648072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835696" y="2492896"/>
            <a:ext cx="532859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hlinkClick r:id="rId3"/>
              </a:rPr>
              <a:t>http://nd01.jxs.cz/965/565/c28a5c0379_3612188...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2483768" y="1556792"/>
            <a:ext cx="63904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ask</a:t>
            </a:r>
            <a:r>
              <a:rPr lang="cs-CZ" sz="1200" dirty="0" smtClean="0"/>
              <a:t>-</a:t>
            </a:r>
            <a:r>
              <a:rPr lang="cs-CZ" sz="1200" dirty="0" err="1" smtClean="0"/>
              <a:t>resimleri.com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/Nota-</a:t>
            </a:r>
            <a:r>
              <a:rPr lang="cs-CZ" sz="1200" dirty="0" err="1" smtClean="0"/>
              <a:t>resimleri</a:t>
            </a:r>
            <a:r>
              <a:rPr lang="cs-CZ" sz="1200" dirty="0" smtClean="0"/>
              <a:t>-4.jpeg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1556792"/>
            <a:ext cx="14077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Zvlněná osnova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620688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1772816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7704" y="2852936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3861048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http://g.</a:t>
            </a:r>
            <a:r>
              <a:rPr lang="cs-CZ" sz="1200" dirty="0" err="1" smtClean="0"/>
              <a:t>denik.cz</a:t>
            </a:r>
            <a:r>
              <a:rPr lang="cs-CZ" sz="1200" dirty="0" smtClean="0"/>
              <a:t>/58/60/</a:t>
            </a:r>
            <a:r>
              <a:rPr lang="cs-CZ" sz="1200" dirty="0" err="1" smtClean="0"/>
              <a:t>pianotekaspk</a:t>
            </a:r>
            <a:r>
              <a:rPr lang="cs-CZ" sz="1200" dirty="0" smtClean="0"/>
              <a:t>_</a:t>
            </a:r>
            <a:r>
              <a:rPr lang="cs-CZ" sz="1200" dirty="0" err="1" smtClean="0"/>
              <a:t>denik</a:t>
            </a:r>
            <a:r>
              <a:rPr lang="cs-CZ" sz="1200" dirty="0" smtClean="0"/>
              <a:t>-380.jpg</a:t>
            </a:r>
            <a:endParaRPr lang="cs-CZ" sz="1200" dirty="0"/>
          </a:p>
        </p:txBody>
      </p:sp>
      <p:pic>
        <p:nvPicPr>
          <p:cNvPr id="20484" name="Picture 4" descr="http://g.denik.cz/58/60/pianotekaspk_denik-38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933056"/>
            <a:ext cx="1003210" cy="75240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051720" y="4221088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231</TotalTime>
  <Words>264</Words>
  <Application>Microsoft Office PowerPoint</Application>
  <PresentationFormat>Předvádění na obrazovce (4:3)</PresentationFormat>
  <Paragraphs>156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zak</cp:lastModifiedBy>
  <cp:revision>16</cp:revision>
  <dcterms:created xsi:type="dcterms:W3CDTF">2013-02-22T14:08:51Z</dcterms:created>
  <dcterms:modified xsi:type="dcterms:W3CDTF">2013-02-28T13:00:57Z</dcterms:modified>
</cp:coreProperties>
</file>