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9" r:id="rId3"/>
    <p:sldId id="267" r:id="rId4"/>
    <p:sldId id="260" r:id="rId5"/>
    <p:sldId id="262" r:id="rId6"/>
    <p:sldId id="263" r:id="rId7"/>
    <p:sldId id="264" r:id="rId8"/>
    <p:sldId id="265" r:id="rId9"/>
    <p:sldId id="273" r:id="rId10"/>
    <p:sldId id="270" r:id="rId11"/>
    <p:sldId id="271" r:id="rId12"/>
    <p:sldId id="275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9EF27-D2F3-4AC7-8F9D-0E3AD99427F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94A8F-6BFE-43B1-9F66-0BE71A7C83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21.5.2012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94A8F-6BFE-43B1-9F66-0BE71A7C837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87B13-D83E-44CA-9260-2FD9F56B1F2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69CF9-616F-4266-B17E-867D2BC82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2.wmf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4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wmf"/><Relationship Id="rId5" Type="http://schemas.openxmlformats.org/officeDocument/2006/relationships/image" Target="../media/image7.wmf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wmf"/><Relationship Id="rId4" Type="http://schemas.openxmlformats.org/officeDocument/2006/relationships/image" Target="../media/image2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wmf"/><Relationship Id="rId4" Type="http://schemas.openxmlformats.org/officeDocument/2006/relationships/image" Target="../media/image2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</a:t>
            </a:r>
            <a:r>
              <a:rPr lang="cs-CZ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cs-CZ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CZ.1.07/1.4.00/21.1689</a:t>
            </a: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Název: VY_32_INOVACE_017</a:t>
            </a: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III/2 </a:t>
            </a:r>
            <a:r>
              <a:rPr lang="cs-CZ" b="1" dirty="0" smtClean="0"/>
              <a:t>Inovace a zkvalitnění výuky prostřednictvím ICT		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Sčítání a odčítání v oboru 0 - 10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1</a:t>
            </a:r>
          </a:p>
          <a:p>
            <a:pPr fontAlgn="t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Eva </a:t>
            </a:r>
            <a:r>
              <a:rPr lang="cs-CZ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Kovaľáková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 2. 5. 2012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5728"/>
            <a:ext cx="8352928" cy="121444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Klíčová slova:</a:t>
            </a:r>
            <a:br>
              <a:rPr lang="cs-CZ" sz="3200" b="1" dirty="0" smtClean="0"/>
            </a:br>
            <a:r>
              <a:rPr lang="cs-CZ" sz="3200" dirty="0" smtClean="0"/>
              <a:t>Sčítání, odčítání, procvičování do 10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pPr>
              <a:buNone/>
            </a:pPr>
            <a:r>
              <a:rPr lang="cs-CZ" b="1" u="sng" dirty="0" smtClean="0"/>
              <a:t>Anotace:</a:t>
            </a:r>
          </a:p>
          <a:p>
            <a:pPr>
              <a:buNone/>
            </a:pPr>
            <a:r>
              <a:rPr lang="cs-CZ" sz="2000" dirty="0" smtClean="0"/>
              <a:t>Prezentace slouží k procvičování sčítání a odčítání do 10.</a:t>
            </a:r>
          </a:p>
          <a:p>
            <a:pPr>
              <a:buNone/>
            </a:pPr>
            <a:r>
              <a:rPr lang="cs-CZ" sz="2000" dirty="0" smtClean="0"/>
              <a:t>Využití: Interaktivní tabule, počítač.</a:t>
            </a:r>
          </a:p>
          <a:p>
            <a:pPr>
              <a:buNone/>
            </a:pPr>
            <a:r>
              <a:rPr lang="cs-CZ" sz="2000" dirty="0" smtClean="0"/>
              <a:t>Nedílnou součástí je pracovní list, kam žáci zapisují slova nebo písmena.</a:t>
            </a:r>
          </a:p>
          <a:p>
            <a:pPr>
              <a:buNone/>
            </a:pPr>
            <a:r>
              <a:rPr lang="cs-CZ" sz="2000" dirty="0" smtClean="0"/>
              <a:t>Pokud  správně počítají, vyluští tajenku, kterou napíší pod splněný úkol.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ransition>
    <p:pull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>
                <a:alpha val="3000"/>
              </a:srgb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cs-CZ" sz="2000" dirty="0" smtClean="0"/>
              <a:t>Beruška říká: „Pomoz mravencům postavit mraveniště.“</a:t>
            </a:r>
            <a:br>
              <a:rPr lang="cs-CZ" sz="2000" dirty="0" smtClean="0"/>
            </a:br>
            <a:r>
              <a:rPr lang="cs-CZ" sz="2000" dirty="0" smtClean="0"/>
              <a:t>1.Vypočítej příklad.</a:t>
            </a:r>
            <a:br>
              <a:rPr lang="cs-CZ" sz="2000" dirty="0" smtClean="0"/>
            </a:br>
            <a:r>
              <a:rPr lang="cs-CZ" sz="2000" dirty="0" smtClean="0"/>
              <a:t>	                                    2.Přesuň cihly do mraveniště. Objeví se písmena.</a:t>
            </a:r>
            <a:br>
              <a:rPr lang="cs-CZ" sz="2000" dirty="0" smtClean="0"/>
            </a:br>
            <a:r>
              <a:rPr lang="cs-CZ" sz="2000" dirty="0" smtClean="0"/>
              <a:t>                                                           3.Písmena zapiš do pracovního listu podle výsledků.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4" name="Vývojový diagram: zpoždění 3"/>
          <p:cNvSpPr/>
          <p:nvPr/>
        </p:nvSpPr>
        <p:spPr>
          <a:xfrm rot="16200000">
            <a:off x="1943708" y="1592796"/>
            <a:ext cx="4104456" cy="5184576"/>
          </a:xfrm>
          <a:prstGeom prst="flowChartDelay">
            <a:avLst/>
          </a:prstGeom>
          <a:solidFill>
            <a:srgbClr val="6633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140968"/>
            <a:ext cx="1339913" cy="1869541"/>
          </a:xfrm>
          <a:prstGeom prst="rect">
            <a:avLst/>
          </a:prstGeom>
          <a:noFill/>
        </p:spPr>
      </p:pic>
      <p:pic>
        <p:nvPicPr>
          <p:cNvPr id="9" name="Picture 5" descr="C:\Users\Eva\AppData\Local\Microsoft\Windows\Temporary Internet Files\Content.IE5\V2D9FJ6S\MC9002152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716016" y="3284984"/>
            <a:ext cx="1181477" cy="1871050"/>
          </a:xfrm>
          <a:prstGeom prst="rect">
            <a:avLst/>
          </a:prstGeom>
          <a:noFill/>
        </p:spPr>
      </p:pic>
      <p:pic>
        <p:nvPicPr>
          <p:cNvPr id="12" name="Picture 4" descr="C:\Users\Eva\AppData\Local\Microsoft\Windows\Temporary Internet Files\Content.IE5\KE00ZIYO\MC90023317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691680" y="3140968"/>
            <a:ext cx="1339913" cy="1869541"/>
          </a:xfrm>
          <a:prstGeom prst="rect">
            <a:avLst/>
          </a:prstGeom>
          <a:noFill/>
        </p:spPr>
      </p:pic>
      <p:pic>
        <p:nvPicPr>
          <p:cNvPr id="10" name="Picture 2" descr="C:\Users\Eva\AppData\Local\Microsoft\Windows\Temporary Internet Files\Content.IE5\G8D7X1Y1\MC90043000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4664"/>
            <a:ext cx="1641475" cy="1974850"/>
          </a:xfrm>
          <a:prstGeom prst="rect">
            <a:avLst/>
          </a:prstGeom>
          <a:noFill/>
        </p:spPr>
      </p:pic>
      <p:sp>
        <p:nvSpPr>
          <p:cNvPr id="11" name="Firewall"/>
          <p:cNvSpPr>
            <a:spLocks noEditPoints="1" noChangeArrowheads="1"/>
          </p:cNvSpPr>
          <p:nvPr/>
        </p:nvSpPr>
        <p:spPr bwMode="auto">
          <a:xfrm>
            <a:off x="3203848" y="5013176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irewall"/>
          <p:cNvSpPr>
            <a:spLocks noEditPoints="1" noChangeArrowheads="1"/>
          </p:cNvSpPr>
          <p:nvPr/>
        </p:nvSpPr>
        <p:spPr bwMode="auto">
          <a:xfrm>
            <a:off x="1547664" y="5013176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irewall"/>
          <p:cNvSpPr>
            <a:spLocks noEditPoints="1" noChangeArrowheads="1"/>
          </p:cNvSpPr>
          <p:nvPr/>
        </p:nvSpPr>
        <p:spPr bwMode="auto">
          <a:xfrm>
            <a:off x="2987824" y="4077072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irewall"/>
          <p:cNvSpPr>
            <a:spLocks noEditPoints="1" noChangeArrowheads="1"/>
          </p:cNvSpPr>
          <p:nvPr/>
        </p:nvSpPr>
        <p:spPr bwMode="auto">
          <a:xfrm>
            <a:off x="-180528" y="5013176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irewall"/>
          <p:cNvSpPr>
            <a:spLocks noEditPoints="1" noChangeArrowheads="1"/>
          </p:cNvSpPr>
          <p:nvPr/>
        </p:nvSpPr>
        <p:spPr bwMode="auto">
          <a:xfrm>
            <a:off x="6660232" y="5013176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7" name="Firewall"/>
          <p:cNvSpPr>
            <a:spLocks noEditPoints="1" noChangeArrowheads="1"/>
          </p:cNvSpPr>
          <p:nvPr/>
        </p:nvSpPr>
        <p:spPr bwMode="auto">
          <a:xfrm>
            <a:off x="5940152" y="4077072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irewall"/>
          <p:cNvSpPr>
            <a:spLocks noEditPoints="1" noChangeArrowheads="1"/>
          </p:cNvSpPr>
          <p:nvPr/>
        </p:nvSpPr>
        <p:spPr bwMode="auto">
          <a:xfrm>
            <a:off x="6660232" y="3212976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irewall"/>
          <p:cNvSpPr>
            <a:spLocks noEditPoints="1" noChangeArrowheads="1"/>
          </p:cNvSpPr>
          <p:nvPr/>
        </p:nvSpPr>
        <p:spPr bwMode="auto">
          <a:xfrm>
            <a:off x="4932040" y="5013176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2" name="Picture 6" descr="C:\Users\Eva\AppData\Local\Microsoft\Windows\Temporary Internet Files\Content.IE5\G8D7X1Y1\MC9002331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77724">
            <a:off x="7380312" y="3789040"/>
            <a:ext cx="1495331" cy="2163778"/>
          </a:xfrm>
          <a:prstGeom prst="rect">
            <a:avLst/>
          </a:prstGeom>
          <a:noFill/>
        </p:spPr>
      </p:pic>
      <p:sp>
        <p:nvSpPr>
          <p:cNvPr id="18" name="Firewall"/>
          <p:cNvSpPr>
            <a:spLocks noEditPoints="1" noChangeArrowheads="1"/>
          </p:cNvSpPr>
          <p:nvPr/>
        </p:nvSpPr>
        <p:spPr bwMode="auto">
          <a:xfrm>
            <a:off x="2987824" y="3140968"/>
            <a:ext cx="1809750" cy="9048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267744" y="2348880"/>
            <a:ext cx="34563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Mraveniště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STAVÍME 1. PATRO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>
          <a:xfrm rot="5400000" flipH="1" flipV="1">
            <a:off x="4676938" y="1954968"/>
            <a:ext cx="4038600" cy="3816425"/>
          </a:xfrm>
          <a:prstGeom prst="flowChartDelay">
            <a:avLst/>
          </a:prstGeom>
          <a:solidFill>
            <a:srgbClr val="6633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r>
              <a:rPr lang="cs-CZ" dirty="0" smtClean="0"/>
              <a:t>MRAVENIŠTĚ</a:t>
            </a:r>
            <a:endParaRPr lang="cs-CZ" dirty="0"/>
          </a:p>
        </p:txBody>
      </p:sp>
      <p:pic>
        <p:nvPicPr>
          <p:cNvPr id="1028" name="Picture 4" descr="C:\Users\Eva\AppData\Local\Microsoft\Windows\Temporary Internet Files\Content.IE5\G8D7X1Y1\MC9004135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398968" cy="1260000"/>
          </a:xfrm>
          <a:prstGeom prst="rect">
            <a:avLst/>
          </a:prstGeom>
          <a:noFill/>
        </p:spPr>
      </p:pic>
      <p:pic>
        <p:nvPicPr>
          <p:cNvPr id="24" name="Picture 6" descr="C:\Users\Eva\AppData\Local\Microsoft\Windows\Temporary Internet Files\Content.IE5\G8D7X1Y1\MC9002331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005064"/>
            <a:ext cx="1495331" cy="2163778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683568" y="1916832"/>
            <a:ext cx="787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8 + 2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99592" y="22768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JÁ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827584" y="3140968"/>
            <a:ext cx="787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 + 3</a:t>
            </a:r>
            <a:endParaRPr lang="cs-CZ" sz="24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99592" y="357301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JSEM</a:t>
            </a:r>
            <a:endParaRPr lang="cs-CZ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763688" y="4725144"/>
            <a:ext cx="1086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4 + 4</a:t>
            </a:r>
            <a:endParaRPr lang="cs-CZ" sz="24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051720" y="5157192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POČ</a:t>
            </a:r>
            <a:endParaRPr lang="cs-CZ" b="1" dirty="0"/>
          </a:p>
        </p:txBody>
      </p:sp>
      <p:sp>
        <p:nvSpPr>
          <p:cNvPr id="35" name="Firewall"/>
          <p:cNvSpPr>
            <a:spLocks noEditPoints="1" noChangeArrowheads="1"/>
          </p:cNvSpPr>
          <p:nvPr/>
        </p:nvSpPr>
        <p:spPr bwMode="auto">
          <a:xfrm>
            <a:off x="785786" y="314324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2555776" y="2708920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10 - 4</a:t>
            </a:r>
            <a:endParaRPr lang="cs-CZ" sz="24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699792" y="3284984"/>
            <a:ext cx="624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TÁŘ!</a:t>
            </a:r>
            <a:endParaRPr lang="cs-CZ" b="1" dirty="0"/>
          </a:p>
        </p:txBody>
      </p:sp>
      <p:sp>
        <p:nvSpPr>
          <p:cNvPr id="38" name="Firewall"/>
          <p:cNvSpPr>
            <a:spLocks noEditPoints="1" noChangeArrowheads="1"/>
          </p:cNvSpPr>
          <p:nvPr/>
        </p:nvSpPr>
        <p:spPr bwMode="auto">
          <a:xfrm>
            <a:off x="2428860" y="2714620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9" name="Firewall"/>
          <p:cNvSpPr>
            <a:spLocks noEditPoints="1" noChangeArrowheads="1"/>
          </p:cNvSpPr>
          <p:nvPr/>
        </p:nvSpPr>
        <p:spPr bwMode="auto">
          <a:xfrm>
            <a:off x="642910" y="171448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40" name="Firewall"/>
          <p:cNvSpPr>
            <a:spLocks noEditPoints="1" noChangeArrowheads="1"/>
          </p:cNvSpPr>
          <p:nvPr/>
        </p:nvSpPr>
        <p:spPr bwMode="auto">
          <a:xfrm>
            <a:off x="1785918" y="4643446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STAVÍME 2. PATRO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>
          <a:xfrm rot="5400000" flipH="1" flipV="1">
            <a:off x="4676938" y="1954968"/>
            <a:ext cx="4038600" cy="3816425"/>
          </a:xfrm>
          <a:prstGeom prst="flowChartDelay">
            <a:avLst/>
          </a:prstGeom>
          <a:solidFill>
            <a:srgbClr val="6633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r>
              <a:rPr lang="cs-CZ" dirty="0" smtClean="0"/>
              <a:t>MRAVENIŠTĚ</a:t>
            </a:r>
            <a:endParaRPr lang="cs-CZ" dirty="0"/>
          </a:p>
        </p:txBody>
      </p:sp>
      <p:pic>
        <p:nvPicPr>
          <p:cNvPr id="1028" name="Picture 4" descr="C:\Users\Eva\AppData\Local\Microsoft\Windows\Temporary Internet Files\Content.IE5\G8D7X1Y1\MC9004135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398968" cy="1260000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899592" y="22768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</a:t>
            </a:r>
            <a:endParaRPr lang="cs-CZ" b="1" dirty="0"/>
          </a:p>
        </p:txBody>
      </p:sp>
      <p:sp>
        <p:nvSpPr>
          <p:cNvPr id="29" name="Firewall"/>
          <p:cNvSpPr>
            <a:spLocks noEditPoints="1" noChangeArrowheads="1"/>
          </p:cNvSpPr>
          <p:nvPr/>
        </p:nvSpPr>
        <p:spPr bwMode="auto">
          <a:xfrm>
            <a:off x="7668344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827584" y="3140968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10 - 8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99592" y="357301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TAT.</a:t>
            </a:r>
            <a:endParaRPr lang="cs-CZ" b="1" dirty="0"/>
          </a:p>
        </p:txBody>
      </p:sp>
      <p:sp>
        <p:nvSpPr>
          <p:cNvPr id="32" name="Firewall"/>
          <p:cNvSpPr>
            <a:spLocks noEditPoints="1" noChangeArrowheads="1"/>
          </p:cNvSpPr>
          <p:nvPr/>
        </p:nvSpPr>
        <p:spPr bwMode="auto">
          <a:xfrm>
            <a:off x="6732240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5" name="Firewall"/>
          <p:cNvSpPr>
            <a:spLocks noEditPoints="1" noChangeArrowheads="1"/>
          </p:cNvSpPr>
          <p:nvPr/>
        </p:nvSpPr>
        <p:spPr bwMode="auto">
          <a:xfrm>
            <a:off x="5796136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2555776" y="2708920"/>
            <a:ext cx="639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 + 2</a:t>
            </a:r>
            <a:endParaRPr lang="cs-CZ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699792" y="3284984"/>
            <a:ext cx="367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ČÍ</a:t>
            </a:r>
            <a:endParaRPr lang="cs-CZ" b="1" dirty="0"/>
          </a:p>
        </p:txBody>
      </p:sp>
      <p:sp>
        <p:nvSpPr>
          <p:cNvPr id="38" name="Firewall"/>
          <p:cNvSpPr>
            <a:spLocks noEditPoints="1" noChangeArrowheads="1"/>
          </p:cNvSpPr>
          <p:nvPr/>
        </p:nvSpPr>
        <p:spPr bwMode="auto">
          <a:xfrm>
            <a:off x="4860032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827584" y="1844824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9 - 5</a:t>
            </a:r>
            <a:endParaRPr lang="cs-CZ" sz="2000" b="1" dirty="0"/>
          </a:p>
        </p:txBody>
      </p:sp>
      <p:sp>
        <p:nvSpPr>
          <p:cNvPr id="21" name="Firewall"/>
          <p:cNvSpPr>
            <a:spLocks noEditPoints="1" noChangeArrowheads="1"/>
          </p:cNvSpPr>
          <p:nvPr/>
        </p:nvSpPr>
        <p:spPr bwMode="auto">
          <a:xfrm>
            <a:off x="2428860" y="2714620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2" name="Firewall"/>
          <p:cNvSpPr>
            <a:spLocks noEditPoints="1" noChangeArrowheads="1"/>
          </p:cNvSpPr>
          <p:nvPr/>
        </p:nvSpPr>
        <p:spPr bwMode="auto">
          <a:xfrm>
            <a:off x="785786" y="314324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3" name="Firewall"/>
          <p:cNvSpPr>
            <a:spLocks noEditPoints="1" noChangeArrowheads="1"/>
          </p:cNvSpPr>
          <p:nvPr/>
        </p:nvSpPr>
        <p:spPr bwMode="auto">
          <a:xfrm>
            <a:off x="785786" y="18573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pic>
        <p:nvPicPr>
          <p:cNvPr id="39" name="Picture 5" descr="C:\Users\Eva\AppData\Local\Microsoft\Windows\Temporary Internet Files\Content.IE5\V2D9FJ6S\MC9002152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483768" y="4293096"/>
            <a:ext cx="1181477" cy="1871050"/>
          </a:xfrm>
          <a:prstGeom prst="rect">
            <a:avLst/>
          </a:prstGeom>
          <a:noFill/>
        </p:spPr>
      </p:pic>
      <p:pic>
        <p:nvPicPr>
          <p:cNvPr id="41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437112"/>
            <a:ext cx="1339913" cy="18695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STAVÍME 3. PATRO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>
          <a:xfrm rot="5400000" flipH="1" flipV="1">
            <a:off x="4676938" y="1954968"/>
            <a:ext cx="4038600" cy="3816425"/>
          </a:xfrm>
          <a:prstGeom prst="flowChartDelay">
            <a:avLst/>
          </a:prstGeom>
          <a:solidFill>
            <a:srgbClr val="6633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r>
              <a:rPr lang="cs-CZ" dirty="0" smtClean="0"/>
              <a:t>MRAVENIŠTĚ</a:t>
            </a:r>
            <a:endParaRPr lang="cs-CZ" dirty="0"/>
          </a:p>
        </p:txBody>
      </p:sp>
      <p:pic>
        <p:nvPicPr>
          <p:cNvPr id="1028" name="Picture 4" descr="C:\Users\Eva\AppData\Local\Microsoft\Windows\Temporary Internet Files\Content.IE5\G8D7X1Y1\MC9004135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398968" cy="1260000"/>
          </a:xfrm>
          <a:prstGeom prst="rect">
            <a:avLst/>
          </a:prstGeom>
          <a:noFill/>
        </p:spPr>
      </p:pic>
      <p:pic>
        <p:nvPicPr>
          <p:cNvPr id="24" name="Picture 6" descr="C:\Users\Eva\AppData\Local\Microsoft\Windows\Temporary Internet Files\Content.IE5\G8D7X1Y1\MC9002331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7412" y="4177811"/>
            <a:ext cx="1495331" cy="2163778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683568" y="1916832"/>
            <a:ext cx="639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 + 3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99592" y="22768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</a:t>
            </a:r>
            <a:endParaRPr lang="cs-CZ" b="1" dirty="0"/>
          </a:p>
        </p:txBody>
      </p:sp>
      <p:sp>
        <p:nvSpPr>
          <p:cNvPr id="29" name="Firewall"/>
          <p:cNvSpPr>
            <a:spLocks noEditPoints="1" noChangeArrowheads="1"/>
          </p:cNvSpPr>
          <p:nvPr/>
        </p:nvSpPr>
        <p:spPr bwMode="auto">
          <a:xfrm>
            <a:off x="7668344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2" name="Firewall"/>
          <p:cNvSpPr>
            <a:spLocks noEditPoints="1" noChangeArrowheads="1"/>
          </p:cNvSpPr>
          <p:nvPr/>
        </p:nvSpPr>
        <p:spPr bwMode="auto">
          <a:xfrm>
            <a:off x="6732240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5" name="Firewall"/>
          <p:cNvSpPr>
            <a:spLocks noEditPoints="1" noChangeArrowheads="1"/>
          </p:cNvSpPr>
          <p:nvPr/>
        </p:nvSpPr>
        <p:spPr bwMode="auto">
          <a:xfrm>
            <a:off x="5796136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8" name="Firewall"/>
          <p:cNvSpPr>
            <a:spLocks noEditPoints="1" noChangeArrowheads="1"/>
          </p:cNvSpPr>
          <p:nvPr/>
        </p:nvSpPr>
        <p:spPr bwMode="auto">
          <a:xfrm>
            <a:off x="4860032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19" name="Firewall"/>
          <p:cNvSpPr>
            <a:spLocks noEditPoints="1" noChangeArrowheads="1"/>
          </p:cNvSpPr>
          <p:nvPr/>
        </p:nvSpPr>
        <p:spPr bwMode="auto">
          <a:xfrm>
            <a:off x="5364088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0" name="Firewall"/>
          <p:cNvSpPr>
            <a:spLocks noEditPoints="1" noChangeArrowheads="1"/>
          </p:cNvSpPr>
          <p:nvPr/>
        </p:nvSpPr>
        <p:spPr bwMode="auto">
          <a:xfrm>
            <a:off x="6300192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1" name="Firewall"/>
          <p:cNvSpPr>
            <a:spLocks noEditPoints="1" noChangeArrowheads="1"/>
          </p:cNvSpPr>
          <p:nvPr/>
        </p:nvSpPr>
        <p:spPr bwMode="auto">
          <a:xfrm>
            <a:off x="7236296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pic>
        <p:nvPicPr>
          <p:cNvPr id="22" name="Picture 5" descr="C:\Users\Eva\AppData\Local\Microsoft\Windows\Temporary Internet Files\Content.IE5\V2D9FJ6S\MC9002152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23528" y="4149080"/>
            <a:ext cx="1181477" cy="1871050"/>
          </a:xfrm>
          <a:prstGeom prst="rect">
            <a:avLst/>
          </a:prstGeom>
          <a:noFill/>
        </p:spPr>
      </p:pic>
      <p:sp>
        <p:nvSpPr>
          <p:cNvPr id="25" name="TextovéPole 24"/>
          <p:cNvSpPr txBox="1"/>
          <p:nvPr/>
        </p:nvSpPr>
        <p:spPr>
          <a:xfrm>
            <a:off x="2699792" y="2924944"/>
            <a:ext cx="639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 + 5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843808" y="328498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MÍM</a:t>
            </a:r>
            <a:endParaRPr lang="cs-CZ" b="1" dirty="0"/>
          </a:p>
        </p:txBody>
      </p:sp>
      <p:sp>
        <p:nvSpPr>
          <p:cNvPr id="39" name="Firewall"/>
          <p:cNvSpPr>
            <a:spLocks noEditPoints="1" noChangeArrowheads="1"/>
          </p:cNvSpPr>
          <p:nvPr/>
        </p:nvSpPr>
        <p:spPr bwMode="auto">
          <a:xfrm>
            <a:off x="2714612" y="2714620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0" name="Firewall"/>
          <p:cNvSpPr>
            <a:spLocks noEditPoints="1" noChangeArrowheads="1"/>
          </p:cNvSpPr>
          <p:nvPr/>
        </p:nvSpPr>
        <p:spPr bwMode="auto">
          <a:xfrm>
            <a:off x="571472" y="171448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STAVÍME 4. PATRO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>
          <a:xfrm rot="5400000" flipH="1" flipV="1">
            <a:off x="4676938" y="1954968"/>
            <a:ext cx="4038600" cy="3816425"/>
          </a:xfrm>
          <a:prstGeom prst="flowChartDelay">
            <a:avLst/>
          </a:prstGeom>
          <a:solidFill>
            <a:srgbClr val="6633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r>
              <a:rPr lang="cs-CZ" dirty="0" smtClean="0"/>
              <a:t>MRAVENIŠTĚ</a:t>
            </a:r>
            <a:endParaRPr lang="cs-CZ" dirty="0"/>
          </a:p>
        </p:txBody>
      </p:sp>
      <p:pic>
        <p:nvPicPr>
          <p:cNvPr id="1028" name="Picture 4" descr="C:\Users\Eva\AppData\Local\Microsoft\Windows\Temporary Internet Files\Content.IE5\G8D7X1Y1\MC9004135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398968" cy="1260000"/>
          </a:xfrm>
          <a:prstGeom prst="rect">
            <a:avLst/>
          </a:prstGeom>
          <a:noFill/>
        </p:spPr>
      </p:pic>
      <p:pic>
        <p:nvPicPr>
          <p:cNvPr id="24" name="Picture 6" descr="C:\Users\Eva\AppData\Local\Microsoft\Windows\Temporary Internet Files\Content.IE5\G8D7X1Y1\MC9002331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7412" y="4177811"/>
            <a:ext cx="1495331" cy="2163778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683568" y="1916832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9 - 2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27584" y="227687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UŽ</a:t>
            </a:r>
            <a:endParaRPr lang="cs-CZ" b="1" dirty="0"/>
          </a:p>
        </p:txBody>
      </p:sp>
      <p:sp>
        <p:nvSpPr>
          <p:cNvPr id="29" name="Firewall"/>
          <p:cNvSpPr>
            <a:spLocks noEditPoints="1" noChangeArrowheads="1"/>
          </p:cNvSpPr>
          <p:nvPr/>
        </p:nvSpPr>
        <p:spPr bwMode="auto">
          <a:xfrm>
            <a:off x="7668344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2" name="Firewall"/>
          <p:cNvSpPr>
            <a:spLocks noEditPoints="1" noChangeArrowheads="1"/>
          </p:cNvSpPr>
          <p:nvPr/>
        </p:nvSpPr>
        <p:spPr bwMode="auto">
          <a:xfrm>
            <a:off x="6732240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5" name="Firewall"/>
          <p:cNvSpPr>
            <a:spLocks noEditPoints="1" noChangeArrowheads="1"/>
          </p:cNvSpPr>
          <p:nvPr/>
        </p:nvSpPr>
        <p:spPr bwMode="auto">
          <a:xfrm>
            <a:off x="5796136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8" name="Firewall"/>
          <p:cNvSpPr>
            <a:spLocks noEditPoints="1" noChangeArrowheads="1"/>
          </p:cNvSpPr>
          <p:nvPr/>
        </p:nvSpPr>
        <p:spPr bwMode="auto">
          <a:xfrm>
            <a:off x="4860032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19" name="Firewall"/>
          <p:cNvSpPr>
            <a:spLocks noEditPoints="1" noChangeArrowheads="1"/>
          </p:cNvSpPr>
          <p:nvPr/>
        </p:nvSpPr>
        <p:spPr bwMode="auto">
          <a:xfrm>
            <a:off x="5364088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0" name="Firewall"/>
          <p:cNvSpPr>
            <a:spLocks noEditPoints="1" noChangeArrowheads="1"/>
          </p:cNvSpPr>
          <p:nvPr/>
        </p:nvSpPr>
        <p:spPr bwMode="auto">
          <a:xfrm>
            <a:off x="6300192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1" name="Firewall"/>
          <p:cNvSpPr>
            <a:spLocks noEditPoints="1" noChangeArrowheads="1"/>
          </p:cNvSpPr>
          <p:nvPr/>
        </p:nvSpPr>
        <p:spPr bwMode="auto">
          <a:xfrm>
            <a:off x="7236296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pic>
        <p:nvPicPr>
          <p:cNvPr id="22" name="Picture 5" descr="C:\Users\Eva\AppData\Local\Microsoft\Windows\Temporary Internet Files\Content.IE5\V2D9FJ6S\MC9002152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23528" y="4149080"/>
            <a:ext cx="1181477" cy="1871050"/>
          </a:xfrm>
          <a:prstGeom prst="rect">
            <a:avLst/>
          </a:prstGeom>
          <a:noFill/>
        </p:spPr>
      </p:pic>
      <p:sp>
        <p:nvSpPr>
          <p:cNvPr id="30" name="Firewall"/>
          <p:cNvSpPr>
            <a:spLocks noEditPoints="1" noChangeArrowheads="1"/>
          </p:cNvSpPr>
          <p:nvPr/>
        </p:nvSpPr>
        <p:spPr bwMode="auto">
          <a:xfrm>
            <a:off x="571472" y="1785926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1" name="Firewall"/>
          <p:cNvSpPr>
            <a:spLocks noEditPoints="1" noChangeArrowheads="1"/>
          </p:cNvSpPr>
          <p:nvPr/>
        </p:nvSpPr>
        <p:spPr bwMode="auto">
          <a:xfrm>
            <a:off x="5796136" y="3068960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3" name="Firewall"/>
          <p:cNvSpPr>
            <a:spLocks noEditPoints="1" noChangeArrowheads="1"/>
          </p:cNvSpPr>
          <p:nvPr/>
        </p:nvSpPr>
        <p:spPr bwMode="auto">
          <a:xfrm>
            <a:off x="6732240" y="3068960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pic>
        <p:nvPicPr>
          <p:cNvPr id="36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429000"/>
            <a:ext cx="1339913" cy="1869541"/>
          </a:xfrm>
          <a:prstGeom prst="rect">
            <a:avLst/>
          </a:prstGeom>
          <a:noFill/>
        </p:spPr>
      </p:pic>
      <p:pic>
        <p:nvPicPr>
          <p:cNvPr id="37" name="Picture 3" descr="C:\Users\Eva\AppData\Local\Microsoft\Windows\Temporary Internet Files\Content.IE5\G8D7X1Y1\MC90035599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2420888"/>
            <a:ext cx="573705" cy="576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1" name="TextovéPole 40"/>
          <p:cNvSpPr txBox="1"/>
          <p:nvPr/>
        </p:nvSpPr>
        <p:spPr>
          <a:xfrm>
            <a:off x="2627784" y="1916832"/>
            <a:ext cx="143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Přidej zvonek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>
                <a:alpha val="3000"/>
              </a:srgb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Beruška říká: „HOTOVO!“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1"/>
          </p:nvPr>
        </p:nvSpPr>
        <p:spPr>
          <a:xfrm rot="5400000" flipH="1" flipV="1">
            <a:off x="4676938" y="1954968"/>
            <a:ext cx="4038600" cy="3816425"/>
          </a:xfrm>
          <a:prstGeom prst="flowChartDelay">
            <a:avLst/>
          </a:prstGeom>
          <a:solidFill>
            <a:srgbClr val="6633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r>
              <a:rPr lang="cs-CZ" dirty="0" smtClean="0"/>
              <a:t>MRAVENIŠTĚ</a:t>
            </a:r>
            <a:endParaRPr lang="cs-CZ" dirty="0"/>
          </a:p>
        </p:txBody>
      </p:sp>
      <p:pic>
        <p:nvPicPr>
          <p:cNvPr id="1028" name="Picture 4" descr="C:\Users\Eva\AppData\Local\Microsoft\Windows\Temporary Internet Files\Content.IE5\G8D7X1Y1\MC9004135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398968" cy="1260000"/>
          </a:xfrm>
          <a:prstGeom prst="rect">
            <a:avLst/>
          </a:prstGeom>
          <a:noFill/>
        </p:spPr>
      </p:pic>
      <p:pic>
        <p:nvPicPr>
          <p:cNvPr id="24" name="Picture 6" descr="C:\Users\Eva\AppData\Local\Microsoft\Windows\Temporary Internet Files\Content.IE5\G8D7X1Y1\MC9002331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197412" y="4177811"/>
            <a:ext cx="1495331" cy="2163778"/>
          </a:xfrm>
          <a:prstGeom prst="rect">
            <a:avLst/>
          </a:prstGeom>
          <a:noFill/>
        </p:spPr>
      </p:pic>
      <p:sp>
        <p:nvSpPr>
          <p:cNvPr id="29" name="Firewall"/>
          <p:cNvSpPr>
            <a:spLocks noEditPoints="1" noChangeArrowheads="1"/>
          </p:cNvSpPr>
          <p:nvPr/>
        </p:nvSpPr>
        <p:spPr bwMode="auto">
          <a:xfrm>
            <a:off x="7668344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2" name="Firewall"/>
          <p:cNvSpPr>
            <a:spLocks noEditPoints="1" noChangeArrowheads="1"/>
          </p:cNvSpPr>
          <p:nvPr/>
        </p:nvSpPr>
        <p:spPr bwMode="auto">
          <a:xfrm>
            <a:off x="6732240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5" name="Firewall"/>
          <p:cNvSpPr>
            <a:spLocks noEditPoints="1" noChangeArrowheads="1"/>
          </p:cNvSpPr>
          <p:nvPr/>
        </p:nvSpPr>
        <p:spPr bwMode="auto">
          <a:xfrm>
            <a:off x="5796136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8" name="Firewall"/>
          <p:cNvSpPr>
            <a:spLocks noEditPoints="1" noChangeArrowheads="1"/>
          </p:cNvSpPr>
          <p:nvPr/>
        </p:nvSpPr>
        <p:spPr bwMode="auto">
          <a:xfrm>
            <a:off x="4860032" y="4941168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19" name="Firewall"/>
          <p:cNvSpPr>
            <a:spLocks noEditPoints="1" noChangeArrowheads="1"/>
          </p:cNvSpPr>
          <p:nvPr/>
        </p:nvSpPr>
        <p:spPr bwMode="auto">
          <a:xfrm>
            <a:off x="5364088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0" name="Firewall"/>
          <p:cNvSpPr>
            <a:spLocks noEditPoints="1" noChangeArrowheads="1"/>
          </p:cNvSpPr>
          <p:nvPr/>
        </p:nvSpPr>
        <p:spPr bwMode="auto">
          <a:xfrm>
            <a:off x="6300192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21" name="Firewall"/>
          <p:cNvSpPr>
            <a:spLocks noEditPoints="1" noChangeArrowheads="1"/>
          </p:cNvSpPr>
          <p:nvPr/>
        </p:nvSpPr>
        <p:spPr bwMode="auto">
          <a:xfrm>
            <a:off x="7236296" y="40050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pic>
        <p:nvPicPr>
          <p:cNvPr id="22" name="Picture 5" descr="C:\Users\Eva\AppData\Local\Microsoft\Windows\Temporary Internet Files\Content.IE5\V2D9FJ6S\MC9002152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23528" y="4149080"/>
            <a:ext cx="1181477" cy="1871050"/>
          </a:xfrm>
          <a:prstGeom prst="rect">
            <a:avLst/>
          </a:prstGeom>
          <a:noFill/>
        </p:spPr>
      </p:pic>
      <p:sp>
        <p:nvSpPr>
          <p:cNvPr id="23" name="Firewall"/>
          <p:cNvSpPr>
            <a:spLocks noEditPoints="1" noChangeArrowheads="1"/>
          </p:cNvSpPr>
          <p:nvPr/>
        </p:nvSpPr>
        <p:spPr bwMode="auto">
          <a:xfrm>
            <a:off x="6660232" y="3068960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9" name="Firewall"/>
          <p:cNvSpPr>
            <a:spLocks noEditPoints="1" noChangeArrowheads="1"/>
          </p:cNvSpPr>
          <p:nvPr/>
        </p:nvSpPr>
        <p:spPr bwMode="auto">
          <a:xfrm>
            <a:off x="5796136" y="3068960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30" name="Firewall"/>
          <p:cNvSpPr>
            <a:spLocks noEditPoints="1" noChangeArrowheads="1"/>
          </p:cNvSpPr>
          <p:nvPr/>
        </p:nvSpPr>
        <p:spPr bwMode="auto">
          <a:xfrm>
            <a:off x="6228184" y="2204864"/>
            <a:ext cx="900000" cy="900000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pic>
        <p:nvPicPr>
          <p:cNvPr id="31" name="Picture 3" descr="C:\Users\Eva\AppData\Local\Microsoft\Windows\Temporary Internet Files\Content.IE5\G8D7X1Y1\MC90035599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653136"/>
            <a:ext cx="573705" cy="576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3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1763688" y="3645024"/>
            <a:ext cx="1339913" cy="1869541"/>
          </a:xfrm>
          <a:prstGeom prst="rect">
            <a:avLst/>
          </a:prstGeom>
          <a:noFill/>
        </p:spPr>
      </p:pic>
      <p:sp>
        <p:nvSpPr>
          <p:cNvPr id="36" name="TextovéPole 35"/>
          <p:cNvSpPr txBox="1"/>
          <p:nvPr/>
        </p:nvSpPr>
        <p:spPr>
          <a:xfrm>
            <a:off x="755576" y="2924944"/>
            <a:ext cx="324036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MRAVENCI TI DĚKUJÍ ZA POMOC</a:t>
            </a:r>
            <a:endParaRPr lang="cs-CZ" dirty="0"/>
          </a:p>
        </p:txBody>
      </p:sp>
      <p:pic>
        <p:nvPicPr>
          <p:cNvPr id="37" name="Picture 2" descr="C:\Users\Eva\AppData\Local\Microsoft\Windows\Temporary Internet Files\Content.IE5\G8D7X1Y1\MC90043000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33553">
            <a:off x="179512" y="476672"/>
            <a:ext cx="1641475" cy="19748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>
                <a:alpha val="0"/>
              </a:srgb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11560" y="4437112"/>
            <a:ext cx="7772400" cy="1362075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- 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Beruška se ptá: „Znáš už tajenku?“</a:t>
            </a:r>
          </a:p>
          <a:p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		</a:t>
            </a:r>
            <a:r>
              <a:rPr lang="cs-CZ" sz="3300" b="1" dirty="0" smtClean="0">
                <a:solidFill>
                  <a:schemeClr val="accent2">
                    <a:lumMod val="50000"/>
                  </a:schemeClr>
                </a:solidFill>
              </a:rPr>
              <a:t>„</a:t>
            </a:r>
            <a:r>
              <a:rPr lang="cs-CZ" sz="33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Zkus ji napsat od vrcholu </a:t>
            </a:r>
            <a:r>
              <a:rPr lang="cs-CZ" sz="35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dolů.“</a:t>
            </a:r>
            <a:endParaRPr lang="cs-CZ" sz="35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2" descr="C:\Users\Eva\AppData\Local\Microsoft\Windows\Temporary Internet Files\Content.IE5\G8D7X1Y1\MC90043000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33553">
            <a:off x="428282" y="3435692"/>
            <a:ext cx="1130438" cy="1443213"/>
          </a:xfrm>
          <a:prstGeom prst="rect">
            <a:avLst/>
          </a:prstGeom>
          <a:noFill/>
        </p:spPr>
      </p:pic>
      <p:pic>
        <p:nvPicPr>
          <p:cNvPr id="8" name="Picture 5" descr="C:\Users\Eva\AppData\Local\Microsoft\Windows\Temporary Internet Files\Content.IE5\V2D9FJ6S\MC9002152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164288" y="980728"/>
            <a:ext cx="1181477" cy="1871050"/>
          </a:xfrm>
          <a:prstGeom prst="rect">
            <a:avLst/>
          </a:prstGeom>
          <a:noFill/>
        </p:spPr>
      </p:pic>
      <p:pic>
        <p:nvPicPr>
          <p:cNvPr id="9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72000" y="1196752"/>
            <a:ext cx="1339913" cy="1869541"/>
          </a:xfrm>
          <a:prstGeom prst="rect">
            <a:avLst/>
          </a:prstGeom>
          <a:noFill/>
        </p:spPr>
      </p:pic>
      <p:pic>
        <p:nvPicPr>
          <p:cNvPr id="10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908720"/>
            <a:ext cx="1339913" cy="1869541"/>
          </a:xfrm>
          <a:prstGeom prst="rect">
            <a:avLst/>
          </a:prstGeom>
          <a:noFill/>
        </p:spPr>
      </p:pic>
      <p:pic>
        <p:nvPicPr>
          <p:cNvPr id="11" name="Picture 6" descr="C:\Users\Eva\AppData\Local\Microsoft\Windows\Temporary Internet Files\Content.IE5\G8D7X1Y1\MC9002331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836712"/>
            <a:ext cx="1495331" cy="21637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524000" y="4437112"/>
          <a:ext cx="6096000" cy="1224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6120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10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8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6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195736" y="3140968"/>
          <a:ext cx="4824537" cy="1296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8179"/>
                <a:gridCol w="1608179"/>
                <a:gridCol w="1608179"/>
              </a:tblGrid>
              <a:tr h="6480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2987824" y="1988840"/>
          <a:ext cx="3168352" cy="1152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/>
                <a:gridCol w="1584176"/>
              </a:tblGrid>
              <a:tr h="576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10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3779912" y="908720"/>
          <a:ext cx="1440160" cy="1080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160"/>
              </a:tblGrid>
              <a:tr h="5400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</a:t>
                      </a:r>
                      <a:endParaRPr lang="cs-CZ" sz="2400" b="1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323528" y="53012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PATRO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8662" y="400050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PATRO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75656" y="263691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 PATRO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55776" y="141277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 PATRO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9553" y="54868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/>
              <a:t>PRACOVNÍ LIST - k  vytištění</a:t>
            </a:r>
            <a:endParaRPr lang="cs-CZ" b="1" u="sn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524000" y="4437112"/>
          <a:ext cx="6096000" cy="1224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612068">
                <a:tc>
                  <a:txBody>
                    <a:bodyPr/>
                    <a:lstStyle/>
                    <a:p>
                      <a:r>
                        <a:rPr lang="cs-CZ" b="1" dirty="0" smtClean="0"/>
                        <a:t>JÁ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JSEM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POČ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TÁŘ !</a:t>
                      </a:r>
                      <a:endParaRPr lang="cs-CZ" b="1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10</a:t>
                      </a:r>
                      <a:endParaRPr lang="cs-CZ" sz="24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9</a:t>
                      </a:r>
                      <a:endParaRPr lang="cs-CZ" sz="24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8</a:t>
                      </a:r>
                      <a:endParaRPr lang="cs-CZ" sz="24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6</a:t>
                      </a:r>
                      <a:endParaRPr lang="cs-CZ" sz="24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195736" y="3140968"/>
          <a:ext cx="4824537" cy="1296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8179"/>
                <a:gridCol w="1608179"/>
                <a:gridCol w="1608179"/>
              </a:tblGrid>
              <a:tr h="648072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TAT.</a:t>
                      </a:r>
                      <a:endParaRPr lang="cs-CZ" b="1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4</a:t>
                      </a:r>
                      <a:endParaRPr lang="cs-CZ" sz="2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7</a:t>
                      </a:r>
                      <a:endParaRPr lang="cs-CZ" sz="2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2</a:t>
                      </a:r>
                      <a:endParaRPr lang="cs-CZ" sz="24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2987824" y="1988840"/>
          <a:ext cx="3168352" cy="1152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6"/>
                <a:gridCol w="1584176"/>
              </a:tblGrid>
              <a:tr h="57606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U                   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MÍM               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10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8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3779912" y="908720"/>
          <a:ext cx="1440160" cy="1080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160"/>
              </a:tblGrid>
              <a:tr h="54006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UŽ               </a:t>
                      </a:r>
                      <a:endParaRPr lang="cs-CZ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7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323528" y="5301208"/>
            <a:ext cx="1008112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1. PATRO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99592" y="4005064"/>
            <a:ext cx="1152128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2. PATRO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75656" y="2636912"/>
            <a:ext cx="1368152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3. PATRO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55776" y="1412776"/>
            <a:ext cx="1080120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4. PATRO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59632" y="548680"/>
            <a:ext cx="4273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PRACOVNÍ LIST </a:t>
            </a:r>
            <a:r>
              <a:rPr lang="cs-CZ" b="1" dirty="0" smtClean="0"/>
              <a:t>– řešení ( čti od shora dolů)</a:t>
            </a:r>
            <a:endParaRPr lang="cs-CZ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>
                <a:alpha val="0"/>
              </a:srgb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Už umím počítat. Já jsem počtář !</a:t>
            </a:r>
            <a:endParaRPr lang="cs-CZ" sz="36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Beruška se ptá: „Znáš už tajenku?“</a:t>
            </a:r>
          </a:p>
          <a:p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		„Zkus ji napsat.“ (řešení)</a:t>
            </a:r>
            <a:endParaRPr lang="cs-CZ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2" descr="C:\Users\Eva\AppData\Local\Microsoft\Windows\Temporary Internet Files\Content.IE5\G8D7X1Y1\MC90043000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33553">
            <a:off x="428282" y="3219667"/>
            <a:ext cx="1130438" cy="1443213"/>
          </a:xfrm>
          <a:prstGeom prst="rect">
            <a:avLst/>
          </a:prstGeom>
          <a:noFill/>
        </p:spPr>
      </p:pic>
      <p:pic>
        <p:nvPicPr>
          <p:cNvPr id="8" name="Picture 5" descr="C:\Users\Eva\AppData\Local\Microsoft\Windows\Temporary Internet Files\Content.IE5\V2D9FJ6S\MC9002152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164288" y="980728"/>
            <a:ext cx="1181477" cy="1871050"/>
          </a:xfrm>
          <a:prstGeom prst="rect">
            <a:avLst/>
          </a:prstGeom>
          <a:noFill/>
        </p:spPr>
      </p:pic>
      <p:pic>
        <p:nvPicPr>
          <p:cNvPr id="9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72000" y="1196752"/>
            <a:ext cx="1339913" cy="1869541"/>
          </a:xfrm>
          <a:prstGeom prst="rect">
            <a:avLst/>
          </a:prstGeom>
          <a:noFill/>
        </p:spPr>
      </p:pic>
      <p:pic>
        <p:nvPicPr>
          <p:cNvPr id="10" name="Picture 4" descr="C:\Users\Eva\AppData\Local\Microsoft\Windows\Temporary Internet Files\Content.IE5\KE00ZIYO\MC9002331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908720"/>
            <a:ext cx="1339913" cy="1869541"/>
          </a:xfrm>
          <a:prstGeom prst="rect">
            <a:avLst/>
          </a:prstGeom>
          <a:noFill/>
        </p:spPr>
      </p:pic>
      <p:pic>
        <p:nvPicPr>
          <p:cNvPr id="11" name="Picture 6" descr="C:\Users\Eva\AppData\Local\Microsoft\Windows\Temporary Internet Files\Content.IE5\G8D7X1Y1\MC90023317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836712"/>
            <a:ext cx="1495331" cy="21637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245</Words>
  <Application>Microsoft Office PowerPoint</Application>
  <PresentationFormat>Předvádění na obrazovce (4:3)</PresentationFormat>
  <Paragraphs>102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Klíčová slova: Sčítání, odčítání, procvičování do 10 </vt:lpstr>
      <vt:lpstr>Beruška říká: „Pomoz mravencům postavit mraveniště.“ 1.Vypočítej příklad.                                      2.Přesuň cihly do mraveniště. Objeví se písmena.                                                            3.Písmena zapiš do pracovního listu podle výsledků. </vt:lpstr>
      <vt:lpstr>STAVÍME 1. PATRO</vt:lpstr>
      <vt:lpstr>STAVÍME 2. PATRO</vt:lpstr>
      <vt:lpstr>STAVÍME 3. PATRO</vt:lpstr>
      <vt:lpstr>STAVÍME 4. PATRO</vt:lpstr>
      <vt:lpstr>Beruška říká: „HOTOVO!“ </vt:lpstr>
      <vt:lpstr> - </vt:lpstr>
      <vt:lpstr>Snímek 10</vt:lpstr>
      <vt:lpstr>Snímek 11</vt:lpstr>
      <vt:lpstr> Už umím počítat. Já jsem počtář !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Eva</dc:creator>
  <cp:lastModifiedBy>Eva</cp:lastModifiedBy>
  <cp:revision>47</cp:revision>
  <dcterms:created xsi:type="dcterms:W3CDTF">2012-05-04T03:22:24Z</dcterms:created>
  <dcterms:modified xsi:type="dcterms:W3CDTF">2013-02-17T16:55:08Z</dcterms:modified>
</cp:coreProperties>
</file>