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8" r:id="rId3"/>
    <p:sldId id="257" r:id="rId4"/>
    <p:sldId id="261" r:id="rId5"/>
    <p:sldId id="260" r:id="rId6"/>
    <p:sldId id="264" r:id="rId7"/>
    <p:sldId id="263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27306A-3332-4324-B186-42AD1402D256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D87635-256A-4F3A-8E4D-FFB678C99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 nebi bylo </a:t>
            </a:r>
            <a:r>
              <a:rPr lang="cs-CZ" b="1" dirty="0" smtClean="0"/>
              <a:t>14</a:t>
            </a:r>
            <a:r>
              <a:rPr lang="cs-CZ" dirty="0" smtClean="0"/>
              <a:t> hvězdiček. </a:t>
            </a:r>
            <a:r>
              <a:rPr lang="cs-CZ" b="1" dirty="0" smtClean="0"/>
              <a:t>4 </a:t>
            </a:r>
            <a:r>
              <a:rPr lang="cs-CZ" dirty="0" smtClean="0"/>
              <a:t>zhasly. </a:t>
            </a:r>
            <a:r>
              <a:rPr lang="cs-CZ" b="1" dirty="0" smtClean="0"/>
              <a:t>Kolik hvězdiček svítí?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D87635-256A-4F3A-8E4D-FFB678C9985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Na nebi bylo </a:t>
            </a:r>
            <a:r>
              <a:rPr lang="cs-CZ" b="1" dirty="0" smtClean="0"/>
              <a:t>14</a:t>
            </a:r>
            <a:r>
              <a:rPr lang="cs-CZ" dirty="0" smtClean="0"/>
              <a:t> hvězdiček. </a:t>
            </a:r>
            <a:r>
              <a:rPr lang="cs-CZ" b="1" dirty="0" smtClean="0"/>
              <a:t>4 </a:t>
            </a:r>
            <a:r>
              <a:rPr lang="cs-CZ" dirty="0" smtClean="0"/>
              <a:t>zhasly. </a:t>
            </a:r>
            <a:r>
              <a:rPr lang="cs-CZ" b="1" dirty="0" smtClean="0"/>
              <a:t>Kolik hvězdiček svítí?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D87635-256A-4F3A-8E4D-FFB678C9985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6D224A-6187-411F-9C43-E5430E6233C0}" type="datetimeFigureOut">
              <a:rPr lang="cs-CZ" smtClean="0"/>
              <a:pPr/>
              <a:t>17.2.2013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1AC55B-7ED3-426C-B0E4-F1704E1D432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fontAlgn="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VY_32_INOVACE_018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6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</a:t>
            </a:r>
            <a:r>
              <a:rPr lang="cs-CZ" sz="2600" b="1" dirty="0" smtClean="0"/>
              <a:t>Inovace a zkvalitnění výuky prostřednictvím ICT		</a:t>
            </a:r>
            <a:endParaRPr lang="cs-CZ" sz="26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sčítání a odčítání od 10 do 15</a:t>
            </a:r>
            <a:endParaRPr lang="cs-CZ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21.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5. 2012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285728"/>
            <a:ext cx="7072362" cy="121444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71481"/>
            <a:ext cx="7772400" cy="302897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Klíčová slova</a:t>
            </a:r>
            <a:br>
              <a:rPr lang="cs-CZ" sz="3200" dirty="0" smtClean="0"/>
            </a:br>
            <a:r>
              <a:rPr lang="cs-CZ" sz="3200" dirty="0" smtClean="0"/>
              <a:t>sčítání, odčítání, hvězdy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Anotace:</a:t>
            </a:r>
          </a:p>
          <a:p>
            <a:pPr algn="l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Desítky a jednotky, názorný výklad a procvičování na interaktivní tabuli.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10 + 1 = 		11 – 1 = </a:t>
            </a:r>
            <a:endParaRPr lang="cs-CZ" b="1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 DESÍTKA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2132856"/>
            <a:ext cx="4040188" cy="4022726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10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0" name="Zástupný symbol pro text 19"/>
          <p:cNvSpPr>
            <a:spLocks noGrp="1"/>
          </p:cNvSpPr>
          <p:nvPr>
            <p:ph type="body" sz="quarter" idx="3"/>
          </p:nvPr>
        </p:nvSpPr>
        <p:spPr>
          <a:xfrm>
            <a:off x="4716016" y="1535113"/>
            <a:ext cx="4032448" cy="639762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1 JEDNOTKA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Zástupný symbol pro obsah 20"/>
          <p:cNvSpPr>
            <a:spLocks noGrp="1"/>
          </p:cNvSpPr>
          <p:nvPr>
            <p:ph sz="quarter" idx="4"/>
          </p:nvPr>
        </p:nvSpPr>
        <p:spPr>
          <a:xfrm>
            <a:off x="4714876" y="2143116"/>
            <a:ext cx="4041775" cy="4040207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Měsíc 5"/>
          <p:cNvSpPr/>
          <p:nvPr/>
        </p:nvSpPr>
        <p:spPr>
          <a:xfrm>
            <a:off x="395536" y="188640"/>
            <a:ext cx="1044000" cy="1440000"/>
          </a:xfrm>
          <a:prstGeom prst="mo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755576" y="249289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580112" y="3140968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755576" y="3140968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755576" y="378904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755576" y="450912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755576" y="51571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1835696" y="2420888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1835696" y="306896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1835696" y="378904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1835696" y="450912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1835696" y="51571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10 + 2 = 		12 – 2 = </a:t>
            </a:r>
            <a:endParaRPr lang="cs-CZ" b="1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 DESÍTKA</a:t>
            </a:r>
            <a:endParaRPr lang="cs-CZ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71472" y="2071678"/>
            <a:ext cx="4040188" cy="4143404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10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0" name="Zástupný symbol pro text 19"/>
          <p:cNvSpPr>
            <a:spLocks noGrp="1"/>
          </p:cNvSpPr>
          <p:nvPr>
            <p:ph type="body" sz="quarter" idx="3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pc="200" dirty="0" smtClean="0">
                <a:ln w="29210">
                  <a:solidFill>
                    <a:srgbClr val="00B050"/>
                  </a:solidFill>
                </a:ln>
                <a:solidFill>
                  <a:srgbClr val="00B050"/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2 JEDNOTKY</a:t>
            </a:r>
            <a:endParaRPr lang="cs-CZ" spc="200" dirty="0">
              <a:ln w="29210">
                <a:solidFill>
                  <a:srgbClr val="00B050"/>
                </a:solidFill>
              </a:ln>
              <a:solidFill>
                <a:srgbClr val="00B050"/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sp>
        <p:nvSpPr>
          <p:cNvPr id="21" name="Zástupný symbol pro obsah 20"/>
          <p:cNvSpPr>
            <a:spLocks noGrp="1"/>
          </p:cNvSpPr>
          <p:nvPr>
            <p:ph sz="quarter" idx="4"/>
          </p:nvPr>
        </p:nvSpPr>
        <p:spPr>
          <a:xfrm>
            <a:off x="4714876" y="2071678"/>
            <a:ext cx="4041775" cy="4143404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>
                <a:solidFill>
                  <a:srgbClr val="FFFF00"/>
                </a:solidFill>
              </a:rPr>
              <a:t>2</a:t>
            </a:r>
          </a:p>
        </p:txBody>
      </p:sp>
      <p:sp>
        <p:nvSpPr>
          <p:cNvPr id="6" name="Měsíc 5"/>
          <p:cNvSpPr/>
          <p:nvPr/>
        </p:nvSpPr>
        <p:spPr>
          <a:xfrm>
            <a:off x="323528" y="188640"/>
            <a:ext cx="1044000" cy="1440000"/>
          </a:xfrm>
          <a:prstGeom prst="mo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5436096" y="3356992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6516216" y="3356992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683568" y="249289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1475656" y="249289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2267744" y="249289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3059832" y="249289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3779912" y="249289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611560" y="34290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1403648" y="34290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2195736" y="34290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2987824" y="34290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3779912" y="34290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10 + 3 = 		13 – 3 = </a:t>
            </a:r>
            <a:endParaRPr lang="cs-CZ" b="1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 DESÍTKA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0034" y="2143116"/>
            <a:ext cx="4040188" cy="4022726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10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0" name="Zástupný symbol pro text 19"/>
          <p:cNvSpPr>
            <a:spLocks noGrp="1"/>
          </p:cNvSpPr>
          <p:nvPr>
            <p:ph type="body" sz="quarter" idx="3"/>
          </p:nvPr>
        </p:nvSpPr>
        <p:spPr>
          <a:xfrm>
            <a:off x="4788024" y="1535113"/>
            <a:ext cx="4032448" cy="639762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3  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Zástupný symbol pro obsah 20"/>
          <p:cNvSpPr>
            <a:spLocks noGrp="1"/>
          </p:cNvSpPr>
          <p:nvPr>
            <p:ph sz="quarter" idx="4"/>
          </p:nvPr>
        </p:nvSpPr>
        <p:spPr>
          <a:xfrm>
            <a:off x="4788024" y="2132856"/>
            <a:ext cx="4041775" cy="4040207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3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Měsíc 5"/>
          <p:cNvSpPr/>
          <p:nvPr/>
        </p:nvSpPr>
        <p:spPr>
          <a:xfrm>
            <a:off x="500034" y="0"/>
            <a:ext cx="1044000" cy="1440000"/>
          </a:xfrm>
          <a:prstGeom prst="mo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500694" y="2786058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6084168" y="3356992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6876256" y="2780928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2915816" y="34290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3779912" y="34290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3347864" y="285293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2915816" y="234888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3779912" y="234888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1403648" y="414908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539552" y="414908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971600" y="4725144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1403648" y="52292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539552" y="52292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10 + 4 = 1		14 – 4 = </a:t>
            </a:r>
            <a:endParaRPr lang="cs-CZ" b="1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 DESÍTKA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2132856"/>
            <a:ext cx="4040188" cy="4022726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10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0" name="Zástupný symbol pro text 19"/>
          <p:cNvSpPr>
            <a:spLocks noGrp="1"/>
          </p:cNvSpPr>
          <p:nvPr>
            <p:ph type="body" sz="quarter" idx="3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4 JEDNOTKY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Zástupný symbol pro obsah 20"/>
          <p:cNvSpPr>
            <a:spLocks noGrp="1"/>
          </p:cNvSpPr>
          <p:nvPr>
            <p:ph sz="quarter" idx="4"/>
          </p:nvPr>
        </p:nvSpPr>
        <p:spPr>
          <a:xfrm>
            <a:off x="4644009" y="2143116"/>
            <a:ext cx="4032448" cy="4040207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4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Měsíc 5"/>
          <p:cNvSpPr/>
          <p:nvPr/>
        </p:nvSpPr>
        <p:spPr>
          <a:xfrm>
            <a:off x="467544" y="188640"/>
            <a:ext cx="1044000" cy="1440000"/>
          </a:xfrm>
          <a:prstGeom prst="mo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148064" y="2492896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5724128" y="3284984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6372200" y="4077072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6948264" y="4869160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1187624" y="51571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611560" y="465313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1835696" y="501317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1187624" y="44371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611560" y="393305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3491880" y="2780928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2843808" y="227687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3131840" y="342900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2483768" y="285293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1907704" y="227687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10 + 5 = 		15 – 5 = </a:t>
            </a:r>
            <a:endParaRPr lang="cs-CZ" b="1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 DESÍTKA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0034" y="2143116"/>
            <a:ext cx="4040188" cy="4022726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10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20" name="Zástupný symbol pro text 19"/>
          <p:cNvSpPr>
            <a:spLocks noGrp="1"/>
          </p:cNvSpPr>
          <p:nvPr>
            <p:ph type="body" sz="quarter" idx="3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5 JEDNOTEK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1" name="Zástupný symbol pro obsah 20"/>
          <p:cNvSpPr>
            <a:spLocks noGrp="1"/>
          </p:cNvSpPr>
          <p:nvPr>
            <p:ph sz="quarter" idx="4"/>
          </p:nvPr>
        </p:nvSpPr>
        <p:spPr>
          <a:xfrm>
            <a:off x="4714876" y="2143116"/>
            <a:ext cx="4041775" cy="4040207"/>
          </a:xfrm>
          <a:solidFill>
            <a:schemeClr val="tx2">
              <a:lumMod val="5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5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6" name="Měsíc 5"/>
          <p:cNvSpPr/>
          <p:nvPr/>
        </p:nvSpPr>
        <p:spPr>
          <a:xfrm>
            <a:off x="500034" y="0"/>
            <a:ext cx="1044000" cy="1440000"/>
          </a:xfrm>
          <a:prstGeom prst="moo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364088" y="2852936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>
                    <a:lumMod val="95000"/>
                    <a:lumOff val="5000"/>
                  </a:schemeClr>
                </a:solidFill>
              </a:ln>
              <a:solidFill>
                <a:srgbClr val="FFC000"/>
              </a:solidFill>
            </a:endParaRPr>
          </a:p>
        </p:txBody>
      </p:sp>
      <p:sp>
        <p:nvSpPr>
          <p:cNvPr id="23" name="Pěticípá hvězda 22"/>
          <p:cNvSpPr/>
          <p:nvPr/>
        </p:nvSpPr>
        <p:spPr>
          <a:xfrm>
            <a:off x="6372200" y="2852936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5940152" y="3933056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7020272" y="3933056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7452320" y="2852936"/>
            <a:ext cx="914400" cy="9144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2555776" y="51571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1763688" y="51571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2987824" y="44371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2195736" y="44371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1403648" y="44371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2195736" y="285293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1691680" y="234888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2627784" y="2348880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3059832" y="285293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1331640" y="2852936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35046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Měsíček hlídal hvězdičky. </a:t>
            </a:r>
          </a:p>
          <a:p>
            <a:pPr marL="457200" indent="-457200">
              <a:buNone/>
            </a:pPr>
            <a:r>
              <a:rPr lang="cs-CZ" b="1" dirty="0" smtClean="0"/>
              <a:t>10 </a:t>
            </a:r>
            <a:r>
              <a:rPr lang="cs-CZ" dirty="0" smtClean="0"/>
              <a:t>hvězdiček pěkně svítilo a  </a:t>
            </a:r>
          </a:p>
          <a:p>
            <a:pPr marL="457200" indent="-457200">
              <a:buNone/>
            </a:pPr>
            <a:r>
              <a:rPr lang="cs-CZ" b="1" dirty="0" smtClean="0"/>
              <a:t>4</a:t>
            </a:r>
            <a:r>
              <a:rPr lang="cs-CZ" dirty="0" smtClean="0"/>
              <a:t> skotačily.</a:t>
            </a:r>
          </a:p>
          <a:p>
            <a:pPr marL="457200" indent="-457200">
              <a:buNone/>
            </a:pPr>
            <a:r>
              <a:rPr lang="cs-CZ" b="1" dirty="0" smtClean="0"/>
              <a:t>Kolik bylo hvězdiček celkem?</a:t>
            </a:r>
          </a:p>
          <a:p>
            <a:pPr marL="457200" indent="-457200">
              <a:buNone/>
            </a:pPr>
            <a:endParaRPr lang="cs-CZ" b="1" dirty="0" smtClean="0"/>
          </a:p>
          <a:p>
            <a:pPr marL="457200" indent="-457200">
              <a:buNone/>
            </a:pPr>
            <a:r>
              <a:rPr lang="cs-CZ" b="1" dirty="0" smtClean="0"/>
              <a:t>……..</a:t>
            </a:r>
          </a:p>
          <a:p>
            <a:pPr marL="457200" indent="-457200">
              <a:buNone/>
            </a:pPr>
            <a:endParaRPr lang="cs-CZ" b="1" dirty="0" smtClean="0"/>
          </a:p>
          <a:p>
            <a:pPr marL="457200" indent="-457200">
              <a:buNone/>
            </a:pPr>
            <a:r>
              <a:rPr lang="cs-CZ" b="1" dirty="0" smtClean="0"/>
              <a:t>Celkem bylo          hvězdiček.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Příklad napiš: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350469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Znázornění: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4283968" y="5661248"/>
            <a:ext cx="720000" cy="7200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6156176" y="4653136"/>
            <a:ext cx="720000" cy="7200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6876256" y="5733256"/>
            <a:ext cx="720000" cy="7200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8244408" y="4437112"/>
            <a:ext cx="720000" cy="7200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ěsíc 26"/>
          <p:cNvSpPr/>
          <p:nvPr/>
        </p:nvSpPr>
        <p:spPr>
          <a:xfrm>
            <a:off x="500034" y="0"/>
            <a:ext cx="1044000" cy="1440000"/>
          </a:xfrm>
          <a:prstGeom prst="moon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7956376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7164288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6372200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5580112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4788024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7092280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6372200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5580112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4788024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7884368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Procvičování - řešení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35046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Měsíček hlídal hvězdičky. </a:t>
            </a:r>
          </a:p>
          <a:p>
            <a:pPr marL="457200" indent="-457200">
              <a:buNone/>
            </a:pPr>
            <a:r>
              <a:rPr lang="cs-CZ" b="1" dirty="0" smtClean="0"/>
              <a:t>10 </a:t>
            </a:r>
            <a:r>
              <a:rPr lang="cs-CZ" dirty="0" smtClean="0"/>
              <a:t>hvězdiček pěkně svítilo a  </a:t>
            </a:r>
          </a:p>
          <a:p>
            <a:pPr marL="457200" indent="-457200">
              <a:buNone/>
            </a:pPr>
            <a:r>
              <a:rPr lang="cs-CZ" b="1" dirty="0" smtClean="0"/>
              <a:t>4</a:t>
            </a:r>
            <a:r>
              <a:rPr lang="cs-CZ" dirty="0" smtClean="0"/>
              <a:t> skotačily.</a:t>
            </a:r>
          </a:p>
          <a:p>
            <a:pPr marL="457200" indent="-457200">
              <a:buNone/>
            </a:pPr>
            <a:r>
              <a:rPr lang="cs-CZ" b="1" dirty="0" smtClean="0"/>
              <a:t>Kolik bylo hvězdiček celkem?</a:t>
            </a:r>
          </a:p>
          <a:p>
            <a:pPr marL="457200" indent="-457200">
              <a:buNone/>
            </a:pPr>
            <a:endParaRPr lang="cs-CZ" b="1" dirty="0" smtClean="0"/>
          </a:p>
          <a:p>
            <a:pPr marL="457200" indent="-457200">
              <a:buNone/>
            </a:pPr>
            <a:r>
              <a:rPr lang="cs-CZ" b="1" dirty="0" smtClean="0"/>
              <a:t>…….. 10 + 4 = 14</a:t>
            </a:r>
          </a:p>
          <a:p>
            <a:pPr marL="457200" indent="-457200">
              <a:buNone/>
            </a:pPr>
            <a:endParaRPr lang="cs-CZ" b="1" dirty="0" smtClean="0"/>
          </a:p>
          <a:p>
            <a:pPr marL="457200" indent="-457200">
              <a:buNone/>
            </a:pPr>
            <a:r>
              <a:rPr lang="cs-CZ" b="1" dirty="0" smtClean="0"/>
              <a:t>Celkem bylo  14 hvězdiček. 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Příklad napiš: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350469"/>
          </a:xfrm>
          <a:solidFill>
            <a:schemeClr val="tx2">
              <a:lumMod val="75000"/>
            </a:schemeClr>
          </a:solidFill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Znázornění: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Pěticípá hvězda 16"/>
          <p:cNvSpPr/>
          <p:nvPr/>
        </p:nvSpPr>
        <p:spPr>
          <a:xfrm>
            <a:off x="4716016" y="4221088"/>
            <a:ext cx="720000" cy="7200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5580112" y="4221088"/>
            <a:ext cx="720000" cy="7200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6372200" y="4221088"/>
            <a:ext cx="720000" cy="7200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7092280" y="4221088"/>
            <a:ext cx="720000" cy="720000"/>
          </a:xfrm>
          <a:prstGeom prst="star5">
            <a:avLst/>
          </a:prstGeom>
          <a:solidFill>
            <a:srgbClr val="FFC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ěsíc 26"/>
          <p:cNvSpPr/>
          <p:nvPr/>
        </p:nvSpPr>
        <p:spPr>
          <a:xfrm>
            <a:off x="500034" y="0"/>
            <a:ext cx="1044000" cy="1440000"/>
          </a:xfrm>
          <a:prstGeom prst="moon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7956376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7164288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6372200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5580112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4788024" y="263691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7092280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6372200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5580112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4788024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7884368" y="3356992"/>
            <a:ext cx="720000" cy="720000"/>
          </a:xfrm>
          <a:prstGeom prst="star5">
            <a:avLst/>
          </a:prstGeom>
          <a:solidFill>
            <a:srgbClr val="FFFF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180</Words>
  <Application>Microsoft Office PowerPoint</Application>
  <PresentationFormat>Předvádění na obrazovce (4:3)</PresentationFormat>
  <Paragraphs>73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Klíčová slova sčítání, odčítání, hvězdy </vt:lpstr>
      <vt:lpstr>10 + 1 =   11 – 1 = </vt:lpstr>
      <vt:lpstr>10 + 2 =   12 – 2 = </vt:lpstr>
      <vt:lpstr>10 + 3 =   13 – 3 = </vt:lpstr>
      <vt:lpstr>10 + 4 = 1  14 – 4 = </vt:lpstr>
      <vt:lpstr>10 + 5 =   15 – 5 = </vt:lpstr>
      <vt:lpstr>Procvičování</vt:lpstr>
      <vt:lpstr>Procvičování -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20</cp:revision>
  <dcterms:created xsi:type="dcterms:W3CDTF">2012-04-30T16:44:29Z</dcterms:created>
  <dcterms:modified xsi:type="dcterms:W3CDTF">2013-02-17T17:08:05Z</dcterms:modified>
</cp:coreProperties>
</file>