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546DD-1A32-420B-8ECD-C3AD95A5560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79D4-0AD1-487F-B090-E55621186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546DD-1A32-420B-8ECD-C3AD95A5560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79D4-0AD1-487F-B090-E55621186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546DD-1A32-420B-8ECD-C3AD95A5560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79D4-0AD1-487F-B090-E55621186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546DD-1A32-420B-8ECD-C3AD95A5560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79D4-0AD1-487F-B090-E55621186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546DD-1A32-420B-8ECD-C3AD95A5560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79D4-0AD1-487F-B090-E55621186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546DD-1A32-420B-8ECD-C3AD95A5560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79D4-0AD1-487F-B090-E55621186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546DD-1A32-420B-8ECD-C3AD95A5560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79D4-0AD1-487F-B090-E55621186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546DD-1A32-420B-8ECD-C3AD95A5560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79D4-0AD1-487F-B090-E55621186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546DD-1A32-420B-8ECD-C3AD95A5560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79D4-0AD1-487F-B090-E55621186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546DD-1A32-420B-8ECD-C3AD95A5560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79D4-0AD1-487F-B090-E55621186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546DD-1A32-420B-8ECD-C3AD95A5560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F79D4-0AD1-487F-B090-E55621186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8546DD-1A32-420B-8ECD-C3AD95A5560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DF79D4-0AD1-487F-B090-E55621186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37HGhV6GjRM&amp;feature=related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129881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VY_32_INOVACE_39_Opery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W. A. Mozarta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Vybrané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opery Wolfganga Amadea Mozarta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Wolfgang Amadeus Mozart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3848472" cy="1752600"/>
          </a:xfrm>
        </p:spPr>
        <p:txBody>
          <a:bodyPr>
            <a:normAutofit/>
          </a:bodyPr>
          <a:lstStyle/>
          <a:p>
            <a:r>
              <a:rPr lang="cs-CZ" dirty="0" smtClean="0"/>
              <a:t>Výběr oper W. A. Mozarta</a:t>
            </a:r>
          </a:p>
          <a:p>
            <a:r>
              <a:rPr lang="cs-CZ" dirty="0" smtClean="0"/>
              <a:t>- rozbor Don </a:t>
            </a:r>
            <a:r>
              <a:rPr lang="cs-CZ" dirty="0" err="1" smtClean="0"/>
              <a:t>Giovanni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3284984"/>
            <a:ext cx="2592288" cy="3266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8. tříd.</a:t>
            </a:r>
          </a:p>
          <a:p>
            <a:r>
              <a:rPr lang="cs-CZ" dirty="0" smtClean="0"/>
              <a:t>Žáci si upevňují znalosti v oblasti klasicistní hudby a hudby W. A. Mozarta.</a:t>
            </a:r>
          </a:p>
          <a:p>
            <a:r>
              <a:rPr lang="cs-CZ" dirty="0" smtClean="0"/>
              <a:t>Žáci se seznamují s vybranými operami W. A. Mozarta a rozborem jedné z jeho opery, která byla určena pouze Praze (Don </a:t>
            </a:r>
            <a:r>
              <a:rPr lang="cs-CZ" dirty="0" err="1" smtClean="0"/>
              <a:t>Giovanni</a:t>
            </a:r>
            <a:r>
              <a:rPr lang="cs-CZ" dirty="0" smtClean="0"/>
              <a:t>).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fakta W. A. Mozarta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* 1756 – Salzburg</a:t>
            </a:r>
          </a:p>
          <a:p>
            <a:r>
              <a:rPr lang="cs-CZ" dirty="0" smtClean="0"/>
              <a:t>+ 1791 – Vídeň</a:t>
            </a:r>
          </a:p>
          <a:p>
            <a:r>
              <a:rPr lang="cs-CZ" dirty="0" smtClean="0"/>
              <a:t>Pocházel z hudebnické rodiny. </a:t>
            </a:r>
          </a:p>
          <a:p>
            <a:r>
              <a:rPr lang="cs-CZ" dirty="0" smtClean="0"/>
              <a:t>Spolu s otcem Leopoldem Mozartem podnikli koncertní šňůru po Evropě.</a:t>
            </a:r>
          </a:p>
          <a:p>
            <a:r>
              <a:rPr lang="cs-CZ" dirty="0" smtClean="0"/>
              <a:t>Odešel ze </a:t>
            </a:r>
            <a:r>
              <a:rPr lang="cs-CZ" dirty="0" err="1" smtClean="0"/>
              <a:t>Salzburku</a:t>
            </a:r>
            <a:r>
              <a:rPr lang="cs-CZ" dirty="0" smtClean="0"/>
              <a:t> do Vídně, zde se setkal s A. </a:t>
            </a:r>
            <a:r>
              <a:rPr lang="cs-CZ" dirty="0" err="1" smtClean="0"/>
              <a:t>Salierim</a:t>
            </a:r>
            <a:r>
              <a:rPr lang="cs-CZ" dirty="0" smtClean="0"/>
              <a:t>.</a:t>
            </a:r>
          </a:p>
          <a:p>
            <a:r>
              <a:rPr lang="cs-CZ" dirty="0" smtClean="0"/>
              <a:t>Oženil se s </a:t>
            </a:r>
            <a:r>
              <a:rPr lang="cs-CZ" dirty="0" err="1" smtClean="0"/>
              <a:t>Konstancíí</a:t>
            </a:r>
            <a:r>
              <a:rPr lang="cs-CZ" dirty="0" smtClean="0"/>
              <a:t> </a:t>
            </a:r>
            <a:r>
              <a:rPr lang="cs-CZ" dirty="0" err="1" smtClean="0"/>
              <a:t>Webrovou</a:t>
            </a:r>
            <a:r>
              <a:rPr lang="cs-CZ" dirty="0" smtClean="0"/>
              <a:t> (sestřenice C. M.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Webra</a:t>
            </a:r>
            <a:r>
              <a:rPr lang="cs-CZ" dirty="0" smtClean="0"/>
              <a:t>).</a:t>
            </a:r>
          </a:p>
          <a:p>
            <a:r>
              <a:rPr lang="cs-CZ" dirty="0" smtClean="0"/>
              <a:t>Zemřel v chudobě, pochován do společného hrobu vídeňské chudiny. 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Skladatelská idea W. A. Mozarta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Mozart nebyl reformátorem oper, usiloval o dramatičnost a vystižení charakteru postav</a:t>
            </a:r>
          </a:p>
          <a:p>
            <a:r>
              <a:rPr lang="cs-CZ" dirty="0" smtClean="0"/>
              <a:t>Psal převážně </a:t>
            </a:r>
            <a:r>
              <a:rPr lang="cs-CZ" i="1" dirty="0" smtClean="0"/>
              <a:t>singspiely (</a:t>
            </a:r>
            <a:r>
              <a:rPr lang="cs-CZ" dirty="0" smtClean="0"/>
              <a:t>zpěvohra, která obsahuje mezi zpěvy mluvené dialogy).</a:t>
            </a:r>
          </a:p>
          <a:p>
            <a:r>
              <a:rPr lang="cs-CZ" dirty="0" smtClean="0"/>
              <a:t>Opera </a:t>
            </a:r>
            <a:r>
              <a:rPr lang="cs-CZ" i="1" dirty="0" smtClean="0"/>
              <a:t>Kouzelná flétna</a:t>
            </a:r>
            <a:r>
              <a:rPr lang="cs-CZ" dirty="0" smtClean="0"/>
              <a:t> je vyvrcholením vídeňského singspielu, je to první krok k německé romantické opeře.</a:t>
            </a:r>
          </a:p>
          <a:p>
            <a:r>
              <a:rPr lang="cs-CZ" dirty="0" smtClean="0"/>
              <a:t>Oper napsal Mozart 21.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Vybrané opery W. A. Mozarta</a:t>
            </a:r>
            <a:br>
              <a:rPr lang="cs-CZ" dirty="0" smtClean="0"/>
            </a:br>
            <a:r>
              <a:rPr lang="cs-CZ" dirty="0" smtClean="0"/>
              <a:t>- opery z mládí -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Bastien</a:t>
            </a:r>
            <a:r>
              <a:rPr lang="cs-CZ" dirty="0" smtClean="0"/>
              <a:t> a </a:t>
            </a:r>
            <a:r>
              <a:rPr lang="cs-CZ" dirty="0" err="1" smtClean="0"/>
              <a:t>Bastienna</a:t>
            </a:r>
            <a:r>
              <a:rPr lang="cs-CZ" dirty="0" smtClean="0"/>
              <a:t> (milostná pastýřská hra)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Zahradnice z lásky (opera buffa)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Idomeneo</a:t>
            </a:r>
            <a:r>
              <a:rPr lang="cs-CZ" dirty="0" smtClean="0"/>
              <a:t>, král Krétský (opera </a:t>
            </a:r>
            <a:r>
              <a:rPr lang="cs-CZ" dirty="0" err="1" smtClean="0"/>
              <a:t>seria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Vrcholné opery W. A. Mozarta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300" dirty="0" smtClean="0">
                <a:solidFill>
                  <a:srgbClr val="FF0000"/>
                </a:solidFill>
              </a:rPr>
              <a:t>Únos ze Serailu: </a:t>
            </a:r>
            <a:r>
              <a:rPr lang="cs-CZ" sz="2300" dirty="0" smtClean="0"/>
              <a:t>Psáno v době lásky ke Konstanci Weberové, námět z tureckých výbojů v Evropě.</a:t>
            </a:r>
          </a:p>
          <a:p>
            <a:r>
              <a:rPr lang="cs-CZ" sz="2300" dirty="0" err="1" smtClean="0">
                <a:solidFill>
                  <a:srgbClr val="FF0000"/>
                </a:solidFill>
              </a:rPr>
              <a:t>Figarova</a:t>
            </a:r>
            <a:r>
              <a:rPr lang="cs-CZ" sz="2300" dirty="0" smtClean="0">
                <a:solidFill>
                  <a:srgbClr val="FF0000"/>
                </a:solidFill>
              </a:rPr>
              <a:t> svatba: </a:t>
            </a:r>
            <a:r>
              <a:rPr lang="cs-CZ" sz="2300" dirty="0" smtClean="0"/>
              <a:t>libreto napsal </a:t>
            </a:r>
            <a:r>
              <a:rPr lang="cs-CZ" sz="2300" dirty="0" err="1" smtClean="0"/>
              <a:t>Lorenzo</a:t>
            </a:r>
            <a:r>
              <a:rPr lang="cs-CZ" sz="2300" dirty="0" smtClean="0"/>
              <a:t> </a:t>
            </a:r>
            <a:r>
              <a:rPr lang="cs-CZ" sz="2300" dirty="0" err="1" smtClean="0"/>
              <a:t>da</a:t>
            </a:r>
            <a:r>
              <a:rPr lang="cs-CZ" sz="2300" dirty="0" smtClean="0"/>
              <a:t> Ponte, komická opera, satira šlechtické vrstvy.</a:t>
            </a:r>
          </a:p>
          <a:p>
            <a:r>
              <a:rPr lang="cs-CZ" sz="2300" dirty="0" smtClean="0">
                <a:solidFill>
                  <a:srgbClr val="FF0000"/>
                </a:solidFill>
              </a:rPr>
              <a:t>Divadelní ředitel: </a:t>
            </a:r>
            <a:r>
              <a:rPr lang="cs-CZ" sz="2300" dirty="0" smtClean="0"/>
              <a:t>opera psaná na objednávku vídeňského dvora.</a:t>
            </a:r>
          </a:p>
          <a:p>
            <a:r>
              <a:rPr lang="cs-CZ" sz="2300" dirty="0" smtClean="0">
                <a:solidFill>
                  <a:srgbClr val="FF0000"/>
                </a:solidFill>
              </a:rPr>
              <a:t>Don Juan (italsky Don </a:t>
            </a:r>
            <a:r>
              <a:rPr lang="cs-CZ" sz="2300" dirty="0" err="1" smtClean="0">
                <a:solidFill>
                  <a:srgbClr val="FF0000"/>
                </a:solidFill>
              </a:rPr>
              <a:t>Giovanni</a:t>
            </a:r>
            <a:r>
              <a:rPr lang="cs-CZ" sz="2300" dirty="0" smtClean="0">
                <a:solidFill>
                  <a:srgbClr val="FF0000"/>
                </a:solidFill>
              </a:rPr>
              <a:t>): </a:t>
            </a:r>
            <a:r>
              <a:rPr lang="cs-CZ" sz="2300" dirty="0" smtClean="0"/>
              <a:t>Samostatný rozbor.</a:t>
            </a:r>
          </a:p>
          <a:p>
            <a:r>
              <a:rPr lang="cs-CZ" sz="2300" dirty="0" smtClean="0">
                <a:solidFill>
                  <a:srgbClr val="FF0000"/>
                </a:solidFill>
              </a:rPr>
              <a:t>Cosi </a:t>
            </a:r>
            <a:r>
              <a:rPr lang="cs-CZ" sz="2300" dirty="0" err="1" smtClean="0">
                <a:solidFill>
                  <a:srgbClr val="FF0000"/>
                </a:solidFill>
              </a:rPr>
              <a:t>fan</a:t>
            </a:r>
            <a:r>
              <a:rPr lang="cs-CZ" sz="2300" dirty="0" smtClean="0">
                <a:solidFill>
                  <a:srgbClr val="FF0000"/>
                </a:solidFill>
              </a:rPr>
              <a:t> </a:t>
            </a:r>
            <a:r>
              <a:rPr lang="cs-CZ" sz="2300" dirty="0" err="1" smtClean="0">
                <a:solidFill>
                  <a:srgbClr val="FF0000"/>
                </a:solidFill>
              </a:rPr>
              <a:t>tutte</a:t>
            </a:r>
            <a:r>
              <a:rPr lang="cs-CZ" sz="2300" dirty="0" smtClean="0">
                <a:solidFill>
                  <a:srgbClr val="FF0000"/>
                </a:solidFill>
              </a:rPr>
              <a:t>: </a:t>
            </a:r>
            <a:r>
              <a:rPr lang="cs-CZ" sz="2300" dirty="0" smtClean="0"/>
              <a:t>rokoková fraška, námět určil Mozartovi císař Josef II.</a:t>
            </a:r>
          </a:p>
          <a:p>
            <a:r>
              <a:rPr lang="cs-CZ" sz="2300" dirty="0" smtClean="0">
                <a:solidFill>
                  <a:srgbClr val="FF0000"/>
                </a:solidFill>
              </a:rPr>
              <a:t>La </a:t>
            </a:r>
            <a:r>
              <a:rPr lang="cs-CZ" sz="2300" dirty="0" err="1" smtClean="0">
                <a:solidFill>
                  <a:srgbClr val="FF0000"/>
                </a:solidFill>
              </a:rPr>
              <a:t>clemensa</a:t>
            </a:r>
            <a:r>
              <a:rPr lang="cs-CZ" sz="2300" dirty="0" smtClean="0">
                <a:solidFill>
                  <a:srgbClr val="FF0000"/>
                </a:solidFill>
              </a:rPr>
              <a:t> </a:t>
            </a:r>
            <a:r>
              <a:rPr lang="cs-CZ" sz="2300" dirty="0" err="1" smtClean="0">
                <a:solidFill>
                  <a:srgbClr val="FF0000"/>
                </a:solidFill>
              </a:rPr>
              <a:t>di</a:t>
            </a:r>
            <a:r>
              <a:rPr lang="cs-CZ" sz="2300" dirty="0" smtClean="0">
                <a:solidFill>
                  <a:srgbClr val="FF0000"/>
                </a:solidFill>
              </a:rPr>
              <a:t> Tito – </a:t>
            </a:r>
            <a:r>
              <a:rPr lang="cs-CZ" sz="2300" dirty="0" err="1" smtClean="0">
                <a:solidFill>
                  <a:srgbClr val="FF0000"/>
                </a:solidFill>
              </a:rPr>
              <a:t>Titus</a:t>
            </a:r>
            <a:r>
              <a:rPr lang="cs-CZ" sz="2300" dirty="0" smtClean="0">
                <a:solidFill>
                  <a:srgbClr val="FF0000"/>
                </a:solidFill>
              </a:rPr>
              <a:t>: </a:t>
            </a:r>
            <a:r>
              <a:rPr lang="cs-CZ" sz="2300" dirty="0" smtClean="0"/>
              <a:t>Opera provedena v Praze ku </a:t>
            </a:r>
            <a:r>
              <a:rPr lang="cs-CZ" sz="2300" dirty="0" err="1" smtClean="0"/>
              <a:t>přiležitosti</a:t>
            </a:r>
            <a:r>
              <a:rPr lang="cs-CZ" sz="2300" dirty="0" smtClean="0"/>
              <a:t> korunovace Leopolda II. v roce 1791 – opera přijata chladně.</a:t>
            </a:r>
          </a:p>
          <a:p>
            <a:r>
              <a:rPr lang="cs-CZ" sz="2300" dirty="0" smtClean="0">
                <a:solidFill>
                  <a:srgbClr val="FF0000"/>
                </a:solidFill>
              </a:rPr>
              <a:t> Kouzelná flétna: </a:t>
            </a:r>
            <a:r>
              <a:rPr lang="cs-CZ" sz="2300" dirty="0" smtClean="0"/>
              <a:t>vrchol singspielu, základ romantické opery.</a:t>
            </a:r>
            <a:endParaRPr lang="cs-CZ" sz="23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Rozbor opery Don </a:t>
            </a:r>
            <a:r>
              <a:rPr lang="cs-CZ" dirty="0" err="1" smtClean="0"/>
              <a:t>Giovanni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Libreto k této opeře napsal italský básník </a:t>
            </a:r>
            <a:r>
              <a:rPr lang="cs-CZ" dirty="0" err="1" smtClean="0"/>
              <a:t>Lorenzo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Ponte, námět převzatý podle </a:t>
            </a:r>
            <a:r>
              <a:rPr lang="cs-CZ" dirty="0" err="1" smtClean="0"/>
              <a:t>Moliera</a:t>
            </a:r>
            <a:r>
              <a:rPr lang="cs-CZ" dirty="0" smtClean="0"/>
              <a:t>.</a:t>
            </a:r>
          </a:p>
          <a:p>
            <a:r>
              <a:rPr lang="cs-CZ" dirty="0" smtClean="0"/>
              <a:t>Opera byla psána pro Prahu, premiéra byla provedena v </a:t>
            </a:r>
            <a:r>
              <a:rPr lang="cs-CZ" dirty="0" err="1" smtClean="0"/>
              <a:t>Nosticově</a:t>
            </a:r>
            <a:r>
              <a:rPr lang="cs-CZ" dirty="0" smtClean="0"/>
              <a:t> (dnes ve Stavovském) divadle 29. 10. 1787.</a:t>
            </a:r>
          </a:p>
          <a:p>
            <a:r>
              <a:rPr lang="cs-CZ" dirty="0" smtClean="0"/>
              <a:t>Mozart zde mistrovsky vystihl protiklad komické i dramatické složky.</a:t>
            </a:r>
          </a:p>
          <a:p>
            <a:r>
              <a:rPr lang="cs-CZ" dirty="0" smtClean="0"/>
              <a:t>Toto dílo je chápáno jako </a:t>
            </a:r>
            <a:r>
              <a:rPr lang="cs-CZ" i="1" dirty="0" smtClean="0"/>
              <a:t>OPERA VŠECH OPER.</a:t>
            </a:r>
          </a:p>
          <a:p>
            <a:r>
              <a:rPr lang="cs-CZ" dirty="0" smtClean="0"/>
              <a:t>S dílem je spojena i předehra, která je spojena přímo s operou.</a:t>
            </a:r>
          </a:p>
          <a:p>
            <a:r>
              <a:rPr lang="cs-CZ" dirty="0" smtClean="0"/>
              <a:t>Opera má dvě jednání.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postavy opery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Don </a:t>
            </a:r>
            <a:r>
              <a:rPr lang="cs-CZ" dirty="0" err="1" smtClean="0"/>
              <a:t>Giovanni</a:t>
            </a:r>
            <a:r>
              <a:rPr lang="cs-CZ" dirty="0" smtClean="0"/>
              <a:t> – baryton)</a:t>
            </a:r>
          </a:p>
          <a:p>
            <a:r>
              <a:rPr lang="cs-CZ" dirty="0" err="1" smtClean="0"/>
              <a:t>Donna</a:t>
            </a:r>
            <a:r>
              <a:rPr lang="cs-CZ" dirty="0" smtClean="0"/>
              <a:t> Anna (soprán)</a:t>
            </a:r>
          </a:p>
          <a:p>
            <a:r>
              <a:rPr lang="cs-CZ" dirty="0" smtClean="0"/>
              <a:t>Don </a:t>
            </a:r>
            <a:r>
              <a:rPr lang="cs-CZ" dirty="0" err="1" smtClean="0"/>
              <a:t>Ottavio</a:t>
            </a:r>
            <a:r>
              <a:rPr lang="cs-CZ" dirty="0" smtClean="0"/>
              <a:t> (tenor)</a:t>
            </a:r>
          </a:p>
          <a:p>
            <a:r>
              <a:rPr lang="cs-CZ" dirty="0" smtClean="0"/>
              <a:t>Komtur (bas)</a:t>
            </a:r>
          </a:p>
          <a:p>
            <a:r>
              <a:rPr lang="cs-CZ" dirty="0" err="1" smtClean="0"/>
              <a:t>Donna</a:t>
            </a:r>
            <a:r>
              <a:rPr lang="cs-CZ" dirty="0" smtClean="0"/>
              <a:t> Elvíra (soprán)</a:t>
            </a:r>
          </a:p>
          <a:p>
            <a:r>
              <a:rPr lang="cs-CZ" dirty="0" err="1" smtClean="0"/>
              <a:t>Mesetto</a:t>
            </a:r>
            <a:r>
              <a:rPr lang="cs-CZ" dirty="0" smtClean="0"/>
              <a:t> (bas)</a:t>
            </a:r>
          </a:p>
          <a:p>
            <a:r>
              <a:rPr lang="cs-CZ" dirty="0" err="1" smtClean="0"/>
              <a:t>Zerlína</a:t>
            </a:r>
            <a:r>
              <a:rPr lang="cs-CZ" dirty="0" smtClean="0"/>
              <a:t> (soprán)</a:t>
            </a:r>
          </a:p>
          <a:p>
            <a:r>
              <a:rPr lang="cs-CZ" dirty="0" err="1" smtClean="0"/>
              <a:t>Leporello</a:t>
            </a:r>
            <a:r>
              <a:rPr lang="cs-CZ" dirty="0" smtClean="0"/>
              <a:t> (bas)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Jednání </a:t>
            </a:r>
            <a:br>
              <a:rPr lang="cs-CZ" dirty="0" smtClean="0"/>
            </a:br>
            <a:r>
              <a:rPr lang="cs-CZ" sz="1700" dirty="0" smtClean="0"/>
              <a:t>- Na prostranství před komturovým domem, na náměstí, v zámku dona ‚</a:t>
            </a:r>
            <a:r>
              <a:rPr lang="cs-CZ" sz="1700" dirty="0" err="1" smtClean="0"/>
              <a:t>Giovanniho</a:t>
            </a:r>
            <a:endParaRPr lang="cs-CZ" sz="1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Don </a:t>
            </a:r>
            <a:r>
              <a:rPr lang="cs-CZ" dirty="0" err="1" smtClean="0"/>
              <a:t>Giovanni</a:t>
            </a:r>
            <a:r>
              <a:rPr lang="cs-CZ" dirty="0" smtClean="0"/>
              <a:t> je svůdce žen, láká ho každé dobrodružství. Svádí </a:t>
            </a:r>
            <a:r>
              <a:rPr lang="cs-CZ" dirty="0" err="1" smtClean="0"/>
              <a:t>donnu</a:t>
            </a:r>
            <a:r>
              <a:rPr lang="cs-CZ" dirty="0" smtClean="0"/>
              <a:t> Annu – dcera komtura a nevěsta </a:t>
            </a:r>
            <a:r>
              <a:rPr lang="cs-CZ" dirty="0" err="1" smtClean="0"/>
              <a:t>Ottavia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Před domem čeká </a:t>
            </a:r>
            <a:r>
              <a:rPr lang="cs-CZ" dirty="0" err="1" smtClean="0"/>
              <a:t>Giovanniho</a:t>
            </a:r>
            <a:r>
              <a:rPr lang="cs-CZ" dirty="0" smtClean="0"/>
              <a:t> sluha – Leporelo, stěžuje si na svou službu. Don </a:t>
            </a:r>
            <a:r>
              <a:rPr lang="cs-CZ" dirty="0" err="1" smtClean="0"/>
              <a:t>Giovanni</a:t>
            </a:r>
            <a:r>
              <a:rPr lang="cs-CZ" dirty="0" smtClean="0"/>
              <a:t> vybíhá z </a:t>
            </a:r>
            <a:r>
              <a:rPr lang="cs-CZ" dirty="0" err="1" smtClean="0"/>
              <a:t>konturova</a:t>
            </a:r>
            <a:r>
              <a:rPr lang="cs-CZ" dirty="0" smtClean="0"/>
              <a:t> domu, následován </a:t>
            </a:r>
            <a:r>
              <a:rPr lang="cs-CZ" dirty="0" err="1" smtClean="0"/>
              <a:t>donnou</a:t>
            </a:r>
            <a:r>
              <a:rPr lang="cs-CZ" dirty="0" smtClean="0"/>
              <a:t> Annou a za ní kontur (její otec). Mezi komturem a </a:t>
            </a:r>
            <a:r>
              <a:rPr lang="cs-CZ" dirty="0" err="1" smtClean="0"/>
              <a:t>donem</a:t>
            </a:r>
            <a:r>
              <a:rPr lang="cs-CZ" dirty="0" smtClean="0"/>
              <a:t> </a:t>
            </a:r>
            <a:r>
              <a:rPr lang="cs-CZ" dirty="0" err="1" smtClean="0"/>
              <a:t>Giovannim</a:t>
            </a:r>
            <a:r>
              <a:rPr lang="cs-CZ" dirty="0" smtClean="0"/>
              <a:t> se strhne bitka, při které kontur umírá. </a:t>
            </a:r>
          </a:p>
          <a:p>
            <a:r>
              <a:rPr lang="cs-CZ" dirty="0" err="1" smtClean="0"/>
              <a:t>Donna</a:t>
            </a:r>
            <a:r>
              <a:rPr lang="cs-CZ" dirty="0" smtClean="0"/>
              <a:t> Anna přivolá svého snoubence </a:t>
            </a:r>
            <a:r>
              <a:rPr lang="cs-CZ" dirty="0" err="1" smtClean="0"/>
              <a:t>Ottavia</a:t>
            </a:r>
            <a:r>
              <a:rPr lang="cs-CZ" dirty="0" smtClean="0"/>
              <a:t> a žádá po něm pomstu za otcovu smrt.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2271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- Zahalená žena hledá svého muže. Zde se jí ihned nabídne don </a:t>
            </a:r>
            <a:r>
              <a:rPr lang="cs-CZ" sz="3200" dirty="0" err="1" smtClean="0"/>
              <a:t>Giovanni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 smtClean="0"/>
              <a:t>- Don </a:t>
            </a:r>
            <a:r>
              <a:rPr lang="cs-CZ" sz="3200" dirty="0" err="1" smtClean="0"/>
              <a:t>Giovanni</a:t>
            </a:r>
            <a:r>
              <a:rPr lang="cs-CZ" sz="3200" dirty="0" smtClean="0"/>
              <a:t> však netuší, že je to jedna z jeho žen Elvíra a tak sluha </a:t>
            </a:r>
            <a:r>
              <a:rPr lang="cs-CZ" sz="3200" dirty="0" err="1" smtClean="0"/>
              <a:t>Leporello</a:t>
            </a:r>
            <a:r>
              <a:rPr lang="cs-CZ" sz="3200" dirty="0" smtClean="0"/>
              <a:t> dostává od </a:t>
            </a:r>
            <a:r>
              <a:rPr lang="cs-CZ" sz="3200" dirty="0" err="1" smtClean="0"/>
              <a:t>Giovanniho</a:t>
            </a:r>
            <a:r>
              <a:rPr lang="cs-CZ" sz="3200" dirty="0" smtClean="0"/>
              <a:t> nový úkol. Musí ho zbavit </a:t>
            </a:r>
            <a:r>
              <a:rPr lang="cs-CZ" sz="3200" dirty="0" err="1" smtClean="0"/>
              <a:t>donny</a:t>
            </a:r>
            <a:r>
              <a:rPr lang="cs-CZ" sz="3200" dirty="0" smtClean="0"/>
              <a:t> Elvíry.</a:t>
            </a:r>
            <a:br>
              <a:rPr lang="cs-CZ" sz="3200" dirty="0" smtClean="0"/>
            </a:br>
            <a:r>
              <a:rPr lang="cs-CZ" sz="3200" dirty="0" smtClean="0"/>
              <a:t>- Sluha musí poslechnout svého pána a tak </a:t>
            </a:r>
            <a:r>
              <a:rPr lang="cs-CZ" sz="3200" dirty="0" err="1" smtClean="0"/>
              <a:t>donně</a:t>
            </a:r>
            <a:r>
              <a:rPr lang="cs-CZ" sz="3200" dirty="0" smtClean="0"/>
              <a:t> Elvíře přečte seznam milenek dona </a:t>
            </a:r>
            <a:r>
              <a:rPr lang="cs-CZ" sz="3200" dirty="0" err="1" smtClean="0"/>
              <a:t>Giovanniho</a:t>
            </a:r>
            <a:r>
              <a:rPr lang="cs-CZ" sz="3200" dirty="0" smtClean="0"/>
              <a:t>. </a:t>
            </a:r>
            <a:br>
              <a:rPr lang="cs-CZ" sz="3200" dirty="0" smtClean="0"/>
            </a:br>
            <a:r>
              <a:rPr lang="cs-CZ" sz="3200" dirty="0" smtClean="0"/>
              <a:t>- </a:t>
            </a:r>
            <a:r>
              <a:rPr lang="cs-CZ" sz="3200" dirty="0" err="1" smtClean="0"/>
              <a:t>Leporello</a:t>
            </a:r>
            <a:r>
              <a:rPr lang="cs-CZ" sz="3200" dirty="0" smtClean="0"/>
              <a:t> tedy ženu vyhledá a odrazuje jí od lásky k donu </a:t>
            </a:r>
            <a:r>
              <a:rPr lang="cs-CZ" sz="3200" dirty="0" err="1" smtClean="0"/>
              <a:t>Giovannimu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endParaRPr lang="cs-CZ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4722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- Don </a:t>
            </a:r>
            <a:r>
              <a:rPr lang="cs-CZ" sz="3200" dirty="0" err="1" smtClean="0"/>
              <a:t>Giovanni</a:t>
            </a:r>
            <a:r>
              <a:rPr lang="cs-CZ" sz="3200" dirty="0" smtClean="0"/>
              <a:t> se znovu pouští do jedné ze svých milostných her. </a:t>
            </a:r>
            <a:br>
              <a:rPr lang="cs-CZ" sz="3200" dirty="0" smtClean="0"/>
            </a:br>
            <a:r>
              <a:rPr lang="cs-CZ" sz="3200" dirty="0" smtClean="0"/>
              <a:t>- Dozvídá se o svatbě dvou mladých lidí – </a:t>
            </a:r>
            <a:r>
              <a:rPr lang="cs-CZ" sz="3200" dirty="0" err="1" smtClean="0"/>
              <a:t>Masetta</a:t>
            </a:r>
            <a:r>
              <a:rPr lang="cs-CZ" sz="3200" dirty="0" smtClean="0"/>
              <a:t> a </a:t>
            </a:r>
            <a:r>
              <a:rPr lang="cs-CZ" sz="3200" dirty="0" err="1" smtClean="0"/>
              <a:t>Zerlíny</a:t>
            </a:r>
            <a:r>
              <a:rPr lang="cs-CZ" sz="3200" dirty="0" smtClean="0"/>
              <a:t>. Snaží se </a:t>
            </a:r>
            <a:r>
              <a:rPr lang="cs-CZ" sz="3200" dirty="0" err="1" smtClean="0"/>
              <a:t>Zerlínu</a:t>
            </a:r>
            <a:r>
              <a:rPr lang="cs-CZ" sz="3200" dirty="0" smtClean="0"/>
              <a:t> svést, ale ovšem se dozví </a:t>
            </a:r>
            <a:r>
              <a:rPr lang="cs-CZ" sz="3200" dirty="0" err="1" smtClean="0"/>
              <a:t>donna</a:t>
            </a:r>
            <a:r>
              <a:rPr lang="cs-CZ" sz="3200" dirty="0" smtClean="0"/>
              <a:t> Elvíra a včas </a:t>
            </a:r>
            <a:r>
              <a:rPr lang="cs-CZ" sz="3200" dirty="0" err="1" smtClean="0"/>
              <a:t>Zerlínu</a:t>
            </a:r>
            <a:r>
              <a:rPr lang="cs-CZ" sz="3200" dirty="0" smtClean="0"/>
              <a:t> varuje. </a:t>
            </a:r>
            <a:br>
              <a:rPr lang="cs-CZ" sz="3200" dirty="0" smtClean="0"/>
            </a:br>
            <a:r>
              <a:rPr lang="cs-CZ" sz="3200" dirty="0" smtClean="0"/>
              <a:t>- Pro dona </a:t>
            </a:r>
            <a:r>
              <a:rPr lang="cs-CZ" sz="3200" dirty="0" err="1" smtClean="0"/>
              <a:t>Giovanniho</a:t>
            </a:r>
            <a:r>
              <a:rPr lang="cs-CZ" sz="3200" dirty="0" smtClean="0"/>
              <a:t> nepříjemnosti ale nekončí. Don </a:t>
            </a:r>
            <a:r>
              <a:rPr lang="cs-CZ" sz="3200" dirty="0" err="1" smtClean="0"/>
              <a:t>Ottavio</a:t>
            </a:r>
            <a:r>
              <a:rPr lang="cs-CZ" sz="3200" dirty="0" smtClean="0"/>
              <a:t> a </a:t>
            </a:r>
            <a:r>
              <a:rPr lang="cs-CZ" sz="3200" dirty="0" err="1" smtClean="0"/>
              <a:t>donna</a:t>
            </a:r>
            <a:r>
              <a:rPr lang="cs-CZ" sz="3200" dirty="0" smtClean="0"/>
              <a:t> Anna se na něho obracejí, aby jim pomohl najít komturova vraha.</a:t>
            </a:r>
            <a:br>
              <a:rPr lang="cs-CZ" sz="3200" dirty="0" smtClean="0"/>
            </a:br>
            <a:r>
              <a:rPr lang="cs-CZ" sz="3200" dirty="0" smtClean="0"/>
              <a:t>- Znovu se objevuje dona Elvíra a varuje všechny před </a:t>
            </a:r>
            <a:r>
              <a:rPr lang="cs-CZ" sz="3200" dirty="0" err="1" smtClean="0"/>
              <a:t>donem</a:t>
            </a:r>
            <a:r>
              <a:rPr lang="cs-CZ" sz="3200" dirty="0" smtClean="0"/>
              <a:t> </a:t>
            </a:r>
            <a:r>
              <a:rPr lang="cs-CZ" sz="3200" dirty="0" err="1" smtClean="0"/>
              <a:t>Giovannim</a:t>
            </a:r>
            <a:r>
              <a:rPr lang="cs-CZ" sz="3200" dirty="0" smtClean="0"/>
              <a:t>. Ten všem rozhlásí, že dona Elvíra je pomatená. </a:t>
            </a:r>
            <a:br>
              <a:rPr lang="cs-CZ" sz="3200" dirty="0" smtClean="0"/>
            </a:br>
            <a:r>
              <a:rPr lang="cs-CZ" sz="3200" dirty="0" smtClean="0"/>
              <a:t>- Dona Anna poznává </a:t>
            </a:r>
            <a:r>
              <a:rPr lang="cs-CZ" sz="3200" dirty="0" err="1" smtClean="0"/>
              <a:t>Giovanniho</a:t>
            </a:r>
            <a:r>
              <a:rPr lang="cs-CZ" sz="3200" dirty="0" smtClean="0"/>
              <a:t> hlas a zjišťuje, že vrahem jejího otce je on. </a:t>
            </a:r>
            <a:endParaRPr lang="cs-CZ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4722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- </a:t>
            </a:r>
            <a:r>
              <a:rPr lang="cs-CZ" sz="3200" dirty="0" err="1" smtClean="0"/>
              <a:t>Leporello</a:t>
            </a:r>
            <a:r>
              <a:rPr lang="cs-CZ" sz="3200" dirty="0" smtClean="0"/>
              <a:t> vypráví svému pánovi, jak provedl jeho plán a všechny odvedl do zámku. Don </a:t>
            </a:r>
            <a:r>
              <a:rPr lang="cs-CZ" sz="3200" dirty="0" err="1" smtClean="0"/>
              <a:t>Giovanni</a:t>
            </a:r>
            <a:r>
              <a:rPr lang="cs-CZ" sz="3200" dirty="0" smtClean="0"/>
              <a:t> chce, aby přivedl všechny krásné ženy, které potká na ulici, aby mohl rozšířit svůj milostný seznam.</a:t>
            </a:r>
            <a:br>
              <a:rPr lang="cs-CZ" sz="3200" dirty="0" smtClean="0"/>
            </a:br>
            <a:r>
              <a:rPr lang="cs-CZ" sz="3200" dirty="0" smtClean="0"/>
              <a:t>- V zámku se ale objeví tři masky. </a:t>
            </a:r>
            <a:r>
              <a:rPr lang="cs-CZ" sz="3200" dirty="0" err="1" smtClean="0"/>
              <a:t>Donna</a:t>
            </a:r>
            <a:r>
              <a:rPr lang="cs-CZ" sz="3200" dirty="0" smtClean="0"/>
              <a:t> Anna, </a:t>
            </a:r>
            <a:r>
              <a:rPr lang="cs-CZ" sz="3200" dirty="0" err="1" smtClean="0"/>
              <a:t>Ottavio</a:t>
            </a:r>
            <a:r>
              <a:rPr lang="cs-CZ" sz="3200" dirty="0" smtClean="0"/>
              <a:t> a </a:t>
            </a:r>
            <a:r>
              <a:rPr lang="cs-CZ" sz="3200" dirty="0" err="1" smtClean="0"/>
              <a:t>donna</a:t>
            </a:r>
            <a:r>
              <a:rPr lang="cs-CZ" sz="3200" dirty="0" smtClean="0"/>
              <a:t> Elvíra. Don </a:t>
            </a:r>
            <a:r>
              <a:rPr lang="cs-CZ" sz="3200" dirty="0" err="1" smtClean="0"/>
              <a:t>Giovanni</a:t>
            </a:r>
            <a:r>
              <a:rPr lang="cs-CZ" sz="3200" dirty="0" smtClean="0"/>
              <a:t> chce v tuto noc svést </a:t>
            </a:r>
            <a:r>
              <a:rPr lang="cs-CZ" sz="3200" dirty="0" err="1" smtClean="0"/>
              <a:t>Zerlinu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 smtClean="0"/>
              <a:t>- Při tanci se snaží odlákat </a:t>
            </a:r>
            <a:r>
              <a:rPr lang="cs-CZ" sz="3200" dirty="0" err="1" smtClean="0"/>
              <a:t>Zerlínu</a:t>
            </a:r>
            <a:r>
              <a:rPr lang="cs-CZ" sz="3200" dirty="0" smtClean="0"/>
              <a:t> ze sálu, ale ta začne křičet. V tu chvíli se trojice masek odhalí a don </a:t>
            </a:r>
            <a:r>
              <a:rPr lang="cs-CZ" sz="3200" dirty="0" err="1" smtClean="0"/>
              <a:t>Giovanni</a:t>
            </a:r>
            <a:r>
              <a:rPr lang="cs-CZ" sz="3200" dirty="0" smtClean="0"/>
              <a:t> pochopí, že je odhalen a probíjí si cestu na svobodu mečem. </a:t>
            </a:r>
            <a:br>
              <a:rPr lang="cs-CZ" sz="3200" dirty="0" smtClean="0"/>
            </a:br>
            <a:endParaRPr lang="cs-CZ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2. Jednání</a:t>
            </a:r>
            <a:br>
              <a:rPr lang="cs-CZ" dirty="0" smtClean="0"/>
            </a:br>
            <a:r>
              <a:rPr lang="cs-CZ" sz="1700" dirty="0" smtClean="0"/>
              <a:t>- na zámku </a:t>
            </a:r>
            <a:r>
              <a:rPr lang="cs-CZ" sz="1700" dirty="0" err="1" smtClean="0"/>
              <a:t>donna</a:t>
            </a:r>
            <a:r>
              <a:rPr lang="cs-CZ" sz="1700" dirty="0" smtClean="0"/>
              <a:t> </a:t>
            </a:r>
            <a:r>
              <a:rPr lang="cs-CZ" sz="1700" dirty="0" err="1" smtClean="0"/>
              <a:t>Giovanniho</a:t>
            </a:r>
            <a:r>
              <a:rPr lang="cs-CZ" sz="1700" dirty="0" smtClean="0"/>
              <a:t>, na hřbitově, na slavnostní večeři a v zámku dona </a:t>
            </a:r>
            <a:r>
              <a:rPr lang="cs-CZ" sz="1700" dirty="0" err="1" smtClean="0"/>
              <a:t>Giovanniho</a:t>
            </a:r>
            <a:endParaRPr lang="cs-CZ" sz="1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cs-CZ" dirty="0" smtClean="0"/>
              <a:t>Don </a:t>
            </a:r>
            <a:r>
              <a:rPr lang="cs-CZ" dirty="0" err="1" smtClean="0"/>
              <a:t>Giovanni</a:t>
            </a:r>
            <a:r>
              <a:rPr lang="cs-CZ" dirty="0" smtClean="0"/>
              <a:t> spřádá nové plány. Tentokráte se chce zaplést s komornou </a:t>
            </a:r>
            <a:r>
              <a:rPr lang="cs-CZ" dirty="0" err="1" smtClean="0"/>
              <a:t>donny</a:t>
            </a:r>
            <a:r>
              <a:rPr lang="cs-CZ" dirty="0" smtClean="0"/>
              <a:t> Elvíry. </a:t>
            </a:r>
          </a:p>
          <a:p>
            <a:pPr>
              <a:buFontTx/>
              <a:buChar char="-"/>
            </a:pPr>
            <a:r>
              <a:rPr lang="cs-CZ" dirty="0" smtClean="0"/>
              <a:t>Převlékne se do klobouku a pláště svého sluhy </a:t>
            </a:r>
            <a:r>
              <a:rPr lang="cs-CZ" dirty="0" err="1" smtClean="0"/>
              <a:t>Leporella</a:t>
            </a:r>
            <a:r>
              <a:rPr lang="cs-CZ" dirty="0" smtClean="0"/>
              <a:t>, avšak na balkóně se objeví </a:t>
            </a:r>
            <a:r>
              <a:rPr lang="cs-CZ" dirty="0" err="1" smtClean="0"/>
              <a:t>donna</a:t>
            </a:r>
            <a:r>
              <a:rPr lang="cs-CZ" dirty="0" smtClean="0"/>
              <a:t> Elvíra. Nechá se svést laskavými </a:t>
            </a:r>
            <a:r>
              <a:rPr lang="cs-CZ" dirty="0" err="1" smtClean="0"/>
              <a:t>slovi</a:t>
            </a:r>
            <a:r>
              <a:rPr lang="cs-CZ" dirty="0" smtClean="0"/>
              <a:t> </a:t>
            </a:r>
            <a:r>
              <a:rPr lang="cs-CZ" dirty="0" err="1" smtClean="0"/>
              <a:t>donna</a:t>
            </a:r>
            <a:r>
              <a:rPr lang="cs-CZ" dirty="0" smtClean="0"/>
              <a:t> </a:t>
            </a:r>
            <a:r>
              <a:rPr lang="cs-CZ" dirty="0" err="1" smtClean="0"/>
              <a:t>Giovanniho</a:t>
            </a:r>
            <a:r>
              <a:rPr lang="cs-CZ" dirty="0" smtClean="0"/>
              <a:t> avšak jí odvede převlečený </a:t>
            </a:r>
            <a:r>
              <a:rPr lang="cs-CZ" dirty="0" err="1" smtClean="0"/>
              <a:t>Leporello</a:t>
            </a:r>
            <a:r>
              <a:rPr lang="cs-CZ" dirty="0" smtClean="0"/>
              <a:t>. </a:t>
            </a:r>
          </a:p>
          <a:p>
            <a:pPr>
              <a:buFontTx/>
              <a:buChar char="-"/>
            </a:pPr>
            <a:r>
              <a:rPr lang="cs-CZ" dirty="0" smtClean="0"/>
              <a:t>Don </a:t>
            </a:r>
            <a:r>
              <a:rPr lang="cs-CZ" dirty="0" err="1" smtClean="0"/>
              <a:t>Giovanni</a:t>
            </a:r>
            <a:r>
              <a:rPr lang="cs-CZ" dirty="0" smtClean="0"/>
              <a:t> je ale opět vyrušen – tentokrát přichází </a:t>
            </a:r>
            <a:r>
              <a:rPr lang="cs-CZ" dirty="0" err="1" smtClean="0"/>
              <a:t>Masetto</a:t>
            </a:r>
            <a:r>
              <a:rPr lang="cs-CZ" dirty="0" smtClean="0"/>
              <a:t> se svými kamarády. Chtějí sbít dona </a:t>
            </a:r>
            <a:r>
              <a:rPr lang="cs-CZ" dirty="0" err="1" smtClean="0"/>
              <a:t>Giovanniho</a:t>
            </a:r>
            <a:r>
              <a:rPr lang="cs-CZ" dirty="0" smtClean="0"/>
              <a:t>. </a:t>
            </a:r>
          </a:p>
          <a:p>
            <a:pPr>
              <a:buFontTx/>
              <a:buChar char="-"/>
            </a:pPr>
            <a:r>
              <a:rPr lang="cs-CZ" dirty="0" err="1" smtClean="0"/>
              <a:t>Masetto</a:t>
            </a:r>
            <a:r>
              <a:rPr lang="cs-CZ" dirty="0" smtClean="0"/>
              <a:t> převlečeného </a:t>
            </a:r>
            <a:r>
              <a:rPr lang="cs-CZ" dirty="0" err="1" smtClean="0"/>
              <a:t>Giovanniho</a:t>
            </a:r>
            <a:r>
              <a:rPr lang="cs-CZ" dirty="0" smtClean="0"/>
              <a:t> nepozná a nakonec je zbit </a:t>
            </a:r>
            <a:r>
              <a:rPr lang="cs-CZ" dirty="0" err="1" smtClean="0"/>
              <a:t>Masetto</a:t>
            </a:r>
            <a:r>
              <a:rPr lang="cs-CZ" dirty="0" smtClean="0"/>
              <a:t> </a:t>
            </a:r>
            <a:r>
              <a:rPr lang="cs-CZ" dirty="0" err="1" smtClean="0"/>
              <a:t>donem</a:t>
            </a:r>
            <a:r>
              <a:rPr lang="cs-CZ" dirty="0" smtClean="0"/>
              <a:t> </a:t>
            </a:r>
            <a:r>
              <a:rPr lang="cs-CZ" dirty="0" err="1" smtClean="0"/>
              <a:t>Giovannim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4722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- </a:t>
            </a:r>
            <a:r>
              <a:rPr lang="cs-CZ" sz="3200" dirty="0" err="1" smtClean="0"/>
              <a:t>Leporello</a:t>
            </a:r>
            <a:r>
              <a:rPr lang="cs-CZ" sz="3200" dirty="0" smtClean="0"/>
              <a:t> je stále pronásledován Elvírou a potřebuje se jí zbavit. Narazí na </a:t>
            </a:r>
            <a:r>
              <a:rPr lang="cs-CZ" sz="3200" dirty="0" err="1" smtClean="0"/>
              <a:t>donnu</a:t>
            </a:r>
            <a:r>
              <a:rPr lang="cs-CZ" sz="3200" dirty="0" smtClean="0"/>
              <a:t> Annu, dona </a:t>
            </a:r>
            <a:r>
              <a:rPr lang="cs-CZ" sz="3200" dirty="0" err="1" smtClean="0"/>
              <a:t>Ottavia</a:t>
            </a:r>
            <a:r>
              <a:rPr lang="cs-CZ" sz="3200" dirty="0" smtClean="0"/>
              <a:t> a </a:t>
            </a:r>
            <a:r>
              <a:rPr lang="cs-CZ" sz="3200" dirty="0" err="1" smtClean="0"/>
              <a:t>Zerlínu</a:t>
            </a:r>
            <a:r>
              <a:rPr lang="cs-CZ" sz="3200" dirty="0" smtClean="0"/>
              <a:t> s </a:t>
            </a:r>
            <a:r>
              <a:rPr lang="cs-CZ" sz="3200" dirty="0" err="1" smtClean="0"/>
              <a:t>Massetem</a:t>
            </a:r>
            <a:r>
              <a:rPr lang="cs-CZ" sz="3200" dirty="0" smtClean="0"/>
              <a:t>. Je odhalen a prosí o slitování. </a:t>
            </a:r>
            <a:br>
              <a:rPr lang="cs-CZ" sz="3200" dirty="0" smtClean="0"/>
            </a:br>
            <a:r>
              <a:rPr lang="cs-CZ" sz="3200" dirty="0" smtClean="0"/>
              <a:t>- Don </a:t>
            </a:r>
            <a:r>
              <a:rPr lang="cs-CZ" sz="3200" dirty="0" err="1" smtClean="0"/>
              <a:t>Giovanni</a:t>
            </a:r>
            <a:r>
              <a:rPr lang="cs-CZ" sz="3200" dirty="0" smtClean="0"/>
              <a:t> vymýšlí znovu svůj plán. Sejde se s </a:t>
            </a:r>
            <a:r>
              <a:rPr lang="cs-CZ" sz="3200" dirty="0" err="1" smtClean="0"/>
              <a:t>Leporellem</a:t>
            </a:r>
            <a:r>
              <a:rPr lang="cs-CZ" sz="3200" dirty="0" smtClean="0"/>
              <a:t> na hřbitově pod </a:t>
            </a:r>
            <a:r>
              <a:rPr lang="cs-CZ" sz="3200" dirty="0" err="1" smtClean="0"/>
              <a:t>sechou</a:t>
            </a:r>
            <a:r>
              <a:rPr lang="cs-CZ" sz="3200" dirty="0" smtClean="0"/>
              <a:t> komtura, kterému se vysmívá a </a:t>
            </a:r>
            <a:r>
              <a:rPr lang="cs-CZ" sz="3200" dirty="0" err="1" smtClean="0"/>
              <a:t>Leporellovi</a:t>
            </a:r>
            <a:r>
              <a:rPr lang="cs-CZ" sz="3200" dirty="0" smtClean="0"/>
              <a:t> vypráví o svých nových kouscích. Najednou socha promluví a pokárá dona </a:t>
            </a:r>
            <a:r>
              <a:rPr lang="cs-CZ" sz="3200" dirty="0" err="1" smtClean="0"/>
              <a:t>Giovanniho</a:t>
            </a:r>
            <a:r>
              <a:rPr lang="cs-CZ" sz="3200" dirty="0" smtClean="0"/>
              <a:t>. Ten se tomu jen vysmívá a pozve sochu do svého zámku. Ta přislíbí, že přijde. </a:t>
            </a:r>
            <a:br>
              <a:rPr lang="cs-CZ" sz="3200" dirty="0" smtClean="0"/>
            </a:br>
            <a:r>
              <a:rPr lang="cs-CZ" sz="3200" dirty="0" smtClean="0"/>
              <a:t>- Don </a:t>
            </a:r>
            <a:r>
              <a:rPr lang="cs-CZ" sz="3200" dirty="0" err="1" smtClean="0"/>
              <a:t>Giovanni</a:t>
            </a:r>
            <a:r>
              <a:rPr lang="cs-CZ" sz="3200" dirty="0" smtClean="0"/>
              <a:t> usedá k bohatě prostřenému stolu. Objevuje se Elvíra a zapřísahá </a:t>
            </a:r>
            <a:r>
              <a:rPr lang="cs-CZ" sz="3200" dirty="0" err="1" smtClean="0"/>
              <a:t>Giovanniho</a:t>
            </a:r>
            <a:r>
              <a:rPr lang="cs-CZ" sz="3200" dirty="0" smtClean="0"/>
              <a:t>, aby zpytoval své svědomí. Ten jí však vyhodí a stále se komturovi posmívá. Socha však přijde a jakmile don </a:t>
            </a:r>
            <a:r>
              <a:rPr lang="cs-CZ" sz="3200" dirty="0" err="1" smtClean="0"/>
              <a:t>Giovanni</a:t>
            </a:r>
            <a:r>
              <a:rPr lang="cs-CZ" sz="3200" dirty="0" smtClean="0"/>
              <a:t> podá komturovi pravici, upadá ve strašných mukách do pekel. </a:t>
            </a:r>
            <a:endParaRPr lang="cs-CZ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Internetový odkaz na operu Don </a:t>
            </a:r>
            <a:r>
              <a:rPr lang="cs-CZ" dirty="0" err="1" smtClean="0"/>
              <a:t>Giovanni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?v=37HGhV6GjRM&amp;feature=</a:t>
            </a:r>
            <a:r>
              <a:rPr lang="cs-CZ" dirty="0" err="1" smtClean="0">
                <a:hlinkClick r:id="rId2"/>
              </a:rPr>
              <a:t>related</a:t>
            </a:r>
            <a:endParaRPr lang="cs-CZ" dirty="0" smtClean="0"/>
          </a:p>
          <a:p>
            <a:r>
              <a:rPr lang="cs-CZ" dirty="0" smtClean="0"/>
              <a:t>Film: Já Don </a:t>
            </a:r>
            <a:r>
              <a:rPr lang="cs-CZ" dirty="0" err="1" smtClean="0"/>
              <a:t>Giovanni</a:t>
            </a:r>
            <a:r>
              <a:rPr lang="cs-CZ" dirty="0" smtClean="0"/>
              <a:t> – režisér </a:t>
            </a:r>
            <a:r>
              <a:rPr lang="cs-CZ" dirty="0" err="1" smtClean="0"/>
              <a:t>Carlos</a:t>
            </a:r>
            <a:r>
              <a:rPr lang="cs-CZ" dirty="0" smtClean="0"/>
              <a:t> </a:t>
            </a:r>
            <a:r>
              <a:rPr lang="cs-CZ" dirty="0" err="1" smtClean="0"/>
              <a:t>Saura</a:t>
            </a:r>
            <a:r>
              <a:rPr lang="cs-CZ" smtClean="0"/>
              <a:t>, rok natočení: </a:t>
            </a:r>
            <a:r>
              <a:rPr lang="cs-CZ" dirty="0" smtClean="0"/>
              <a:t>2009 (drama založeno na skutečném životním příběhu libretisty Mozartovy opery Don </a:t>
            </a:r>
            <a:r>
              <a:rPr lang="cs-CZ" dirty="0" err="1" smtClean="0"/>
              <a:t>Giovanni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700" dirty="0" smtClean="0"/>
              <a:t>KRAFFT, Barbara. </a:t>
            </a:r>
            <a:r>
              <a:rPr lang="cs-CZ" sz="1700" i="1" dirty="0" err="1" smtClean="0"/>
              <a:t>Wikipedia</a:t>
            </a:r>
            <a:r>
              <a:rPr lang="cs-CZ" sz="1700" dirty="0" smtClean="0"/>
              <a:t>: </a:t>
            </a:r>
            <a:r>
              <a:rPr lang="cs-CZ" sz="1700" i="1" dirty="0" err="1" smtClean="0"/>
              <a:t>the</a:t>
            </a:r>
            <a:r>
              <a:rPr lang="cs-CZ" sz="1700" i="1" dirty="0" smtClean="0"/>
              <a:t> free </a:t>
            </a:r>
            <a:r>
              <a:rPr lang="cs-CZ" sz="1700" i="1" dirty="0" err="1" smtClean="0"/>
              <a:t>encyclopedia</a:t>
            </a:r>
            <a:r>
              <a:rPr lang="cs-CZ" sz="1700" dirty="0" smtClean="0"/>
              <a:t> [online]. San </a:t>
            </a:r>
            <a:r>
              <a:rPr lang="cs-CZ" sz="1700" dirty="0" err="1" smtClean="0"/>
              <a:t>Francisco</a:t>
            </a:r>
            <a:r>
              <a:rPr lang="cs-CZ" sz="1700" dirty="0" smtClean="0"/>
              <a:t> (CA): </a:t>
            </a:r>
            <a:r>
              <a:rPr lang="cs-CZ" sz="1700" dirty="0" err="1" smtClean="0"/>
              <a:t>Wikimedia</a:t>
            </a:r>
            <a:r>
              <a:rPr lang="cs-CZ" sz="1700" dirty="0" smtClean="0"/>
              <a:t> </a:t>
            </a:r>
            <a:r>
              <a:rPr lang="cs-CZ" sz="1700" dirty="0" err="1" smtClean="0"/>
              <a:t>Foundation</a:t>
            </a:r>
            <a:r>
              <a:rPr lang="cs-CZ" sz="1700" dirty="0" smtClean="0"/>
              <a:t>, 9. 8. 2011 17:38 - [cit. 2012-05-23]. Dostupné z: http://cs.wikipedia.org/wiki/Soubor:Wolfgang-amadeus-mozart_1.jpg </a:t>
            </a:r>
          </a:p>
          <a:p>
            <a:r>
              <a:rPr lang="cs-CZ" sz="1700" dirty="0" smtClean="0"/>
              <a:t>MARKOVÁ, Jiřina. NOVOTNÁ, Anna. </a:t>
            </a:r>
            <a:r>
              <a:rPr lang="cs-CZ" sz="1700" i="1" dirty="0" smtClean="0"/>
              <a:t>Heslo: Don </a:t>
            </a:r>
            <a:r>
              <a:rPr lang="cs-CZ" sz="1700" i="1" dirty="0" err="1" smtClean="0"/>
              <a:t>Giovanni</a:t>
            </a:r>
            <a:r>
              <a:rPr lang="cs-CZ" sz="1700" i="1" dirty="0" smtClean="0"/>
              <a:t>. In: Opera nás baví. </a:t>
            </a:r>
            <a:r>
              <a:rPr lang="cs-CZ" sz="1700" dirty="0" smtClean="0"/>
              <a:t>Praha: Práh. 2005. str. 43 – 46.</a:t>
            </a:r>
          </a:p>
          <a:p>
            <a:r>
              <a:rPr lang="cs-CZ" sz="1700" dirty="0" smtClean="0"/>
              <a:t>HOSTOMSKÁ, Anna. </a:t>
            </a:r>
            <a:r>
              <a:rPr lang="cs-CZ" sz="1700" i="1" dirty="0" smtClean="0"/>
              <a:t>Heslo: Don </a:t>
            </a:r>
            <a:r>
              <a:rPr lang="cs-CZ" sz="1700" i="1" dirty="0" err="1" smtClean="0"/>
              <a:t>Giovanni</a:t>
            </a:r>
            <a:r>
              <a:rPr lang="cs-CZ" sz="1700" i="1" dirty="0" smtClean="0"/>
              <a:t>. In: Opera, průvodce operní tvorbou. </a:t>
            </a:r>
            <a:r>
              <a:rPr lang="cs-CZ" sz="1700" dirty="0" smtClean="0"/>
              <a:t>Praha. Státní nakladatelství krásné literatury a umění. 1957. str. 67 – 70.</a:t>
            </a:r>
            <a:endParaRPr lang="cs-CZ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550</TotalTime>
  <Words>891</Words>
  <Application>Microsoft Office PowerPoint</Application>
  <PresentationFormat>Předvádění na obrazovce (4:3)</PresentationFormat>
  <Paragraphs>80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Wolfgang Amadeus Mozart</vt:lpstr>
      <vt:lpstr>Anotace</vt:lpstr>
      <vt:lpstr>Základní fakta W. A. Mozarta</vt:lpstr>
      <vt:lpstr>Skladatelská idea W. A. Mozarta</vt:lpstr>
      <vt:lpstr>Vybrané opery W. A. Mozarta - opery z mládí - </vt:lpstr>
      <vt:lpstr>Vrcholné opery W. A. Mozarta</vt:lpstr>
      <vt:lpstr>Rozbor opery Don Giovanni</vt:lpstr>
      <vt:lpstr>Hlavní postavy opery</vt:lpstr>
      <vt:lpstr>1. Jednání  - Na prostranství před komturovým domem, na náměstí, v zámku dona ‚Giovanniho</vt:lpstr>
      <vt:lpstr>- Zahalená žena hledá svého muže. Zde se jí ihned nabídne don Giovanni. - Don Giovanni však netuší, že je to jedna z jeho žen Elvíra a tak sluha Leporello dostává od Giovanniho nový úkol. Musí ho zbavit donny Elvíry. - Sluha musí poslechnout svého pána a tak donně Elvíře přečte seznam milenek dona Giovanniho.  - Leporello tedy ženu vyhledá a odrazuje jí od lásky k donu Giovannimu. </vt:lpstr>
      <vt:lpstr>- Don Giovanni se znovu pouští do jedné ze svých milostných her.  - Dozvídá se o svatbě dvou mladých lidí – Masetta a Zerlíny. Snaží se Zerlínu svést, ale ovšem se dozví donna Elvíra a včas Zerlínu varuje.  - Pro dona Giovanniho nepříjemnosti ale nekončí. Don Ottavio a donna Anna se na něho obracejí, aby jim pomohl najít komturova vraha. - Znovu se objevuje dona Elvíra a varuje všechny před donem Giovannim. Ten všem rozhlásí, že dona Elvíra je pomatená.  - Dona Anna poznává Giovanniho hlas a zjišťuje, že vrahem jejího otce je on. </vt:lpstr>
      <vt:lpstr>- Leporello vypráví svému pánovi, jak provedl jeho plán a všechny odvedl do zámku. Don Giovanni chce, aby přivedl všechny krásné ženy, které potká na ulici, aby mohl rozšířit svůj milostný seznam. - V zámku se ale objeví tři masky. Donna Anna, Ottavio a donna Elvíra. Don Giovanni chce v tuto noc svést Zerlinu. - Při tanci se snaží odlákat Zerlínu ze sálu, ale ta začne křičet. V tu chvíli se trojice masek odhalí a don Giovanni pochopí, že je odhalen a probíjí si cestu na svobodu mečem.  </vt:lpstr>
      <vt:lpstr>2. Jednání - na zámku donna Giovanniho, na hřbitově, na slavnostní večeři a v zámku dona Giovanniho</vt:lpstr>
      <vt:lpstr>- Leporello je stále pronásledován Elvírou a potřebuje se jí zbavit. Narazí na donnu Annu, dona Ottavia a Zerlínu s Massetem. Je odhalen a prosí o slitování.  - Don Giovanni vymýšlí znovu svůj plán. Sejde se s Leporellem na hřbitově pod sechou komtura, kterému se vysmívá a Leporellovi vypráví o svých nových kouscích. Najednou socha promluví a pokárá dona Giovanniho. Ten se tomu jen vysmívá a pozve sochu do svého zámku. Ta přislíbí, že přijde.  - Don Giovanni usedá k bohatě prostřenému stolu. Objevuje se Elvíra a zapřísahá Giovanniho, aby zpytoval své svědomí. Ten jí však vyhodí a stále se komturovi posmívá. Socha však přijde a jakmile don Giovanni podá komturovi pravici, upadá ve strašných mukách do pekel. </vt:lpstr>
      <vt:lpstr>Internetový odkaz na operu Don Giovanni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33</cp:revision>
  <dcterms:created xsi:type="dcterms:W3CDTF">2012-05-22T15:18:22Z</dcterms:created>
  <dcterms:modified xsi:type="dcterms:W3CDTF">2013-02-28T13:05:41Z</dcterms:modified>
</cp:coreProperties>
</file>