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63" r:id="rId6"/>
    <p:sldId id="262" r:id="rId7"/>
    <p:sldId id="264" r:id="rId8"/>
    <p:sldId id="267" r:id="rId9"/>
    <p:sldId id="26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0D527D-C6DA-4C29-9867-87F782FB61D9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FDEBA2-E6BC-4F9C-B1BD-6D48B6F81B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FDEBA2-E6BC-4F9C-B1BD-6D48B6F81B6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FDEBA2-E6BC-4F9C-B1BD-6D48B6F81B6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Dle</a:t>
            </a:r>
            <a:r>
              <a:rPr lang="cs-CZ" baseline="0" dirty="0" smtClean="0"/>
              <a:t> zadání učitele nebo příkladů z tabule.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FDEBA2-E6BC-4F9C-B1BD-6D48B6F81B6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Dle</a:t>
            </a:r>
            <a:r>
              <a:rPr lang="cs-CZ" baseline="0" dirty="0" smtClean="0"/>
              <a:t> zadání učitele nebo příkladů z tabule.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FDEBA2-E6BC-4F9C-B1BD-6D48B6F81B6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odučeno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FDEBA2-E6BC-4F9C-B1BD-6D48B6F81B6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A9231-F406-4278-9A1D-CE999CDD8ED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8E2C-02DA-47F3-B836-5B816CF94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VY_32_INOVACE_019</a:t>
            </a:r>
          </a:p>
          <a:p>
            <a:pPr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 </a:t>
            </a:r>
            <a:r>
              <a:rPr lang="cs-CZ" b="1" dirty="0" smtClean="0"/>
              <a:t>Inovace a zkvalitnění výuky prostřednictvím ICT		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439 05 Panenský Týnec 166</a:t>
            </a: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rozklad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čísel</a:t>
            </a:r>
            <a:endParaRPr lang="cs-CZ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1</a:t>
            </a:r>
          </a:p>
          <a:p>
            <a:pPr fontAlgn="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2.5. 2012</a:t>
            </a: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285728"/>
            <a:ext cx="8462744" cy="121444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b="1" dirty="0" smtClean="0"/>
              <a:t>Klíčová slova: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rozklad, počítáme do 15</a:t>
            </a:r>
            <a:br>
              <a:rPr lang="cs-CZ" sz="3600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dirty="0" smtClean="0"/>
              <a:t>Prezentace je určena pro interaktivní tabuli i pro práci žáků na počítači.</a:t>
            </a:r>
          </a:p>
          <a:p>
            <a:pPr>
              <a:buNone/>
            </a:pPr>
            <a:r>
              <a:rPr lang="cs-CZ" dirty="0" smtClean="0"/>
              <a:t>    Žáci pomocí lehké manipulace s myší znázorňují příklady a rozkládají daná čísla.</a:t>
            </a:r>
          </a:p>
          <a:p>
            <a:pPr>
              <a:buNone/>
            </a:pPr>
            <a:r>
              <a:rPr lang="cs-CZ" dirty="0" smtClean="0"/>
              <a:t>    Hravou formou si prohlubují sčítání a odčítání  v oboru od 10 do 15.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Počítáme do 15 </a:t>
            </a:r>
            <a:br>
              <a:rPr lang="cs-CZ" dirty="0" smtClean="0"/>
            </a:br>
            <a:r>
              <a:rPr lang="cs-CZ" dirty="0" smtClean="0"/>
              <a:t>s rozkladem čísla 11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idx="1"/>
          </p:nvPr>
        </p:nvSpPr>
        <p:spPr>
          <a:xfrm>
            <a:off x="457200" y="1484785"/>
            <a:ext cx="4040188" cy="648072"/>
          </a:xfrm>
          <a:blipFill>
            <a:blip r:embed="rId4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32500" lnSpcReduction="20000"/>
          </a:bodyPr>
          <a:lstStyle/>
          <a:p>
            <a:r>
              <a:rPr lang="cs-CZ" sz="12800" dirty="0" smtClean="0">
                <a:solidFill>
                  <a:schemeClr val="bg1"/>
                </a:solidFill>
              </a:rPr>
              <a:t>10                        1</a:t>
            </a:r>
            <a:endParaRPr lang="cs-CZ" sz="12800" dirty="0">
              <a:solidFill>
                <a:schemeClr val="bg1"/>
              </a:solidFill>
            </a:endParaRPr>
          </a:p>
        </p:txBody>
      </p:sp>
      <p:graphicFrame>
        <p:nvGraphicFramePr>
          <p:cNvPr id="18" name="Zástupný symbol pro obsah 17"/>
          <p:cNvGraphicFramePr>
            <a:graphicFrameLocks noGrp="1"/>
          </p:cNvGraphicFramePr>
          <p:nvPr>
            <p:ph sz="half" idx="2"/>
          </p:nvPr>
        </p:nvGraphicFramePr>
        <p:xfrm>
          <a:off x="457200" y="2132856"/>
          <a:ext cx="1306488" cy="41044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3244"/>
                <a:gridCol w="653244"/>
              </a:tblGrid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6" name="Zástupný symbol pro obsah 35"/>
          <p:cNvGraphicFramePr>
            <a:graphicFrameLocks noGrp="1"/>
          </p:cNvGraphicFramePr>
          <p:nvPr>
            <p:ph sz="quarter" idx="4"/>
          </p:nvPr>
        </p:nvGraphicFramePr>
        <p:xfrm>
          <a:off x="3491880" y="2132854"/>
          <a:ext cx="936104" cy="410445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36104"/>
              </a:tblGrid>
              <a:tr h="8208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0" name="Picture 5" descr="C:\Users\Eva\AppData\Local\Microsoft\Windows\Temporary Internet Files\Content.IE5\95Z4MLRB\MC9001978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3356992"/>
            <a:ext cx="1656184" cy="2807323"/>
          </a:xfrm>
          <a:prstGeom prst="rect">
            <a:avLst/>
          </a:prstGeom>
          <a:noFill/>
        </p:spPr>
      </p:pic>
      <p:graphicFrame>
        <p:nvGraphicFramePr>
          <p:cNvPr id="54" name="Tabulka 53"/>
          <p:cNvGraphicFramePr>
            <a:graphicFrameLocks noGrp="1"/>
          </p:cNvGraphicFramePr>
          <p:nvPr/>
        </p:nvGraphicFramePr>
        <p:xfrm>
          <a:off x="4644008" y="1556792"/>
          <a:ext cx="4176464" cy="468052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4176464"/>
              </a:tblGrid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10 + 1 =</a:t>
                      </a:r>
                      <a:endParaRPr lang="cs-CZ" sz="4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/>
                        <a:t>1</a:t>
                      </a:r>
                      <a:r>
                        <a:rPr lang="cs-CZ" sz="4000" b="1" baseline="0" dirty="0" smtClean="0"/>
                        <a:t> </a:t>
                      </a:r>
                      <a:r>
                        <a:rPr lang="cs-CZ" sz="4000" b="1" dirty="0" smtClean="0"/>
                        <a:t>+ 10 =   </a:t>
                      </a:r>
                    </a:p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11</a:t>
                      </a:r>
                      <a:r>
                        <a:rPr lang="cs-CZ" sz="4000" b="1" baseline="0" dirty="0" smtClean="0"/>
                        <a:t> -</a:t>
                      </a:r>
                      <a:r>
                        <a:rPr lang="cs-CZ" sz="4000" b="1" dirty="0" smtClean="0"/>
                        <a:t> 1 =   </a:t>
                      </a:r>
                      <a:endParaRPr lang="cs-CZ" sz="4000" b="1" dirty="0"/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11 – 10 =</a:t>
                      </a:r>
                      <a:endParaRPr lang="cs-CZ" sz="4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2204864"/>
            <a:ext cx="454445" cy="720000"/>
          </a:xfrm>
          <a:prstGeom prst="rect">
            <a:avLst/>
          </a:prstGeom>
          <a:noFill/>
        </p:spPr>
      </p:pic>
      <p:pic>
        <p:nvPicPr>
          <p:cNvPr id="27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3068960"/>
            <a:ext cx="454445" cy="720000"/>
          </a:xfrm>
          <a:prstGeom prst="rect">
            <a:avLst/>
          </a:prstGeom>
          <a:noFill/>
        </p:spPr>
      </p:pic>
      <p:pic>
        <p:nvPicPr>
          <p:cNvPr id="2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5373216"/>
            <a:ext cx="454445" cy="720000"/>
          </a:xfrm>
          <a:prstGeom prst="rect">
            <a:avLst/>
          </a:prstGeom>
          <a:noFill/>
        </p:spPr>
      </p:pic>
      <p:pic>
        <p:nvPicPr>
          <p:cNvPr id="29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85852" y="2285992"/>
            <a:ext cx="454445" cy="720000"/>
          </a:xfrm>
          <a:prstGeom prst="rect">
            <a:avLst/>
          </a:prstGeom>
          <a:noFill/>
        </p:spPr>
      </p:pic>
      <p:pic>
        <p:nvPicPr>
          <p:cNvPr id="30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3140968"/>
            <a:ext cx="454445" cy="720000"/>
          </a:xfrm>
          <a:prstGeom prst="rect">
            <a:avLst/>
          </a:prstGeom>
          <a:noFill/>
        </p:spPr>
      </p:pic>
      <p:pic>
        <p:nvPicPr>
          <p:cNvPr id="3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868" y="5357826"/>
            <a:ext cx="454445" cy="720000"/>
          </a:xfrm>
          <a:prstGeom prst="rect">
            <a:avLst/>
          </a:prstGeom>
          <a:noFill/>
        </p:spPr>
      </p:pic>
      <p:pic>
        <p:nvPicPr>
          <p:cNvPr id="3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3933056"/>
            <a:ext cx="454445" cy="720000"/>
          </a:xfrm>
          <a:prstGeom prst="rect">
            <a:avLst/>
          </a:prstGeom>
          <a:noFill/>
        </p:spPr>
      </p:pic>
      <p:pic>
        <p:nvPicPr>
          <p:cNvPr id="3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3861048"/>
            <a:ext cx="454445" cy="720000"/>
          </a:xfrm>
          <a:prstGeom prst="rect">
            <a:avLst/>
          </a:prstGeom>
          <a:noFill/>
        </p:spPr>
      </p:pic>
      <p:pic>
        <p:nvPicPr>
          <p:cNvPr id="3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653136"/>
            <a:ext cx="454445" cy="720000"/>
          </a:xfrm>
          <a:prstGeom prst="rect">
            <a:avLst/>
          </a:prstGeom>
          <a:noFill/>
        </p:spPr>
      </p:pic>
      <p:pic>
        <p:nvPicPr>
          <p:cNvPr id="39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4725144"/>
            <a:ext cx="454445" cy="720000"/>
          </a:xfrm>
          <a:prstGeom prst="rect">
            <a:avLst/>
          </a:prstGeom>
          <a:noFill/>
        </p:spPr>
      </p:pic>
      <p:pic>
        <p:nvPicPr>
          <p:cNvPr id="4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5445224"/>
            <a:ext cx="454445" cy="7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Počítáme do 15 </a:t>
            </a:r>
            <a:br>
              <a:rPr lang="cs-CZ" dirty="0" smtClean="0"/>
            </a:br>
            <a:r>
              <a:rPr lang="cs-CZ" dirty="0" smtClean="0"/>
              <a:t>s rozkladem čísla 12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idx="1"/>
          </p:nvPr>
        </p:nvSpPr>
        <p:spPr>
          <a:xfrm>
            <a:off x="467544" y="1484784"/>
            <a:ext cx="4176464" cy="639762"/>
          </a:xfr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4300" dirty="0" smtClean="0">
                <a:solidFill>
                  <a:schemeClr val="bg1"/>
                </a:solidFill>
              </a:rPr>
              <a:t>10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     </a:t>
            </a:r>
            <a:r>
              <a:rPr lang="cs-CZ" sz="4000" dirty="0" smtClean="0">
                <a:solidFill>
                  <a:schemeClr val="bg1"/>
                </a:solidFill>
              </a:rPr>
              <a:t>2</a:t>
            </a:r>
            <a:endParaRPr lang="cs-CZ" sz="4000" dirty="0">
              <a:solidFill>
                <a:schemeClr val="bg1"/>
              </a:solidFill>
            </a:endParaRPr>
          </a:p>
        </p:txBody>
      </p:sp>
      <p:graphicFrame>
        <p:nvGraphicFramePr>
          <p:cNvPr id="18" name="Zástupný symbol pro obsah 17"/>
          <p:cNvGraphicFramePr>
            <a:graphicFrameLocks noGrp="1"/>
          </p:cNvGraphicFramePr>
          <p:nvPr>
            <p:ph sz="half" idx="2"/>
          </p:nvPr>
        </p:nvGraphicFramePr>
        <p:xfrm>
          <a:off x="457200" y="2132856"/>
          <a:ext cx="1306488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3244"/>
                <a:gridCol w="653244"/>
              </a:tblGrid>
              <a:tr h="82089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6" name="Zástupný symbol pro obsah 35"/>
          <p:cNvGraphicFramePr>
            <a:graphicFrameLocks noGrp="1"/>
          </p:cNvGraphicFramePr>
          <p:nvPr>
            <p:ph sz="quarter" idx="4"/>
          </p:nvPr>
        </p:nvGraphicFramePr>
        <p:xfrm>
          <a:off x="3347864" y="2132857"/>
          <a:ext cx="1296144" cy="45715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"/>
                <a:gridCol w="648072"/>
              </a:tblGrid>
              <a:tr h="85937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5937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73588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73588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91392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0" name="Picture 5" descr="C:\Users\Eva\AppData\Local\Microsoft\Windows\Temporary Internet Files\Content.IE5\95Z4MLRB\MC9001978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509120"/>
            <a:ext cx="1656184" cy="2159251"/>
          </a:xfrm>
          <a:prstGeom prst="rect">
            <a:avLst/>
          </a:prstGeom>
          <a:noFill/>
        </p:spPr>
      </p:pic>
      <p:graphicFrame>
        <p:nvGraphicFramePr>
          <p:cNvPr id="54" name="Tabulka 53"/>
          <p:cNvGraphicFramePr>
            <a:graphicFrameLocks noGrp="1"/>
          </p:cNvGraphicFramePr>
          <p:nvPr/>
        </p:nvGraphicFramePr>
        <p:xfrm>
          <a:off x="4666004" y="1556792"/>
          <a:ext cx="4154468" cy="5112568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4154468"/>
              </a:tblGrid>
              <a:tr h="1278142">
                <a:tc>
                  <a:txBody>
                    <a:bodyPr/>
                    <a:lstStyle/>
                    <a:p>
                      <a:pPr algn="ctr"/>
                      <a:r>
                        <a:rPr lang="cs-CZ" sz="40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10 + 2 = </a:t>
                      </a:r>
                      <a:endParaRPr lang="cs-CZ" sz="4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27814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4000" b="1" dirty="0" smtClean="0"/>
                        <a:t>2</a:t>
                      </a:r>
                      <a:r>
                        <a:rPr lang="cs-CZ" sz="4000" b="1" baseline="0" dirty="0" smtClean="0"/>
                        <a:t> + 10</a:t>
                      </a:r>
                      <a:r>
                        <a:rPr lang="cs-CZ" sz="4000" b="1" dirty="0" smtClean="0"/>
                        <a:t> = </a:t>
                      </a:r>
                      <a:endParaRPr lang="cs-CZ" sz="4000" b="1" dirty="0"/>
                    </a:p>
                  </a:txBody>
                  <a:tcPr/>
                </a:tc>
              </a:tr>
              <a:tr h="127814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12</a:t>
                      </a:r>
                      <a:r>
                        <a:rPr lang="cs-CZ" sz="4000" b="1" baseline="0" dirty="0" smtClean="0"/>
                        <a:t> - 2</a:t>
                      </a:r>
                      <a:r>
                        <a:rPr lang="cs-CZ" sz="4000" b="1" dirty="0" smtClean="0"/>
                        <a:t> =   </a:t>
                      </a:r>
                      <a:endParaRPr lang="cs-CZ" sz="4000" b="1" dirty="0"/>
                    </a:p>
                  </a:txBody>
                  <a:tcPr/>
                </a:tc>
              </a:tr>
              <a:tr h="127814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12 – 10= </a:t>
                      </a:r>
                      <a:endParaRPr lang="cs-CZ" sz="4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5949280"/>
            <a:ext cx="454445" cy="720000"/>
          </a:xfrm>
          <a:prstGeom prst="rect">
            <a:avLst/>
          </a:prstGeom>
          <a:noFill/>
        </p:spPr>
      </p:pic>
      <p:pic>
        <p:nvPicPr>
          <p:cNvPr id="2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5013176"/>
            <a:ext cx="454445" cy="720000"/>
          </a:xfrm>
          <a:prstGeom prst="rect">
            <a:avLst/>
          </a:prstGeom>
          <a:noFill/>
        </p:spPr>
      </p:pic>
      <p:pic>
        <p:nvPicPr>
          <p:cNvPr id="2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276872"/>
            <a:ext cx="454445" cy="720000"/>
          </a:xfrm>
          <a:prstGeom prst="rect">
            <a:avLst/>
          </a:prstGeom>
          <a:noFill/>
        </p:spPr>
      </p:pic>
      <p:pic>
        <p:nvPicPr>
          <p:cNvPr id="3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276872"/>
            <a:ext cx="454445" cy="720000"/>
          </a:xfrm>
          <a:prstGeom prst="rect">
            <a:avLst/>
          </a:prstGeom>
          <a:noFill/>
        </p:spPr>
      </p:pic>
      <p:pic>
        <p:nvPicPr>
          <p:cNvPr id="3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3140968"/>
            <a:ext cx="454445" cy="720000"/>
          </a:xfrm>
          <a:prstGeom prst="rect">
            <a:avLst/>
          </a:prstGeom>
          <a:noFill/>
        </p:spPr>
      </p:pic>
      <p:pic>
        <p:nvPicPr>
          <p:cNvPr id="3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284984"/>
            <a:ext cx="454445" cy="720000"/>
          </a:xfrm>
          <a:prstGeom prst="rect">
            <a:avLst/>
          </a:prstGeom>
          <a:noFill/>
        </p:spPr>
      </p:pic>
      <p:pic>
        <p:nvPicPr>
          <p:cNvPr id="3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077072"/>
            <a:ext cx="454445" cy="720000"/>
          </a:xfrm>
          <a:prstGeom prst="rect">
            <a:avLst/>
          </a:prstGeom>
          <a:noFill/>
        </p:spPr>
      </p:pic>
      <p:pic>
        <p:nvPicPr>
          <p:cNvPr id="3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005064"/>
            <a:ext cx="454445" cy="720000"/>
          </a:xfrm>
          <a:prstGeom prst="rect">
            <a:avLst/>
          </a:prstGeom>
          <a:noFill/>
        </p:spPr>
      </p:pic>
      <p:pic>
        <p:nvPicPr>
          <p:cNvPr id="39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5013176"/>
            <a:ext cx="454445" cy="720000"/>
          </a:xfrm>
          <a:prstGeom prst="rect">
            <a:avLst/>
          </a:prstGeom>
          <a:noFill/>
        </p:spPr>
      </p:pic>
      <p:pic>
        <p:nvPicPr>
          <p:cNvPr id="4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941168"/>
            <a:ext cx="454445" cy="720000"/>
          </a:xfrm>
          <a:prstGeom prst="rect">
            <a:avLst/>
          </a:prstGeom>
          <a:noFill/>
        </p:spPr>
      </p:pic>
      <p:pic>
        <p:nvPicPr>
          <p:cNvPr id="4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5877272"/>
            <a:ext cx="454445" cy="720000"/>
          </a:xfrm>
          <a:prstGeom prst="rect">
            <a:avLst/>
          </a:prstGeom>
          <a:noFill/>
        </p:spPr>
      </p:pic>
      <p:pic>
        <p:nvPicPr>
          <p:cNvPr id="5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5805264"/>
            <a:ext cx="454445" cy="7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Počítáme do 20 </a:t>
            </a:r>
            <a:br>
              <a:rPr lang="cs-CZ" dirty="0" smtClean="0"/>
            </a:br>
            <a:r>
              <a:rPr lang="cs-CZ" dirty="0" smtClean="0"/>
              <a:t>s rozkladem čísla 13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186808" cy="639762"/>
          </a:xfr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r>
              <a:rPr lang="cs-CZ" sz="5800" dirty="0" smtClean="0">
                <a:solidFill>
                  <a:schemeClr val="bg1"/>
                </a:solidFill>
              </a:rPr>
              <a:t>10                         3</a:t>
            </a:r>
            <a:endParaRPr lang="cs-CZ" sz="5800" dirty="0">
              <a:solidFill>
                <a:schemeClr val="bg1"/>
              </a:solidFill>
            </a:endParaRPr>
          </a:p>
        </p:txBody>
      </p:sp>
      <p:graphicFrame>
        <p:nvGraphicFramePr>
          <p:cNvPr id="18" name="Zástupný symbol pro obsah 17"/>
          <p:cNvGraphicFramePr>
            <a:graphicFrameLocks noGrp="1"/>
          </p:cNvGraphicFramePr>
          <p:nvPr>
            <p:ph sz="half" idx="2"/>
          </p:nvPr>
        </p:nvGraphicFramePr>
        <p:xfrm>
          <a:off x="457200" y="2132856"/>
          <a:ext cx="1306488" cy="41044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3244"/>
                <a:gridCol w="653244"/>
              </a:tblGrid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6" name="Zástupný symbol pro obsah 35"/>
          <p:cNvGraphicFramePr>
            <a:graphicFrameLocks noGrp="1"/>
          </p:cNvGraphicFramePr>
          <p:nvPr>
            <p:ph sz="quarter" idx="4"/>
          </p:nvPr>
        </p:nvGraphicFramePr>
        <p:xfrm>
          <a:off x="3347864" y="2132854"/>
          <a:ext cx="1296144" cy="410445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"/>
                <a:gridCol w="648072"/>
              </a:tblGrid>
              <a:tr h="820893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0" name="Picture 5" descr="C:\Users\Eva\AppData\Local\Microsoft\Windows\Temporary Internet Files\Content.IE5\95Z4MLRB\MC9001978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3861048"/>
            <a:ext cx="1656184" cy="2159251"/>
          </a:xfrm>
          <a:prstGeom prst="rect">
            <a:avLst/>
          </a:prstGeom>
          <a:noFill/>
        </p:spPr>
      </p:pic>
      <p:graphicFrame>
        <p:nvGraphicFramePr>
          <p:cNvPr id="54" name="Tabulka 53"/>
          <p:cNvGraphicFramePr>
            <a:graphicFrameLocks noGrp="1"/>
          </p:cNvGraphicFramePr>
          <p:nvPr/>
        </p:nvGraphicFramePr>
        <p:xfrm>
          <a:off x="4644008" y="1556792"/>
          <a:ext cx="4176464" cy="468052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4176464"/>
              </a:tblGrid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10</a:t>
                      </a:r>
                      <a:r>
                        <a:rPr lang="cs-CZ" sz="40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+ 3= </a:t>
                      </a:r>
                      <a:endParaRPr lang="cs-CZ" sz="4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4000" b="1" dirty="0" smtClean="0"/>
                        <a:t>3 + 10 = </a:t>
                      </a:r>
                      <a:endParaRPr lang="cs-CZ" sz="4000" b="1" dirty="0"/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13 – 3 =   </a:t>
                      </a:r>
                      <a:endParaRPr lang="cs-CZ" sz="4000" b="1" dirty="0"/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13 – 10 =</a:t>
                      </a:r>
                      <a:endParaRPr lang="cs-CZ" sz="4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71934" y="5429264"/>
            <a:ext cx="454445" cy="720000"/>
          </a:xfrm>
          <a:prstGeom prst="rect">
            <a:avLst/>
          </a:prstGeom>
          <a:noFill/>
        </p:spPr>
      </p:pic>
      <p:pic>
        <p:nvPicPr>
          <p:cNvPr id="3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5357826"/>
            <a:ext cx="454445" cy="720000"/>
          </a:xfrm>
          <a:prstGeom prst="rect">
            <a:avLst/>
          </a:prstGeom>
          <a:noFill/>
        </p:spPr>
      </p:pic>
      <p:pic>
        <p:nvPicPr>
          <p:cNvPr id="3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00430" y="4643446"/>
            <a:ext cx="454445" cy="720000"/>
          </a:xfrm>
          <a:prstGeom prst="rect">
            <a:avLst/>
          </a:prstGeom>
          <a:noFill/>
        </p:spPr>
      </p:pic>
      <p:pic>
        <p:nvPicPr>
          <p:cNvPr id="2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276872"/>
            <a:ext cx="454445" cy="720000"/>
          </a:xfrm>
          <a:prstGeom prst="rect">
            <a:avLst/>
          </a:prstGeom>
          <a:noFill/>
        </p:spPr>
      </p:pic>
      <p:pic>
        <p:nvPicPr>
          <p:cNvPr id="3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581128"/>
            <a:ext cx="454445" cy="720000"/>
          </a:xfrm>
          <a:prstGeom prst="rect">
            <a:avLst/>
          </a:prstGeom>
          <a:noFill/>
        </p:spPr>
      </p:pic>
      <p:pic>
        <p:nvPicPr>
          <p:cNvPr id="3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3861048"/>
            <a:ext cx="454445" cy="720000"/>
          </a:xfrm>
          <a:prstGeom prst="rect">
            <a:avLst/>
          </a:prstGeom>
          <a:noFill/>
        </p:spPr>
      </p:pic>
      <p:pic>
        <p:nvPicPr>
          <p:cNvPr id="3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861048"/>
            <a:ext cx="454445" cy="720000"/>
          </a:xfrm>
          <a:prstGeom prst="rect">
            <a:avLst/>
          </a:prstGeom>
          <a:noFill/>
        </p:spPr>
      </p:pic>
      <p:pic>
        <p:nvPicPr>
          <p:cNvPr id="39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996952"/>
            <a:ext cx="454445" cy="720000"/>
          </a:xfrm>
          <a:prstGeom prst="rect">
            <a:avLst/>
          </a:prstGeom>
          <a:noFill/>
        </p:spPr>
      </p:pic>
      <p:pic>
        <p:nvPicPr>
          <p:cNvPr id="4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068960"/>
            <a:ext cx="454445" cy="720000"/>
          </a:xfrm>
          <a:prstGeom prst="rect">
            <a:avLst/>
          </a:prstGeom>
          <a:noFill/>
        </p:spPr>
      </p:pic>
      <p:pic>
        <p:nvPicPr>
          <p:cNvPr id="4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276872"/>
            <a:ext cx="454445" cy="720000"/>
          </a:xfrm>
          <a:prstGeom prst="rect">
            <a:avLst/>
          </a:prstGeom>
          <a:noFill/>
        </p:spPr>
      </p:pic>
      <p:pic>
        <p:nvPicPr>
          <p:cNvPr id="5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5445224"/>
            <a:ext cx="454445" cy="720000"/>
          </a:xfrm>
          <a:prstGeom prst="rect">
            <a:avLst/>
          </a:prstGeom>
          <a:noFill/>
        </p:spPr>
      </p:pic>
      <p:pic>
        <p:nvPicPr>
          <p:cNvPr id="5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5445224"/>
            <a:ext cx="454445" cy="720000"/>
          </a:xfrm>
          <a:prstGeom prst="rect">
            <a:avLst/>
          </a:prstGeom>
          <a:noFill/>
        </p:spPr>
      </p:pic>
      <p:pic>
        <p:nvPicPr>
          <p:cNvPr id="5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581128"/>
            <a:ext cx="454445" cy="7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Počítáme do 15 </a:t>
            </a:r>
            <a:br>
              <a:rPr lang="cs-CZ" dirty="0" smtClean="0"/>
            </a:br>
            <a:r>
              <a:rPr lang="cs-CZ" dirty="0" smtClean="0"/>
              <a:t>s rozkladem čísla 14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114800" cy="639762"/>
          </a:xfr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4300" dirty="0" smtClean="0">
                <a:solidFill>
                  <a:schemeClr val="bg1">
                    <a:lumMod val="95000"/>
                  </a:schemeClr>
                </a:solidFill>
              </a:rPr>
              <a:t>10				4</a:t>
            </a:r>
            <a:endParaRPr lang="cs-CZ" sz="4300" dirty="0">
              <a:solidFill>
                <a:schemeClr val="bg1">
                  <a:lumMod val="95000"/>
                </a:schemeClr>
              </a:solidFill>
            </a:endParaRPr>
          </a:p>
        </p:txBody>
      </p:sp>
      <p:graphicFrame>
        <p:nvGraphicFramePr>
          <p:cNvPr id="18" name="Zástupný symbol pro obsah 17"/>
          <p:cNvGraphicFramePr>
            <a:graphicFrameLocks noGrp="1"/>
          </p:cNvGraphicFramePr>
          <p:nvPr>
            <p:ph sz="half" idx="2"/>
          </p:nvPr>
        </p:nvGraphicFramePr>
        <p:xfrm>
          <a:off x="457200" y="2204866"/>
          <a:ext cx="1306488" cy="40324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3244"/>
                <a:gridCol w="653244"/>
              </a:tblGrid>
              <a:tr h="8064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064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064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064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064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6" name="Zástupný symbol pro obsah 35"/>
          <p:cNvGraphicFramePr>
            <a:graphicFrameLocks noGrp="1"/>
          </p:cNvGraphicFramePr>
          <p:nvPr>
            <p:ph sz="quarter" idx="4"/>
          </p:nvPr>
        </p:nvGraphicFramePr>
        <p:xfrm>
          <a:off x="3275857" y="2204864"/>
          <a:ext cx="1296144" cy="40324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6"/>
                <a:gridCol w="612068"/>
              </a:tblGrid>
              <a:tr h="8064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064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064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064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064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0" name="Picture 5" descr="C:\Users\Eva\AppData\Local\Microsoft\Windows\Temporary Internet Files\Content.IE5\95Z4MLRB\MC9001978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3789040"/>
            <a:ext cx="1440160" cy="2159251"/>
          </a:xfrm>
          <a:prstGeom prst="rect">
            <a:avLst/>
          </a:prstGeom>
          <a:noFill/>
        </p:spPr>
      </p:pic>
      <p:graphicFrame>
        <p:nvGraphicFramePr>
          <p:cNvPr id="54" name="Tabulka 53"/>
          <p:cNvGraphicFramePr>
            <a:graphicFrameLocks noGrp="1"/>
          </p:cNvGraphicFramePr>
          <p:nvPr/>
        </p:nvGraphicFramePr>
        <p:xfrm>
          <a:off x="4644008" y="1556792"/>
          <a:ext cx="4176464" cy="468052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4176464"/>
              </a:tblGrid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10</a:t>
                      </a:r>
                      <a:r>
                        <a:rPr lang="cs-CZ" sz="40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+ 4 = </a:t>
                      </a:r>
                      <a:endParaRPr lang="cs-CZ" sz="4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4000" b="1" dirty="0" smtClean="0"/>
                        <a:t>4 + 10 = </a:t>
                      </a:r>
                      <a:endParaRPr lang="cs-CZ" sz="4000" b="1" dirty="0"/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14 – 4 =   </a:t>
                      </a:r>
                      <a:endParaRPr lang="cs-CZ" sz="4000" b="1" dirty="0"/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14 – 10 = </a:t>
                      </a:r>
                      <a:endParaRPr lang="cs-CZ" sz="4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6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5661248"/>
            <a:ext cx="454445" cy="720000"/>
          </a:xfrm>
          <a:prstGeom prst="rect">
            <a:avLst/>
          </a:prstGeom>
          <a:noFill/>
        </p:spPr>
      </p:pic>
      <p:pic>
        <p:nvPicPr>
          <p:cNvPr id="27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5157192"/>
            <a:ext cx="454445" cy="720000"/>
          </a:xfrm>
          <a:prstGeom prst="rect">
            <a:avLst/>
          </a:prstGeom>
          <a:noFill/>
        </p:spPr>
      </p:pic>
      <p:pic>
        <p:nvPicPr>
          <p:cNvPr id="2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5013176"/>
            <a:ext cx="454445" cy="720000"/>
          </a:xfrm>
          <a:prstGeom prst="rect">
            <a:avLst/>
          </a:prstGeom>
          <a:noFill/>
        </p:spPr>
      </p:pic>
      <p:pic>
        <p:nvPicPr>
          <p:cNvPr id="3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5445224"/>
            <a:ext cx="454445" cy="720000"/>
          </a:xfrm>
          <a:prstGeom prst="rect">
            <a:avLst/>
          </a:prstGeom>
          <a:noFill/>
        </p:spPr>
      </p:pic>
      <p:pic>
        <p:nvPicPr>
          <p:cNvPr id="3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276872"/>
            <a:ext cx="454445" cy="720000"/>
          </a:xfrm>
          <a:prstGeom prst="rect">
            <a:avLst/>
          </a:prstGeom>
          <a:noFill/>
        </p:spPr>
      </p:pic>
      <p:pic>
        <p:nvPicPr>
          <p:cNvPr id="3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276872"/>
            <a:ext cx="454445" cy="720000"/>
          </a:xfrm>
          <a:prstGeom prst="rect">
            <a:avLst/>
          </a:prstGeom>
          <a:noFill/>
        </p:spPr>
      </p:pic>
      <p:pic>
        <p:nvPicPr>
          <p:cNvPr id="39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3789040"/>
            <a:ext cx="454445" cy="720000"/>
          </a:xfrm>
          <a:prstGeom prst="rect">
            <a:avLst/>
          </a:prstGeom>
          <a:noFill/>
        </p:spPr>
      </p:pic>
      <p:pic>
        <p:nvPicPr>
          <p:cNvPr id="4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933056"/>
            <a:ext cx="454445" cy="720000"/>
          </a:xfrm>
          <a:prstGeom prst="rect">
            <a:avLst/>
          </a:prstGeom>
          <a:noFill/>
        </p:spPr>
      </p:pic>
      <p:pic>
        <p:nvPicPr>
          <p:cNvPr id="4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653136"/>
            <a:ext cx="454445" cy="720000"/>
          </a:xfrm>
          <a:prstGeom prst="rect">
            <a:avLst/>
          </a:prstGeom>
          <a:noFill/>
        </p:spPr>
      </p:pic>
      <p:pic>
        <p:nvPicPr>
          <p:cNvPr id="5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653136"/>
            <a:ext cx="454445" cy="720000"/>
          </a:xfrm>
          <a:prstGeom prst="rect">
            <a:avLst/>
          </a:prstGeom>
          <a:noFill/>
        </p:spPr>
      </p:pic>
      <p:pic>
        <p:nvPicPr>
          <p:cNvPr id="5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5445224"/>
            <a:ext cx="454445" cy="720000"/>
          </a:xfrm>
          <a:prstGeom prst="rect">
            <a:avLst/>
          </a:prstGeom>
          <a:noFill/>
        </p:spPr>
      </p:pic>
      <p:pic>
        <p:nvPicPr>
          <p:cNvPr id="5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5445224"/>
            <a:ext cx="454445" cy="720000"/>
          </a:xfrm>
          <a:prstGeom prst="rect">
            <a:avLst/>
          </a:prstGeom>
          <a:noFill/>
        </p:spPr>
      </p:pic>
      <p:pic>
        <p:nvPicPr>
          <p:cNvPr id="5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3068960"/>
            <a:ext cx="454445" cy="720000"/>
          </a:xfrm>
          <a:prstGeom prst="rect">
            <a:avLst/>
          </a:prstGeom>
          <a:noFill/>
        </p:spPr>
      </p:pic>
      <p:pic>
        <p:nvPicPr>
          <p:cNvPr id="56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068960"/>
            <a:ext cx="454445" cy="7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Počítáme do 15</a:t>
            </a:r>
            <a:br>
              <a:rPr lang="cs-CZ" dirty="0" smtClean="0"/>
            </a:br>
            <a:r>
              <a:rPr lang="cs-CZ" dirty="0" smtClean="0"/>
              <a:t>s rozkladem čísla 15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idx="1"/>
          </p:nvPr>
        </p:nvSpPr>
        <p:spPr>
          <a:xfrm>
            <a:off x="457200" y="1484784"/>
            <a:ext cx="4114800" cy="639762"/>
          </a:xfr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bg1">
                    <a:lumMod val="95000"/>
                  </a:schemeClr>
                </a:solidFill>
              </a:rPr>
              <a:t>10				5</a:t>
            </a:r>
            <a:endParaRPr lang="cs-CZ" sz="4000" dirty="0">
              <a:solidFill>
                <a:schemeClr val="bg1">
                  <a:lumMod val="95000"/>
                </a:schemeClr>
              </a:solidFill>
            </a:endParaRPr>
          </a:p>
        </p:txBody>
      </p:sp>
      <p:graphicFrame>
        <p:nvGraphicFramePr>
          <p:cNvPr id="18" name="Zástupný symbol pro obsah 17"/>
          <p:cNvGraphicFramePr>
            <a:graphicFrameLocks noGrp="1"/>
          </p:cNvGraphicFramePr>
          <p:nvPr>
            <p:ph sz="half" idx="2"/>
          </p:nvPr>
        </p:nvGraphicFramePr>
        <p:xfrm>
          <a:off x="457200" y="2132856"/>
          <a:ext cx="1306488" cy="41044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3244"/>
                <a:gridCol w="653244"/>
              </a:tblGrid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6" name="Zástupný symbol pro obsah 35"/>
          <p:cNvGraphicFramePr>
            <a:graphicFrameLocks noGrp="1"/>
          </p:cNvGraphicFramePr>
          <p:nvPr>
            <p:ph sz="quarter" idx="4"/>
          </p:nvPr>
        </p:nvGraphicFramePr>
        <p:xfrm>
          <a:off x="3347864" y="2132854"/>
          <a:ext cx="1224136" cy="410445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"/>
                <a:gridCol w="612068"/>
              </a:tblGrid>
              <a:tr h="8208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0" name="Picture 5" descr="C:\Users\Eva\AppData\Local\Microsoft\Windows\Temporary Internet Files\Content.IE5\95Z4MLRB\MC9001978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3861048"/>
            <a:ext cx="1656184" cy="2159251"/>
          </a:xfrm>
          <a:prstGeom prst="rect">
            <a:avLst/>
          </a:prstGeom>
          <a:noFill/>
        </p:spPr>
      </p:pic>
      <p:graphicFrame>
        <p:nvGraphicFramePr>
          <p:cNvPr id="54" name="Tabulka 53"/>
          <p:cNvGraphicFramePr>
            <a:graphicFrameLocks noGrp="1"/>
          </p:cNvGraphicFramePr>
          <p:nvPr/>
        </p:nvGraphicFramePr>
        <p:xfrm>
          <a:off x="4644008" y="1556792"/>
          <a:ext cx="4176464" cy="468052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4176464"/>
              </a:tblGrid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10</a:t>
                      </a:r>
                      <a:r>
                        <a:rPr lang="cs-CZ" sz="40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+ 5 = </a:t>
                      </a:r>
                      <a:endParaRPr lang="cs-CZ" sz="4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4000" b="1" dirty="0" smtClean="0"/>
                        <a:t>5 + 10 = </a:t>
                      </a:r>
                      <a:endParaRPr lang="cs-CZ" sz="4000" b="1" dirty="0"/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15 – 5 =   </a:t>
                      </a:r>
                      <a:endParaRPr lang="cs-CZ" sz="4000" b="1" dirty="0"/>
                    </a:p>
                  </a:txBody>
                  <a:tcPr/>
                </a:tc>
              </a:tr>
              <a:tr h="117013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15 – 10 =</a:t>
                      </a:r>
                      <a:endParaRPr lang="cs-CZ" sz="4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276872"/>
            <a:ext cx="454445" cy="720000"/>
          </a:xfrm>
          <a:prstGeom prst="rect">
            <a:avLst/>
          </a:prstGeom>
          <a:noFill/>
        </p:spPr>
      </p:pic>
      <p:pic>
        <p:nvPicPr>
          <p:cNvPr id="29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996952"/>
            <a:ext cx="454445" cy="720000"/>
          </a:xfrm>
          <a:prstGeom prst="rect">
            <a:avLst/>
          </a:prstGeom>
          <a:noFill/>
        </p:spPr>
      </p:pic>
      <p:pic>
        <p:nvPicPr>
          <p:cNvPr id="30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861048"/>
            <a:ext cx="454445" cy="720000"/>
          </a:xfrm>
          <a:prstGeom prst="rect">
            <a:avLst/>
          </a:prstGeom>
          <a:noFill/>
        </p:spPr>
      </p:pic>
      <p:pic>
        <p:nvPicPr>
          <p:cNvPr id="3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725144"/>
            <a:ext cx="454445" cy="720000"/>
          </a:xfrm>
          <a:prstGeom prst="rect">
            <a:avLst/>
          </a:prstGeom>
          <a:noFill/>
        </p:spPr>
      </p:pic>
      <p:pic>
        <p:nvPicPr>
          <p:cNvPr id="3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5445224"/>
            <a:ext cx="454445" cy="720000"/>
          </a:xfrm>
          <a:prstGeom prst="rect">
            <a:avLst/>
          </a:prstGeom>
          <a:noFill/>
        </p:spPr>
      </p:pic>
      <p:pic>
        <p:nvPicPr>
          <p:cNvPr id="39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276872"/>
            <a:ext cx="454445" cy="720000"/>
          </a:xfrm>
          <a:prstGeom prst="rect">
            <a:avLst/>
          </a:prstGeom>
          <a:noFill/>
        </p:spPr>
      </p:pic>
      <p:pic>
        <p:nvPicPr>
          <p:cNvPr id="4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789040"/>
            <a:ext cx="454445" cy="720000"/>
          </a:xfrm>
          <a:prstGeom prst="rect">
            <a:avLst/>
          </a:prstGeom>
          <a:noFill/>
        </p:spPr>
      </p:pic>
      <p:pic>
        <p:nvPicPr>
          <p:cNvPr id="4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653136"/>
            <a:ext cx="454445" cy="720000"/>
          </a:xfrm>
          <a:prstGeom prst="rect">
            <a:avLst/>
          </a:prstGeom>
          <a:noFill/>
        </p:spPr>
      </p:pic>
      <p:pic>
        <p:nvPicPr>
          <p:cNvPr id="5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5373216"/>
            <a:ext cx="454445" cy="720000"/>
          </a:xfrm>
          <a:prstGeom prst="rect">
            <a:avLst/>
          </a:prstGeom>
          <a:noFill/>
        </p:spPr>
      </p:pic>
      <p:pic>
        <p:nvPicPr>
          <p:cNvPr id="5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5517232"/>
            <a:ext cx="454445" cy="720000"/>
          </a:xfrm>
          <a:prstGeom prst="rect">
            <a:avLst/>
          </a:prstGeom>
          <a:noFill/>
        </p:spPr>
      </p:pic>
      <p:pic>
        <p:nvPicPr>
          <p:cNvPr id="5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581128"/>
            <a:ext cx="454445" cy="720000"/>
          </a:xfrm>
          <a:prstGeom prst="rect">
            <a:avLst/>
          </a:prstGeom>
          <a:noFill/>
        </p:spPr>
      </p:pic>
      <p:pic>
        <p:nvPicPr>
          <p:cNvPr id="5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789040"/>
            <a:ext cx="454445" cy="720000"/>
          </a:xfrm>
          <a:prstGeom prst="rect">
            <a:avLst/>
          </a:prstGeom>
          <a:noFill/>
        </p:spPr>
      </p:pic>
      <p:pic>
        <p:nvPicPr>
          <p:cNvPr id="56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2996952"/>
            <a:ext cx="454445" cy="720000"/>
          </a:xfrm>
          <a:prstGeom prst="rect">
            <a:avLst/>
          </a:prstGeom>
          <a:noFill/>
        </p:spPr>
      </p:pic>
      <p:pic>
        <p:nvPicPr>
          <p:cNvPr id="57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204864"/>
            <a:ext cx="454445" cy="720000"/>
          </a:xfrm>
          <a:prstGeom prst="rect">
            <a:avLst/>
          </a:prstGeom>
          <a:noFill/>
        </p:spPr>
      </p:pic>
      <p:pic>
        <p:nvPicPr>
          <p:cNvPr id="5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2924944"/>
            <a:ext cx="454445" cy="72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Procvičování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24000" y="1397000"/>
          <a:ext cx="6096000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  <p:pic>
        <p:nvPicPr>
          <p:cNvPr id="5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668344" y="3933056"/>
            <a:ext cx="720000" cy="114073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  <p:pic>
        <p:nvPicPr>
          <p:cNvPr id="56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96336" y="5085184"/>
            <a:ext cx="720000" cy="114073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  <p:pic>
        <p:nvPicPr>
          <p:cNvPr id="60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24000" y="2780928"/>
            <a:ext cx="720000" cy="114073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  <p:pic>
        <p:nvPicPr>
          <p:cNvPr id="6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24000" y="4005064"/>
            <a:ext cx="720000" cy="114073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  <p:pic>
        <p:nvPicPr>
          <p:cNvPr id="6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24000" y="5085184"/>
            <a:ext cx="720000" cy="114073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  <p:pic>
        <p:nvPicPr>
          <p:cNvPr id="6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715008" y="1428736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4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000232" y="1428736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429124" y="1428736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6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14678" y="1428736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7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429124" y="2643182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929454" y="1357298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9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14678" y="2643182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70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643570" y="2571744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7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786578" y="2643182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7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000232" y="2643182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Autofit/>
          </a:bodyPr>
          <a:lstStyle/>
          <a:p>
            <a:r>
              <a:rPr lang="cs-CZ" sz="1800" dirty="0" smtClean="0"/>
              <a:t> Procvičování příklad na sčítání</a:t>
            </a:r>
            <a:br>
              <a:rPr lang="cs-CZ" sz="1800" dirty="0" smtClean="0"/>
            </a:br>
            <a:r>
              <a:rPr lang="cs-CZ" sz="1800" dirty="0" smtClean="0"/>
              <a:t>10 + 4</a:t>
            </a:r>
            <a:br>
              <a:rPr lang="cs-CZ" sz="1800" dirty="0" smtClean="0"/>
            </a:br>
            <a:r>
              <a:rPr lang="cs-CZ" sz="1800" dirty="0" smtClean="0"/>
              <a:t>žáci k základním 10ti vajíčkům přidají 4 vajíčka jiné barvy. V tabulce najdou výsledek.</a:t>
            </a:r>
            <a:endParaRPr lang="cs-CZ" sz="18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24000" y="1397000"/>
          <a:ext cx="6096000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4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907704" y="3789040"/>
            <a:ext cx="720000" cy="114073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  <p:pic>
        <p:nvPicPr>
          <p:cNvPr id="5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203848" y="3861048"/>
            <a:ext cx="720000" cy="114073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  <p:pic>
        <p:nvPicPr>
          <p:cNvPr id="56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24000" y="1628800"/>
            <a:ext cx="720000" cy="114073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  <p:pic>
        <p:nvPicPr>
          <p:cNvPr id="57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508104" y="3789040"/>
            <a:ext cx="720000" cy="114073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  <p:pic>
        <p:nvPicPr>
          <p:cNvPr id="5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4499992" y="3789040"/>
            <a:ext cx="720000" cy="114073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  <p:pic>
        <p:nvPicPr>
          <p:cNvPr id="63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436096" y="1484784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4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139952" y="1412776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5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059832" y="1412776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6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832346" y="1350868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7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131840" y="2564904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8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516216" y="1412776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69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907704" y="2636912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70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283968" y="2636912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71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652120" y="2636912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72" name="Picture 4" descr="C:\Users\Eva\AppData\Local\Microsoft\Windows\Temporary Internet Files\Content.IE5\G8D7X1Y1\MC90035550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04248" y="2636912"/>
            <a:ext cx="720000" cy="1140736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70027" y="3244334"/>
            <a:ext cx="34039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231</Words>
  <Application>Microsoft Office PowerPoint</Application>
  <PresentationFormat>Předvádění na obrazovce (4:3)</PresentationFormat>
  <Paragraphs>111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 Klíčová slova: rozklad, počítáme do 15  </vt:lpstr>
      <vt:lpstr>Počítáme do 15  s rozkladem čísla 11</vt:lpstr>
      <vt:lpstr>Počítáme do 15  s rozkladem čísla 12</vt:lpstr>
      <vt:lpstr>Počítáme do 20  s rozkladem čísla 13</vt:lpstr>
      <vt:lpstr>Počítáme do 15  s rozkladem čísla 14</vt:lpstr>
      <vt:lpstr>Počítáme do 15 s rozkladem čísla 15</vt:lpstr>
      <vt:lpstr> Procvičování</vt:lpstr>
      <vt:lpstr> Procvičování příklad na sčítání 10 + 4 žáci k základním 10ti vajíčkům přidají 4 vajíčka jiné barvy. V tabulce najdou výsledek.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39</cp:revision>
  <dcterms:created xsi:type="dcterms:W3CDTF">2012-05-02T15:58:43Z</dcterms:created>
  <dcterms:modified xsi:type="dcterms:W3CDTF">2013-02-17T16:56:36Z</dcterms:modified>
</cp:coreProperties>
</file>