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6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4DF7E-2955-4540-9A40-C53D7D72F104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4C99C02-DFF5-48E3-BF9D-E46A06331E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4DF7E-2955-4540-9A40-C53D7D72F104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4C99C02-DFF5-48E3-BF9D-E46A06331E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4DF7E-2955-4540-9A40-C53D7D72F104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99C02-DFF5-48E3-BF9D-E46A06331E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4DF7E-2955-4540-9A40-C53D7D72F104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99C02-DFF5-48E3-BF9D-E46A06331E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4DF7E-2955-4540-9A40-C53D7D72F104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4C99C02-DFF5-48E3-BF9D-E46A06331E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4DF7E-2955-4540-9A40-C53D7D72F104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99C02-DFF5-48E3-BF9D-E46A06331E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4DF7E-2955-4540-9A40-C53D7D72F104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99C02-DFF5-48E3-BF9D-E46A06331E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4DF7E-2955-4540-9A40-C53D7D72F104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99C02-DFF5-48E3-BF9D-E46A06331E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4DF7E-2955-4540-9A40-C53D7D72F104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99C02-DFF5-48E3-BF9D-E46A06331E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4DF7E-2955-4540-9A40-C53D7D72F104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99C02-DFF5-48E3-BF9D-E46A06331E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4DF7E-2955-4540-9A40-C53D7D72F104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99C02-DFF5-48E3-BF9D-E46A06331E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AB4DF7E-2955-4540-9A40-C53D7D72F104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4C99C02-DFF5-48E3-BF9D-E46A06331E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wipe dir="r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www.ask-resimleri.com/wp-content/uploads/Nota-resimleri-4.jpe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323528" y="4581128"/>
            <a:ext cx="7935416" cy="1222375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Anotace: Materiál je určen pro 2. stupeň ZŠ, slouží jako učební</a:t>
            </a:r>
            <a:r>
              <a:rPr kumimoji="0" lang="cs-CZ" sz="2000" b="0" i="0" u="none" strike="noStrike" kern="1200" cap="all" spc="0" normalizeH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 materiál k výuce </a:t>
            </a:r>
            <a: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hudební teorie</a:t>
            </a:r>
            <a:r>
              <a:rPr lang="cs-CZ" sz="2000" cap="all" dirty="0" smtClean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.</a:t>
            </a:r>
            <a:endParaRPr kumimoji="0" lang="cs-CZ" sz="20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95536" y="332656"/>
            <a:ext cx="8458200" cy="302433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 ŠKOLY: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SPECIÁLNÍ ZÁKLADNÍ ŠKOLA A MATEŘSKÁ ŠKOLA VARNSDORF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Petr Smetana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NÁZEV: </a:t>
            </a: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VY_32_INOVACE_18_ Hudební teorie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 tempo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ČÍSLO PROJEKTU: CZ.1.07/1.4.00/21.0640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ask-resimleri.com/wp-content/uploads/Nota-resimleri-4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0550" y="1052736"/>
            <a:ext cx="8553450" cy="4762500"/>
          </a:xfrm>
          <a:prstGeom prst="rect">
            <a:avLst/>
          </a:prstGeom>
          <a:noFill/>
        </p:spPr>
      </p:pic>
      <p:sp>
        <p:nvSpPr>
          <p:cNvPr id="3" name="Nadpis 3"/>
          <p:cNvSpPr txBox="1">
            <a:spLocks/>
          </p:cNvSpPr>
          <p:nvPr/>
        </p:nvSpPr>
        <p:spPr>
          <a:xfrm>
            <a:off x="395536" y="692696"/>
            <a:ext cx="8568952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000" b="1" i="0" u="none" strike="noStrike" kern="1200" cap="none" spc="0" normalizeH="0" baseline="0" noProof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Hudební teorie VIII.</a:t>
            </a:r>
            <a:endParaRPr kumimoji="0" lang="cs-CZ" sz="8000" b="1" i="0" u="none" strike="noStrike" kern="1200" cap="none" spc="0" normalizeH="0" baseline="0" noProof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Podnadpis 4"/>
          <p:cNvSpPr txBox="1">
            <a:spLocks/>
          </p:cNvSpPr>
          <p:nvPr/>
        </p:nvSpPr>
        <p:spPr>
          <a:xfrm>
            <a:off x="683568" y="4941168"/>
            <a:ext cx="24030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5400" b="1" i="0" u="none" strike="noStrike" kern="1200" cap="none" spc="0" normalizeH="0" baseline="0" noProof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uLnTx/>
                <a:uFillTx/>
                <a:latin typeface="+mn-lt"/>
                <a:ea typeface="+mn-ea"/>
                <a:cs typeface="+mn-cs"/>
              </a:rPr>
              <a:t>Tempo</a:t>
            </a:r>
          </a:p>
        </p:txBody>
      </p:sp>
      <p:sp>
        <p:nvSpPr>
          <p:cNvPr id="5" name="TextovéPole 1"/>
          <p:cNvSpPr txBox="1"/>
          <p:nvPr/>
        </p:nvSpPr>
        <p:spPr>
          <a:xfrm>
            <a:off x="3819921" y="6165304"/>
            <a:ext cx="51540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http://www.nohavica.wz.cz/getfile.php3?get=noty</a:t>
            </a:r>
          </a:p>
        </p:txBody>
      </p:sp>
      <p:sp>
        <p:nvSpPr>
          <p:cNvPr id="6" name="TextovéPole 7"/>
          <p:cNvSpPr txBox="1"/>
          <p:nvPr/>
        </p:nvSpPr>
        <p:spPr>
          <a:xfrm>
            <a:off x="395536" y="6165304"/>
            <a:ext cx="35317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Nainstalujte nejdříve notový font: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548680"/>
            <a:ext cx="590465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TEMPO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9552" y="1700808"/>
            <a:ext cx="676875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b="1" dirty="0"/>
              <a:t>Tempo</a:t>
            </a:r>
            <a:r>
              <a:rPr lang="cs-CZ" sz="2800" dirty="0"/>
              <a:t> určuje v hudbě rychlost pohybu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9552" y="2420888"/>
            <a:ext cx="502733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/>
              <a:t>Každá skladba má své tempo</a:t>
            </a:r>
          </a:p>
        </p:txBody>
      </p:sp>
      <p:sp>
        <p:nvSpPr>
          <p:cNvPr id="5" name="Obdélník 4"/>
          <p:cNvSpPr/>
          <p:nvPr/>
        </p:nvSpPr>
        <p:spPr>
          <a:xfrm>
            <a:off x="539552" y="3212976"/>
            <a:ext cx="792088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/>
              <a:t>V</a:t>
            </a:r>
            <a:r>
              <a:rPr lang="cs-CZ" sz="2800" dirty="0" smtClean="0"/>
              <a:t>yznačuje </a:t>
            </a:r>
            <a:r>
              <a:rPr lang="cs-CZ" sz="2800" dirty="0"/>
              <a:t>buď příslušným názvem nebo číslicemi</a:t>
            </a:r>
          </a:p>
        </p:txBody>
      </p:sp>
      <p:pic>
        <p:nvPicPr>
          <p:cNvPr id="6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5229199"/>
            <a:ext cx="7704857" cy="726873"/>
          </a:xfrm>
          <a:prstGeom prst="rect">
            <a:avLst/>
          </a:prstGeom>
          <a:noFill/>
        </p:spPr>
      </p:pic>
      <p:pic>
        <p:nvPicPr>
          <p:cNvPr id="7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5013176"/>
            <a:ext cx="586179" cy="1224137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259632" y="5013176"/>
            <a:ext cx="3945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Matura MT Script Capitals" pitchFamily="66" charset="0"/>
              </a:rPr>
              <a:t>2</a:t>
            </a:r>
            <a:endParaRPr lang="cs-CZ" sz="4400" dirty="0">
              <a:latin typeface="Matura MT Script Capital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59632" y="5373216"/>
            <a:ext cx="3945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Matura MT Script Capitals" pitchFamily="66" charset="0"/>
              </a:rPr>
              <a:t>4</a:t>
            </a:r>
            <a:endParaRPr lang="cs-CZ" sz="4400" dirty="0">
              <a:latin typeface="Matura MT Script Capital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31640" y="4509120"/>
            <a:ext cx="13051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Allegro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 rot="10800000">
            <a:off x="2910078" y="4483859"/>
            <a:ext cx="50979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Noty" pitchFamily="2" charset="2"/>
              </a:rPr>
              <a:t>  </a:t>
            </a:r>
            <a:r>
              <a:rPr lang="cs-CZ" sz="4000" dirty="0" smtClean="0">
                <a:latin typeface="Noty" pitchFamily="2" charset="2"/>
              </a:rPr>
              <a:t>Q</a:t>
            </a:r>
            <a:r>
              <a:rPr lang="cs-CZ" dirty="0" smtClean="0">
                <a:latin typeface="Noty" pitchFamily="2" charset="2"/>
              </a:rPr>
              <a:t> </a:t>
            </a:r>
            <a:endParaRPr lang="cs-CZ" dirty="0">
              <a:latin typeface="Noty" pitchFamily="2" charset="2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75856" y="4581128"/>
            <a:ext cx="8322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  120</a:t>
            </a: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l="3538" t="9681" r="33463" b="27320"/>
          <a:stretch>
            <a:fillRect/>
          </a:stretch>
        </p:blipFill>
        <p:spPr bwMode="auto">
          <a:xfrm>
            <a:off x="1331640" y="188640"/>
            <a:ext cx="5760640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/>
          <a:srcRect l="32675" t="15980" r="30757" b="56933"/>
          <a:stretch>
            <a:fillRect/>
          </a:stretch>
        </p:blipFill>
        <p:spPr bwMode="auto">
          <a:xfrm>
            <a:off x="1547664" y="4005064"/>
            <a:ext cx="5520960" cy="255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548680"/>
            <a:ext cx="590465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TEMPO označené ČÍSLEM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 rot="10800000">
            <a:off x="539552" y="2060848"/>
            <a:ext cx="50979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Noty" pitchFamily="2" charset="2"/>
              </a:rPr>
              <a:t>  </a:t>
            </a:r>
            <a:r>
              <a:rPr lang="cs-CZ" sz="4000" dirty="0" smtClean="0">
                <a:latin typeface="Noty" pitchFamily="2" charset="2"/>
              </a:rPr>
              <a:t>Q</a:t>
            </a:r>
            <a:r>
              <a:rPr lang="cs-CZ" dirty="0" smtClean="0">
                <a:latin typeface="Noty" pitchFamily="2" charset="2"/>
              </a:rPr>
              <a:t> </a:t>
            </a:r>
            <a:endParaRPr lang="cs-CZ" dirty="0">
              <a:latin typeface="Noty" pitchFamily="2" charset="2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05330" y="2158117"/>
            <a:ext cx="8322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  120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23728" y="2060848"/>
            <a:ext cx="5702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Označuje počet klepnutí za minutu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5736" y="2636912"/>
            <a:ext cx="509466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Nebo také kolik čtvrťových not </a:t>
            </a:r>
          </a:p>
          <a:p>
            <a:r>
              <a:rPr lang="cs-CZ" sz="2800" dirty="0" smtClean="0"/>
              <a:t>má zaznít za minutu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 rot="10800000">
            <a:off x="683568" y="3933056"/>
            <a:ext cx="50979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Noty" pitchFamily="2" charset="2"/>
              </a:rPr>
              <a:t>  </a:t>
            </a:r>
            <a:r>
              <a:rPr lang="cs-CZ" sz="4000" dirty="0" smtClean="0">
                <a:solidFill>
                  <a:srgbClr val="FF0000"/>
                </a:solidFill>
                <a:latin typeface="Noty" pitchFamily="2" charset="2"/>
              </a:rPr>
              <a:t>Q</a:t>
            </a:r>
            <a:r>
              <a:rPr lang="cs-CZ" dirty="0" smtClean="0">
                <a:solidFill>
                  <a:srgbClr val="FF0000"/>
                </a:solidFill>
                <a:latin typeface="Noty" pitchFamily="2" charset="2"/>
              </a:rPr>
              <a:t> </a:t>
            </a:r>
            <a:endParaRPr lang="cs-CZ" dirty="0">
              <a:solidFill>
                <a:srgbClr val="FF0000"/>
              </a:solidFill>
              <a:latin typeface="Noty" pitchFamily="2" charset="2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43608" y="4077072"/>
            <a:ext cx="8322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=  120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47864" y="3861048"/>
            <a:ext cx="50979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Noty" pitchFamily="2" charset="2"/>
              </a:rPr>
              <a:t> </a:t>
            </a:r>
            <a:r>
              <a:rPr lang="cs-CZ" sz="4400" dirty="0" smtClean="0">
                <a:solidFill>
                  <a:srgbClr val="FF0000"/>
                </a:solidFill>
                <a:latin typeface="Noty" pitchFamily="2" charset="2"/>
              </a:rPr>
              <a:t>h</a:t>
            </a:r>
            <a:endParaRPr lang="cs-CZ" sz="4400" dirty="0">
              <a:solidFill>
                <a:srgbClr val="FF0000"/>
              </a:solidFill>
              <a:latin typeface="Noty" pitchFamily="2" charset="2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07904" y="4005064"/>
            <a:ext cx="704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=  60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 rot="10800000">
            <a:off x="5940152" y="3861048"/>
            <a:ext cx="50979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Noty" pitchFamily="2" charset="2"/>
              </a:rPr>
              <a:t>  </a:t>
            </a:r>
            <a:r>
              <a:rPr lang="cs-CZ" sz="4000" dirty="0" smtClean="0">
                <a:solidFill>
                  <a:srgbClr val="FF0000"/>
                </a:solidFill>
                <a:latin typeface="Noty" pitchFamily="2" charset="2"/>
              </a:rPr>
              <a:t>Q</a:t>
            </a:r>
            <a:r>
              <a:rPr lang="cs-CZ" dirty="0" smtClean="0">
                <a:solidFill>
                  <a:srgbClr val="FF0000"/>
                </a:solidFill>
                <a:latin typeface="Noty" pitchFamily="2" charset="2"/>
              </a:rPr>
              <a:t> </a:t>
            </a:r>
            <a:endParaRPr lang="cs-CZ" dirty="0">
              <a:solidFill>
                <a:srgbClr val="FF0000"/>
              </a:solidFill>
              <a:latin typeface="Noty" pitchFamily="2" charset="2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444208" y="4005064"/>
            <a:ext cx="8322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=  160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9552" y="5157192"/>
            <a:ext cx="151996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120    </a:t>
            </a:r>
          </a:p>
          <a:p>
            <a:r>
              <a:rPr lang="cs-CZ" sz="2400" dirty="0" smtClean="0"/>
              <a:t>za minutu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868144" y="5085184"/>
            <a:ext cx="151996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160    </a:t>
            </a:r>
          </a:p>
          <a:p>
            <a:r>
              <a:rPr lang="cs-CZ" sz="2400" dirty="0" smtClean="0"/>
              <a:t>za minutu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059832" y="5115961"/>
            <a:ext cx="151996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60    </a:t>
            </a:r>
          </a:p>
          <a:p>
            <a:r>
              <a:rPr lang="cs-CZ" sz="2400" dirty="0" smtClean="0"/>
              <a:t>za minutu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 rot="10800000">
            <a:off x="1259632" y="5013176"/>
            <a:ext cx="50979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Noty" pitchFamily="2" charset="2"/>
              </a:rPr>
              <a:t>  </a:t>
            </a:r>
            <a:r>
              <a:rPr lang="cs-CZ" sz="4000" dirty="0" smtClean="0">
                <a:latin typeface="Noty" pitchFamily="2" charset="2"/>
              </a:rPr>
              <a:t>Q</a:t>
            </a:r>
            <a:r>
              <a:rPr lang="cs-CZ" dirty="0" smtClean="0">
                <a:latin typeface="Noty" pitchFamily="2" charset="2"/>
              </a:rPr>
              <a:t> </a:t>
            </a:r>
            <a:endParaRPr lang="cs-CZ" dirty="0">
              <a:latin typeface="Noty" pitchFamily="2" charset="2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79912" y="4971945"/>
            <a:ext cx="50979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Noty" pitchFamily="2" charset="2"/>
              </a:rPr>
              <a:t> </a:t>
            </a:r>
            <a:r>
              <a:rPr lang="cs-CZ" sz="4400" dirty="0" smtClean="0">
                <a:latin typeface="Noty" pitchFamily="2" charset="2"/>
              </a:rPr>
              <a:t>h</a:t>
            </a:r>
            <a:endParaRPr lang="cs-CZ" sz="4400" dirty="0">
              <a:latin typeface="Noty" pitchFamily="2" charset="2"/>
            </a:endParaRPr>
          </a:p>
        </p:txBody>
      </p:sp>
      <p:sp>
        <p:nvSpPr>
          <p:cNvPr id="18" name="TextovéPole 17"/>
          <p:cNvSpPr txBox="1"/>
          <p:nvPr/>
        </p:nvSpPr>
        <p:spPr>
          <a:xfrm rot="10800000">
            <a:off x="6516216" y="4941168"/>
            <a:ext cx="50979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Noty" pitchFamily="2" charset="2"/>
              </a:rPr>
              <a:t>  </a:t>
            </a:r>
            <a:r>
              <a:rPr lang="cs-CZ" sz="4000" dirty="0" smtClean="0">
                <a:latin typeface="Noty" pitchFamily="2" charset="2"/>
              </a:rPr>
              <a:t>Q</a:t>
            </a:r>
            <a:r>
              <a:rPr lang="cs-CZ" dirty="0" smtClean="0">
                <a:latin typeface="Noty" pitchFamily="2" charset="2"/>
              </a:rPr>
              <a:t> </a:t>
            </a:r>
            <a:endParaRPr lang="cs-CZ" dirty="0">
              <a:latin typeface="Noty" pitchFamily="2" charset="2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548680"/>
            <a:ext cx="590465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TEMPO označené SLOVEM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9552" y="1700808"/>
            <a:ext cx="676875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Nepředstavuje přesné označení tempa jako číselné, ale jen přibližné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611560" y="2852936"/>
            <a:ext cx="792088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Základem pro toto tempo je rychlost lidského tepu (asi 60-90 úderů za minutu)</a:t>
            </a:r>
          </a:p>
          <a:p>
            <a:pPr>
              <a:buFont typeface="Arial" pitchFamily="34" charset="0"/>
              <a:buChar char="•"/>
            </a:pPr>
            <a:endParaRPr lang="cs-CZ" sz="2800" dirty="0"/>
          </a:p>
        </p:txBody>
      </p:sp>
      <p:pic>
        <p:nvPicPr>
          <p:cNvPr id="1028" name="Picture 4" descr="C:\Documents and Settings\OEM\Local Settings\Temporary Internet Files\Content.IE5\IDACNDSM\MM900234734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4077072"/>
            <a:ext cx="2299320" cy="229932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548680"/>
            <a:ext cx="590465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TEMPO označené SLOVEM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340768"/>
            <a:ext cx="792088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/>
              <a:t>Pro slovní označení se </a:t>
            </a:r>
            <a:r>
              <a:rPr lang="cs-CZ" sz="2800" dirty="0" smtClean="0"/>
              <a:t>užívá většinou</a:t>
            </a:r>
            <a:r>
              <a:rPr lang="cs-CZ" sz="2800" dirty="0"/>
              <a:t> </a:t>
            </a:r>
            <a:r>
              <a:rPr lang="cs-CZ" sz="2800" dirty="0">
                <a:solidFill>
                  <a:srgbClr val="FF0000"/>
                </a:solidFill>
              </a:rPr>
              <a:t>italského</a:t>
            </a:r>
            <a:r>
              <a:rPr lang="cs-CZ" sz="2800" dirty="0"/>
              <a:t> názvosloví.</a:t>
            </a:r>
          </a:p>
        </p:txBody>
      </p:sp>
      <p:sp>
        <p:nvSpPr>
          <p:cNvPr id="4" name="Obdélník 3"/>
          <p:cNvSpPr/>
          <p:nvPr/>
        </p:nvSpPr>
        <p:spPr>
          <a:xfrm>
            <a:off x="467544" y="2348880"/>
            <a:ext cx="828092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r>
              <a:rPr lang="cs-CZ" sz="2800" dirty="0">
                <a:solidFill>
                  <a:srgbClr val="00B050"/>
                </a:solidFill>
              </a:rPr>
              <a:t>1 Velmi pomalá tempa</a:t>
            </a:r>
          </a:p>
          <a:p>
            <a:endParaRPr lang="cs-CZ" sz="2800" dirty="0" smtClean="0">
              <a:solidFill>
                <a:srgbClr val="0070C0"/>
              </a:solidFill>
            </a:endParaRPr>
          </a:p>
          <a:p>
            <a:r>
              <a:rPr lang="cs-CZ" sz="2800" dirty="0" smtClean="0">
                <a:solidFill>
                  <a:srgbClr val="0070C0"/>
                </a:solidFill>
              </a:rPr>
              <a:t>                 2</a:t>
            </a:r>
            <a:r>
              <a:rPr lang="cs-CZ" sz="2800" dirty="0">
                <a:solidFill>
                  <a:srgbClr val="0070C0"/>
                </a:solidFill>
              </a:rPr>
              <a:t> Pomalá tempa</a:t>
            </a:r>
          </a:p>
          <a:p>
            <a:endParaRPr lang="cs-CZ" sz="2800" dirty="0" smtClean="0"/>
          </a:p>
          <a:p>
            <a:r>
              <a:rPr lang="cs-CZ" sz="2800" dirty="0" smtClean="0">
                <a:solidFill>
                  <a:srgbClr val="7030A0"/>
                </a:solidFill>
              </a:rPr>
              <a:t>                            3</a:t>
            </a:r>
            <a:r>
              <a:rPr lang="cs-CZ" sz="2800" dirty="0">
                <a:solidFill>
                  <a:srgbClr val="7030A0"/>
                </a:solidFill>
              </a:rPr>
              <a:t> Střední tempa</a:t>
            </a:r>
          </a:p>
          <a:p>
            <a:endParaRPr lang="cs-CZ" sz="2800" dirty="0" smtClean="0"/>
          </a:p>
          <a:p>
            <a:r>
              <a:rPr lang="cs-CZ" sz="2800" dirty="0" smtClean="0">
                <a:solidFill>
                  <a:srgbClr val="C00000"/>
                </a:solidFill>
              </a:rPr>
              <a:t>                                       4</a:t>
            </a:r>
            <a:r>
              <a:rPr lang="cs-CZ" sz="2800" dirty="0">
                <a:solidFill>
                  <a:srgbClr val="C00000"/>
                </a:solidFill>
              </a:rPr>
              <a:t> Rychlá tempa</a:t>
            </a:r>
          </a:p>
          <a:p>
            <a:endParaRPr lang="cs-CZ" sz="2800" dirty="0" smtClean="0"/>
          </a:p>
          <a:p>
            <a:r>
              <a:rPr lang="cs-CZ" sz="2800" dirty="0" smtClean="0">
                <a:solidFill>
                  <a:srgbClr val="FF0000"/>
                </a:solidFill>
              </a:rPr>
              <a:t>                                                5</a:t>
            </a:r>
            <a:r>
              <a:rPr lang="cs-CZ" sz="2800" dirty="0">
                <a:solidFill>
                  <a:srgbClr val="FF0000"/>
                </a:solidFill>
              </a:rPr>
              <a:t> Velmi rychlá </a:t>
            </a:r>
            <a:r>
              <a:rPr lang="cs-CZ" sz="2800" dirty="0" smtClean="0">
                <a:solidFill>
                  <a:srgbClr val="FF0000"/>
                </a:solidFill>
              </a:rPr>
              <a:t>tempa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620688"/>
            <a:ext cx="423846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u="sng" dirty="0" smtClean="0">
                <a:solidFill>
                  <a:srgbClr val="00B050"/>
                </a:solidFill>
              </a:rPr>
              <a:t>1 Velmi pomalá tempa</a:t>
            </a:r>
            <a:endParaRPr lang="cs-CZ" sz="3200" u="sng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27584" y="2132856"/>
            <a:ext cx="727280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err="1">
                <a:solidFill>
                  <a:srgbClr val="00B050"/>
                </a:solidFill>
              </a:rPr>
              <a:t>Lentissimo</a:t>
            </a:r>
            <a:r>
              <a:rPr lang="cs-CZ" sz="2800" i="1" dirty="0">
                <a:solidFill>
                  <a:srgbClr val="00B050"/>
                </a:solidFill>
              </a:rPr>
              <a:t>/</a:t>
            </a:r>
            <a:r>
              <a:rPr lang="cs-CZ" sz="2800" i="1" dirty="0" err="1">
                <a:solidFill>
                  <a:srgbClr val="00B050"/>
                </a:solidFill>
              </a:rPr>
              <a:t>Adagissimo</a:t>
            </a:r>
            <a:r>
              <a:rPr lang="cs-CZ" sz="2800" dirty="0"/>
              <a:t> – nejpomalejší</a:t>
            </a:r>
          </a:p>
          <a:p>
            <a:r>
              <a:rPr lang="cs-CZ" sz="2800" i="1" dirty="0" err="1">
                <a:solidFill>
                  <a:srgbClr val="00B050"/>
                </a:solidFill>
              </a:rPr>
              <a:t>Grave</a:t>
            </a:r>
            <a:r>
              <a:rPr lang="cs-CZ" sz="2800" dirty="0"/>
              <a:t> – těžce (40/min)</a:t>
            </a:r>
          </a:p>
          <a:p>
            <a:r>
              <a:rPr lang="cs-CZ" sz="2800" i="1" dirty="0">
                <a:solidFill>
                  <a:srgbClr val="00B050"/>
                </a:solidFill>
              </a:rPr>
              <a:t>Largo</a:t>
            </a:r>
            <a:r>
              <a:rPr lang="cs-CZ" sz="2800" dirty="0"/>
              <a:t> – zeširoka, zdlouhavě (40–60/min)</a:t>
            </a:r>
          </a:p>
          <a:p>
            <a:r>
              <a:rPr lang="cs-CZ" sz="2800" i="1" dirty="0">
                <a:solidFill>
                  <a:srgbClr val="00B050"/>
                </a:solidFill>
              </a:rPr>
              <a:t>Lento</a:t>
            </a:r>
            <a:r>
              <a:rPr lang="cs-CZ" sz="2800" dirty="0"/>
              <a:t> – pomalu, rozvláčně</a:t>
            </a:r>
          </a:p>
          <a:p>
            <a:r>
              <a:rPr lang="cs-CZ" sz="2800" i="1" dirty="0" err="1">
                <a:solidFill>
                  <a:srgbClr val="00B050"/>
                </a:solidFill>
              </a:rPr>
              <a:t>Adaggio</a:t>
            </a:r>
            <a:r>
              <a:rPr lang="cs-CZ" sz="2800" dirty="0"/>
              <a:t> – zdlouha, zvolna, pohodlně</a:t>
            </a:r>
          </a:p>
          <a:p>
            <a:r>
              <a:rPr lang="cs-CZ" sz="2800" i="1" dirty="0">
                <a:solidFill>
                  <a:srgbClr val="00B050"/>
                </a:solidFill>
              </a:rPr>
              <a:t>Larghetto</a:t>
            </a:r>
            <a:r>
              <a:rPr lang="cs-CZ" sz="2800" dirty="0">
                <a:solidFill>
                  <a:srgbClr val="00B050"/>
                </a:solidFill>
              </a:rPr>
              <a:t> </a:t>
            </a:r>
            <a:r>
              <a:rPr lang="cs-CZ" sz="2800" dirty="0"/>
              <a:t>– zeširoka, zdlouhavě, ale rychleji než largo a pomaleji než andante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620688"/>
            <a:ext cx="316785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u="sng" dirty="0" smtClean="0">
                <a:solidFill>
                  <a:srgbClr val="0070C0"/>
                </a:solidFill>
              </a:rPr>
              <a:t>2 Pomalá tempa</a:t>
            </a:r>
            <a:endParaRPr lang="cs-CZ" sz="3200" u="sng" dirty="0"/>
          </a:p>
        </p:txBody>
      </p:sp>
      <p:sp>
        <p:nvSpPr>
          <p:cNvPr id="3" name="Obdélník 2"/>
          <p:cNvSpPr/>
          <p:nvPr/>
        </p:nvSpPr>
        <p:spPr>
          <a:xfrm>
            <a:off x="683568" y="1916832"/>
            <a:ext cx="763284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>
                <a:solidFill>
                  <a:srgbClr val="0070C0"/>
                </a:solidFill>
              </a:rPr>
              <a:t>Andante</a:t>
            </a:r>
            <a:r>
              <a:rPr lang="cs-CZ" sz="2800" dirty="0"/>
              <a:t> – krokem, volně, ale nikoliv zdlouhavě (60/min) Příbuzným tempem je např. </a:t>
            </a:r>
            <a:r>
              <a:rPr lang="cs-CZ" sz="2800" i="1" dirty="0"/>
              <a:t>andante </a:t>
            </a:r>
            <a:r>
              <a:rPr lang="cs-CZ" sz="2800" i="1" dirty="0" err="1"/>
              <a:t>con</a:t>
            </a:r>
            <a:r>
              <a:rPr lang="cs-CZ" sz="2800" i="1" dirty="0"/>
              <a:t> </a:t>
            </a:r>
            <a:r>
              <a:rPr lang="cs-CZ" sz="2800" i="1" dirty="0" err="1"/>
              <a:t>moto</a:t>
            </a:r>
            <a:r>
              <a:rPr lang="cs-CZ" sz="2800" dirty="0"/>
              <a:t> – rychlejším krokem.</a:t>
            </a:r>
          </a:p>
          <a:p>
            <a:r>
              <a:rPr lang="cs-CZ" sz="2800" i="1" dirty="0">
                <a:solidFill>
                  <a:srgbClr val="0070C0"/>
                </a:solidFill>
              </a:rPr>
              <a:t>Andantino</a:t>
            </a:r>
            <a:endParaRPr lang="cs-CZ" sz="2800" dirty="0">
              <a:solidFill>
                <a:srgbClr val="0070C0"/>
              </a:solidFill>
            </a:endParaRPr>
          </a:p>
          <a:p>
            <a:r>
              <a:rPr lang="cs-CZ" sz="2800" i="1" dirty="0" err="1">
                <a:solidFill>
                  <a:srgbClr val="0070C0"/>
                </a:solidFill>
              </a:rPr>
              <a:t>Sostenuto</a:t>
            </a:r>
            <a:endParaRPr lang="cs-CZ" sz="2800" dirty="0">
              <a:solidFill>
                <a:srgbClr val="0070C0"/>
              </a:solidFill>
            </a:endParaRPr>
          </a:p>
          <a:p>
            <a:r>
              <a:rPr lang="cs-CZ" sz="2800" i="1" dirty="0" err="1">
                <a:solidFill>
                  <a:srgbClr val="0070C0"/>
                </a:solidFill>
              </a:rPr>
              <a:t>Comodo</a:t>
            </a:r>
            <a:endParaRPr lang="cs-CZ" sz="2800" dirty="0">
              <a:solidFill>
                <a:srgbClr val="0070C0"/>
              </a:solidFill>
            </a:endParaRPr>
          </a:p>
          <a:p>
            <a:r>
              <a:rPr lang="cs-CZ" sz="2800" i="1" dirty="0">
                <a:solidFill>
                  <a:srgbClr val="0070C0"/>
                </a:solidFill>
              </a:rPr>
              <a:t>Maestoso</a:t>
            </a:r>
            <a:endParaRPr lang="cs-CZ" sz="28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836712"/>
            <a:ext cx="309892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u="sng" dirty="0" smtClean="0">
                <a:solidFill>
                  <a:srgbClr val="7030A0"/>
                </a:solidFill>
              </a:rPr>
              <a:t>3 Střední tempa</a:t>
            </a:r>
            <a:endParaRPr lang="cs-CZ" sz="3200" u="sng" dirty="0"/>
          </a:p>
        </p:txBody>
      </p:sp>
      <p:sp>
        <p:nvSpPr>
          <p:cNvPr id="3" name="Obdélník 2"/>
          <p:cNvSpPr/>
          <p:nvPr/>
        </p:nvSpPr>
        <p:spPr>
          <a:xfrm>
            <a:off x="899592" y="2204864"/>
            <a:ext cx="763284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>
                <a:solidFill>
                  <a:srgbClr val="7030A0"/>
                </a:solidFill>
              </a:rPr>
              <a:t>Allegro moderato</a:t>
            </a:r>
            <a:r>
              <a:rPr lang="cs-CZ" sz="2800" dirty="0"/>
              <a:t> – mírně rychle (80–88/min)</a:t>
            </a:r>
          </a:p>
          <a:p>
            <a:r>
              <a:rPr lang="cs-CZ" sz="2800" i="1" dirty="0">
                <a:solidFill>
                  <a:srgbClr val="7030A0"/>
                </a:solidFill>
              </a:rPr>
              <a:t>Allegretto</a:t>
            </a:r>
            <a:r>
              <a:rPr lang="cs-CZ" sz="2800" dirty="0"/>
              <a:t> – trochu rychleji</a:t>
            </a:r>
          </a:p>
          <a:p>
            <a:r>
              <a:rPr lang="cs-CZ" sz="2800" i="1" dirty="0">
                <a:solidFill>
                  <a:srgbClr val="7030A0"/>
                </a:solidFill>
              </a:rPr>
              <a:t>Animato</a:t>
            </a:r>
            <a:endParaRPr lang="cs-CZ" sz="28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836712"/>
            <a:ext cx="303159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u="sng" dirty="0" smtClean="0">
                <a:solidFill>
                  <a:srgbClr val="C00000"/>
                </a:solidFill>
              </a:rPr>
              <a:t>4 Rychlá tempa</a:t>
            </a:r>
            <a:endParaRPr lang="cs-CZ" sz="3200" u="sng" dirty="0"/>
          </a:p>
        </p:txBody>
      </p:sp>
      <p:sp>
        <p:nvSpPr>
          <p:cNvPr id="3" name="Obdélník 2"/>
          <p:cNvSpPr/>
          <p:nvPr/>
        </p:nvSpPr>
        <p:spPr>
          <a:xfrm>
            <a:off x="971600" y="2132856"/>
            <a:ext cx="639045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>
                <a:solidFill>
                  <a:srgbClr val="C00000"/>
                </a:solidFill>
              </a:rPr>
              <a:t>Allegro</a:t>
            </a:r>
            <a:r>
              <a:rPr lang="cs-CZ" sz="2800" dirty="0">
                <a:solidFill>
                  <a:srgbClr val="C00000"/>
                </a:solidFill>
              </a:rPr>
              <a:t> </a:t>
            </a:r>
            <a:r>
              <a:rPr lang="cs-CZ" sz="2800" dirty="0"/>
              <a:t>– rychle; 120–130/min. 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Příbuzná </a:t>
            </a:r>
            <a:r>
              <a:rPr lang="cs-CZ" sz="2800" dirty="0"/>
              <a:t>tempa jsou </a:t>
            </a:r>
            <a:endParaRPr lang="cs-CZ" sz="2800" dirty="0" smtClean="0"/>
          </a:p>
          <a:p>
            <a:endParaRPr lang="cs-CZ" sz="2800" i="1" dirty="0" smtClean="0"/>
          </a:p>
          <a:p>
            <a:r>
              <a:rPr lang="cs-CZ" sz="2800" i="1" dirty="0" smtClean="0">
                <a:solidFill>
                  <a:srgbClr val="C00000"/>
                </a:solidFill>
              </a:rPr>
              <a:t>allegro </a:t>
            </a:r>
            <a:r>
              <a:rPr lang="cs-CZ" sz="2800" i="1" dirty="0" err="1">
                <a:solidFill>
                  <a:srgbClr val="C00000"/>
                </a:solidFill>
              </a:rPr>
              <a:t>con</a:t>
            </a:r>
            <a:r>
              <a:rPr lang="cs-CZ" sz="2800" i="1" dirty="0">
                <a:solidFill>
                  <a:srgbClr val="C00000"/>
                </a:solidFill>
              </a:rPr>
              <a:t> </a:t>
            </a:r>
            <a:r>
              <a:rPr lang="cs-CZ" sz="2800" i="1" dirty="0" err="1">
                <a:solidFill>
                  <a:srgbClr val="C00000"/>
                </a:solidFill>
              </a:rPr>
              <a:t>brio</a:t>
            </a:r>
            <a:r>
              <a:rPr lang="cs-CZ" sz="2800" dirty="0"/>
              <a:t> – </a:t>
            </a:r>
            <a:r>
              <a:rPr lang="cs-CZ" sz="2800" dirty="0" smtClean="0"/>
              <a:t>živě</a:t>
            </a:r>
            <a:endParaRPr lang="cs-CZ" sz="2800" dirty="0" smtClean="0"/>
          </a:p>
          <a:p>
            <a:r>
              <a:rPr lang="cs-CZ" sz="2800" i="1" dirty="0" smtClean="0">
                <a:solidFill>
                  <a:srgbClr val="C00000"/>
                </a:solidFill>
              </a:rPr>
              <a:t>allegro </a:t>
            </a:r>
            <a:r>
              <a:rPr lang="cs-CZ" sz="2800" i="1" dirty="0" err="1">
                <a:solidFill>
                  <a:srgbClr val="C00000"/>
                </a:solidFill>
              </a:rPr>
              <a:t>con</a:t>
            </a:r>
            <a:r>
              <a:rPr lang="cs-CZ" sz="2800" i="1" dirty="0">
                <a:solidFill>
                  <a:srgbClr val="C00000"/>
                </a:solidFill>
              </a:rPr>
              <a:t> </a:t>
            </a:r>
            <a:r>
              <a:rPr lang="cs-CZ" sz="2800" i="1" dirty="0" err="1">
                <a:solidFill>
                  <a:srgbClr val="C00000"/>
                </a:solidFill>
              </a:rPr>
              <a:t>moto</a:t>
            </a:r>
            <a:r>
              <a:rPr lang="cs-CZ" sz="2800" dirty="0"/>
              <a:t> – </a:t>
            </a:r>
            <a:r>
              <a:rPr lang="cs-CZ" sz="2800" dirty="0" smtClean="0"/>
              <a:t>hybně</a:t>
            </a:r>
            <a:endParaRPr lang="cs-CZ" sz="2800" dirty="0" smtClean="0"/>
          </a:p>
          <a:p>
            <a:r>
              <a:rPr lang="cs-CZ" sz="2800" i="1" dirty="0" smtClean="0">
                <a:solidFill>
                  <a:srgbClr val="C00000"/>
                </a:solidFill>
              </a:rPr>
              <a:t>allegro </a:t>
            </a:r>
            <a:r>
              <a:rPr lang="cs-CZ" sz="2800" i="1" dirty="0" err="1">
                <a:solidFill>
                  <a:srgbClr val="C00000"/>
                </a:solidFill>
              </a:rPr>
              <a:t>molto</a:t>
            </a:r>
            <a:r>
              <a:rPr lang="cs-CZ" sz="2800" dirty="0"/>
              <a:t> – velmi </a:t>
            </a:r>
            <a:r>
              <a:rPr lang="cs-CZ" sz="2800" dirty="0" smtClean="0"/>
              <a:t>rychle</a:t>
            </a:r>
            <a:endParaRPr lang="cs-CZ" sz="2800" dirty="0"/>
          </a:p>
          <a:p>
            <a:r>
              <a:rPr lang="cs-CZ" sz="2800" i="1" dirty="0">
                <a:solidFill>
                  <a:srgbClr val="C00000"/>
                </a:solidFill>
              </a:rPr>
              <a:t>Allegro assai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836712"/>
            <a:ext cx="405252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 </a:t>
            </a:r>
            <a:r>
              <a:rPr lang="cs-CZ" sz="3200" u="sng" dirty="0" smtClean="0">
                <a:solidFill>
                  <a:srgbClr val="FF0000"/>
                </a:solidFill>
              </a:rPr>
              <a:t>5 Velmi rychlá tempa</a:t>
            </a:r>
            <a:endParaRPr lang="cs-CZ" sz="3200" u="sng" dirty="0"/>
          </a:p>
        </p:txBody>
      </p:sp>
      <p:sp>
        <p:nvSpPr>
          <p:cNvPr id="3" name="Obdélník 2"/>
          <p:cNvSpPr/>
          <p:nvPr/>
        </p:nvSpPr>
        <p:spPr>
          <a:xfrm>
            <a:off x="971600" y="2132856"/>
            <a:ext cx="7200800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sz="2800" i="1" dirty="0">
                <a:solidFill>
                  <a:srgbClr val="FF0000"/>
                </a:solidFill>
              </a:rPr>
              <a:t>Allegro vivace</a:t>
            </a:r>
            <a:endParaRPr lang="it-IT" sz="2800" dirty="0">
              <a:solidFill>
                <a:srgbClr val="FF0000"/>
              </a:solidFill>
            </a:endParaRPr>
          </a:p>
          <a:p>
            <a:r>
              <a:rPr lang="it-IT" sz="2800" i="1" dirty="0">
                <a:solidFill>
                  <a:srgbClr val="FF0000"/>
                </a:solidFill>
              </a:rPr>
              <a:t>Vivo/vivace</a:t>
            </a:r>
            <a:r>
              <a:rPr lang="it-IT" sz="2800" dirty="0"/>
              <a:t> – 160/min</a:t>
            </a:r>
          </a:p>
          <a:p>
            <a:r>
              <a:rPr lang="it-IT" sz="2800" i="1" dirty="0">
                <a:solidFill>
                  <a:srgbClr val="FF0000"/>
                </a:solidFill>
              </a:rPr>
              <a:t>Presto/molto presto/molto vivace</a:t>
            </a:r>
            <a:r>
              <a:rPr lang="it-IT" sz="2800" dirty="0">
                <a:solidFill>
                  <a:srgbClr val="FF0000"/>
                </a:solidFill>
              </a:rPr>
              <a:t> </a:t>
            </a:r>
            <a:r>
              <a:rPr lang="it-IT" sz="2800" dirty="0"/>
              <a:t>– velmi rychle; 168–208/min</a:t>
            </a:r>
          </a:p>
          <a:p>
            <a:r>
              <a:rPr lang="it-IT" sz="2800" i="1" dirty="0">
                <a:solidFill>
                  <a:srgbClr val="FF0000"/>
                </a:solidFill>
              </a:rPr>
              <a:t>Prestissimo</a:t>
            </a:r>
            <a:r>
              <a:rPr lang="it-IT" sz="2800" dirty="0"/>
              <a:t> – nejrychleji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1340768"/>
            <a:ext cx="684076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Pro </a:t>
            </a:r>
            <a:r>
              <a:rPr lang="cs-CZ" sz="2800" dirty="0">
                <a:solidFill>
                  <a:srgbClr val="00B050"/>
                </a:solidFill>
              </a:rPr>
              <a:t>zrychlení</a:t>
            </a:r>
            <a:r>
              <a:rPr lang="cs-CZ" sz="2800" dirty="0"/>
              <a:t> užíváme nejčastěji pojmů</a:t>
            </a:r>
            <a:r>
              <a:rPr lang="cs-CZ" sz="2800" i="1" dirty="0">
                <a:solidFill>
                  <a:srgbClr val="FF0000"/>
                </a:solidFill>
              </a:rPr>
              <a:t> accelerando</a:t>
            </a:r>
            <a:r>
              <a:rPr lang="cs-CZ" sz="2800" dirty="0"/>
              <a:t> nebo </a:t>
            </a:r>
            <a:r>
              <a:rPr lang="cs-CZ" sz="2800" i="1" dirty="0">
                <a:solidFill>
                  <a:srgbClr val="FF0000"/>
                </a:solidFill>
              </a:rPr>
              <a:t>stringendo</a:t>
            </a:r>
            <a:r>
              <a:rPr lang="cs-CZ" sz="2800" dirty="0"/>
              <a:t>. 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Pro </a:t>
            </a:r>
            <a:r>
              <a:rPr lang="cs-CZ" sz="2800" dirty="0">
                <a:solidFill>
                  <a:srgbClr val="00B050"/>
                </a:solidFill>
              </a:rPr>
              <a:t>mírné zrychlení </a:t>
            </a:r>
            <a:r>
              <a:rPr lang="cs-CZ" sz="2800" dirty="0"/>
              <a:t>se používá přidání formulace</a:t>
            </a:r>
            <a:r>
              <a:rPr lang="cs-CZ" sz="2800" i="1" dirty="0">
                <a:solidFill>
                  <a:srgbClr val="FF0000"/>
                </a:solidFill>
              </a:rPr>
              <a:t> </a:t>
            </a:r>
            <a:r>
              <a:rPr lang="cs-CZ" sz="2800" i="1" dirty="0" err="1">
                <a:solidFill>
                  <a:srgbClr val="FF0000"/>
                </a:solidFill>
              </a:rPr>
              <a:t>poco</a:t>
            </a:r>
            <a:r>
              <a:rPr lang="cs-CZ" sz="2800" i="1" dirty="0">
                <a:solidFill>
                  <a:srgbClr val="FF0000"/>
                </a:solidFill>
              </a:rPr>
              <a:t> a </a:t>
            </a:r>
            <a:r>
              <a:rPr lang="cs-CZ" sz="2800" i="1" dirty="0" err="1">
                <a:solidFill>
                  <a:srgbClr val="FF0000"/>
                </a:solidFill>
              </a:rPr>
              <a:t>poco</a:t>
            </a:r>
            <a:r>
              <a:rPr lang="cs-CZ" sz="2800" i="1" dirty="0">
                <a:solidFill>
                  <a:srgbClr val="FF0000"/>
                </a:solidFill>
              </a:rPr>
              <a:t> </a:t>
            </a:r>
            <a:r>
              <a:rPr lang="cs-CZ" sz="2800" i="1" dirty="0" err="1">
                <a:solidFill>
                  <a:srgbClr val="FF0000"/>
                </a:solidFill>
              </a:rPr>
              <a:t>piú</a:t>
            </a:r>
            <a:r>
              <a:rPr lang="cs-CZ" sz="2800" i="1" dirty="0">
                <a:solidFill>
                  <a:srgbClr val="FF0000"/>
                </a:solidFill>
              </a:rPr>
              <a:t> </a:t>
            </a:r>
            <a:r>
              <a:rPr lang="cs-CZ" sz="2800" i="1" dirty="0"/>
              <a:t>…</a:t>
            </a:r>
            <a:r>
              <a:rPr lang="cs-CZ" sz="2800" dirty="0"/>
              <a:t>, 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Pro </a:t>
            </a:r>
            <a:r>
              <a:rPr lang="cs-CZ" sz="2800" dirty="0">
                <a:solidFill>
                  <a:srgbClr val="00B050"/>
                </a:solidFill>
              </a:rPr>
              <a:t>silné zrychlení </a:t>
            </a:r>
            <a:r>
              <a:rPr lang="cs-CZ" sz="2800" dirty="0"/>
              <a:t>termínu </a:t>
            </a:r>
            <a:r>
              <a:rPr lang="cs-CZ" sz="2800" i="1" dirty="0" err="1">
                <a:solidFill>
                  <a:srgbClr val="FF0000"/>
                </a:solidFill>
              </a:rPr>
              <a:t>molto</a:t>
            </a:r>
            <a:r>
              <a:rPr lang="cs-CZ" sz="2800" dirty="0"/>
              <a:t>(</a:t>
            </a:r>
            <a:r>
              <a:rPr lang="cs-CZ" sz="2800" dirty="0" err="1"/>
              <a:t>molto</a:t>
            </a:r>
            <a:r>
              <a:rPr lang="cs-CZ" sz="2800" dirty="0"/>
              <a:t> </a:t>
            </a:r>
            <a:r>
              <a:rPr lang="cs-CZ" sz="2800" dirty="0" smtClean="0"/>
              <a:t>Accelerando</a:t>
            </a:r>
            <a:r>
              <a:rPr lang="cs-CZ" sz="2800" dirty="0"/>
              <a:t>).</a:t>
            </a:r>
          </a:p>
          <a:p>
            <a:endParaRPr lang="cs-CZ" sz="2800" dirty="0" smtClean="0"/>
          </a:p>
          <a:p>
            <a:r>
              <a:rPr lang="cs-CZ" sz="2800" dirty="0" smtClean="0"/>
              <a:t>Pro </a:t>
            </a:r>
            <a:r>
              <a:rPr lang="cs-CZ" sz="2800" dirty="0">
                <a:solidFill>
                  <a:srgbClr val="00B050"/>
                </a:solidFill>
              </a:rPr>
              <a:t>zpomalení</a:t>
            </a:r>
            <a:r>
              <a:rPr lang="cs-CZ" sz="2800" dirty="0"/>
              <a:t> jsou užívány nejčastěji termíny </a:t>
            </a:r>
            <a:r>
              <a:rPr lang="cs-CZ" sz="2800" i="1" dirty="0">
                <a:solidFill>
                  <a:srgbClr val="FF0000"/>
                </a:solidFill>
              </a:rPr>
              <a:t>ritardando</a:t>
            </a:r>
            <a:r>
              <a:rPr lang="cs-CZ" sz="2800" dirty="0"/>
              <a:t> – postupné zpomalení a </a:t>
            </a:r>
            <a:r>
              <a:rPr lang="cs-CZ" sz="2800" i="1" dirty="0">
                <a:solidFill>
                  <a:srgbClr val="FF0000"/>
                </a:solidFill>
              </a:rPr>
              <a:t>ritenuto</a:t>
            </a:r>
            <a:r>
              <a:rPr lang="cs-CZ" sz="2800" dirty="0"/>
              <a:t> – náhlé zpomalení.</a:t>
            </a:r>
          </a:p>
        </p:txBody>
      </p:sp>
      <p:sp>
        <p:nvSpPr>
          <p:cNvPr id="3" name="Obdélník 2"/>
          <p:cNvSpPr/>
          <p:nvPr/>
        </p:nvSpPr>
        <p:spPr>
          <a:xfrm>
            <a:off x="1475656" y="548680"/>
            <a:ext cx="590465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ZMĚNY TEMPA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83768" y="1556792"/>
            <a:ext cx="63904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www.</a:t>
            </a:r>
            <a:r>
              <a:rPr lang="cs-CZ" sz="1200" dirty="0" err="1" smtClean="0">
                <a:hlinkClick r:id="rId2"/>
              </a:rPr>
              <a:t>ask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err="1" smtClean="0">
                <a:hlinkClick r:id="rId2"/>
              </a:rPr>
              <a:t>resimleri.com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wp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err="1" smtClean="0">
                <a:hlinkClick r:id="rId2"/>
              </a:rPr>
              <a:t>content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uploads</a:t>
            </a:r>
            <a:r>
              <a:rPr lang="cs-CZ" sz="1200" dirty="0" smtClean="0">
                <a:hlinkClick r:id="rId2"/>
              </a:rPr>
              <a:t>/Nota-</a:t>
            </a:r>
            <a:r>
              <a:rPr lang="cs-CZ" sz="1200" dirty="0" err="1" smtClean="0">
                <a:hlinkClick r:id="rId2"/>
              </a:rPr>
              <a:t>resimleri</a:t>
            </a:r>
            <a:r>
              <a:rPr lang="cs-CZ" sz="1200" dirty="0" smtClean="0">
                <a:hlinkClick r:id="rId2"/>
              </a:rPr>
              <a:t>-4.jpeg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www.office.</a:t>
            </a:r>
            <a:r>
              <a:rPr lang="cs-CZ" sz="1200" dirty="0" err="1" smtClean="0">
                <a:hlinkClick r:id="rId3"/>
              </a:rPr>
              <a:t>microsoft.com</a:t>
            </a:r>
            <a:endParaRPr lang="cs-CZ" sz="1200" dirty="0" smtClean="0"/>
          </a:p>
          <a:p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556792"/>
            <a:ext cx="140775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200" dirty="0" smtClean="0"/>
              <a:t>  Zvlněná osnova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620688"/>
            <a:ext cx="1710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1772816"/>
            <a:ext cx="123463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[cit 14.12.2012]</a:t>
            </a:r>
            <a:endParaRPr lang="cs-CZ" sz="12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E1AC76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188</TotalTime>
  <Words>177</Words>
  <Application>Microsoft Office PowerPoint</Application>
  <PresentationFormat>Předvádění na obrazovce (4:3)</PresentationFormat>
  <Paragraphs>96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Škola</cp:lastModifiedBy>
  <cp:revision>17</cp:revision>
  <dcterms:created xsi:type="dcterms:W3CDTF">2013-02-24T11:11:22Z</dcterms:created>
  <dcterms:modified xsi:type="dcterms:W3CDTF">2013-02-28T13:46:59Z</dcterms:modified>
</cp:coreProperties>
</file>