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FB415-A3BC-45E9-8D3E-6C5451B00D2B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94331-8E0C-496C-8CEB-42B3165EB8F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QwH8vmf25Y" TargetMode="External"/><Relationship Id="rId2" Type="http://schemas.openxmlformats.org/officeDocument/2006/relationships/hyperlink" Target="http://www.youtube.com/watch?v=ye_zEoxrA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DOQzidLQGQA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cques_offenbach.jpg" TargetMode="External"/><Relationship Id="rId2" Type="http://schemas.openxmlformats.org/officeDocument/2006/relationships/hyperlink" Target="http://cs.wikipedia.org/wiki/Soubor:Johann_Strauss_II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Oskar_Nedbal.jpg" TargetMode="External"/><Relationship Id="rId4" Type="http://schemas.openxmlformats.org/officeDocument/2006/relationships/hyperlink" Target="http://cs.wikipedia.org/wiki/Soubor:Arthur_Sulliva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764704"/>
            <a:ext cx="7056784" cy="153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2852937"/>
          <a:ext cx="5849620" cy="3024337"/>
        </p:xfrm>
        <a:graphic>
          <a:graphicData uri="http://schemas.openxmlformats.org/drawingml/2006/table">
            <a:tbl>
              <a:tblPr/>
              <a:tblGrid>
                <a:gridCol w="1598930"/>
                <a:gridCol w="4250690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ZŠ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J</a:t>
                      </a: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. E. </a:t>
                      </a:r>
                      <a:r>
                        <a:rPr lang="cs-CZ" sz="2000" dirty="0" err="1">
                          <a:latin typeface="Times New Roman"/>
                          <a:ea typeface="Times New Roman"/>
                        </a:rPr>
                        <a:t>Purkyně</a:t>
                      </a:r>
                      <a:r>
                        <a:rPr lang="cs-CZ" sz="200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Libochovice a ZUŠ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Autor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Bc. Jiří </a:t>
                      </a:r>
                      <a:r>
                        <a:rPr lang="cs-CZ" sz="2000" dirty="0" err="1">
                          <a:latin typeface="Times New Roman"/>
                          <a:ea typeface="Times New Roman"/>
                        </a:rPr>
                        <a:t>Grüner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VY_32_INOVACE_40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_Opereta jako hudební žánr 19. století</a:t>
                      </a:r>
                      <a:endParaRPr lang="cs-CZ" sz="2000" dirty="0" smtClean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Téma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Opereta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CZ.1.07/1.4.00/21.2803</a:t>
                      </a: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Opereta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Hudební žánr 19. století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04664"/>
            <a:ext cx="7056784" cy="153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8. ročníku ZŠ.</a:t>
            </a:r>
          </a:p>
          <a:p>
            <a:r>
              <a:rPr lang="cs-CZ" dirty="0" smtClean="0"/>
              <a:t>Zde se seznamují se základními fakty z oblasti konce 18. a začátku 19. století, kdy opereta dosáhla velkého rozmachu. </a:t>
            </a:r>
          </a:p>
          <a:p>
            <a:r>
              <a:rPr lang="cs-CZ" dirty="0" smtClean="0"/>
              <a:t>Je zde upevnění znalostí z období romantismu.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Opereta jako hudební žánr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Funkční změny a změny v pohybu sledujeme v každém hudebním projevu.</a:t>
            </a:r>
          </a:p>
          <a:p>
            <a:r>
              <a:rPr lang="cs-CZ" dirty="0" smtClean="0"/>
              <a:t>Je to též typické pro každou hudební formu.</a:t>
            </a:r>
          </a:p>
          <a:p>
            <a:r>
              <a:rPr lang="cs-CZ" dirty="0" smtClean="0"/>
              <a:t>Opera, která se začala objevovat již v baroku, se postupně měnila na operu vážnou a komickou. </a:t>
            </a:r>
          </a:p>
          <a:p>
            <a:r>
              <a:rPr lang="cs-CZ" dirty="0" smtClean="0"/>
              <a:t>V 19. století nastupuje právě OPERETA.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OPERETA?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Je vyčleněná z opery.</a:t>
            </a:r>
          </a:p>
          <a:p>
            <a:r>
              <a:rPr lang="cs-CZ" dirty="0" smtClean="0"/>
              <a:t>Byla původně operou menší a veselého rázu.</a:t>
            </a:r>
          </a:p>
          <a:p>
            <a:r>
              <a:rPr lang="cs-CZ" dirty="0" smtClean="0"/>
              <a:t>Úkolem operety bylo především diváky pobavit.</a:t>
            </a:r>
          </a:p>
          <a:p>
            <a:r>
              <a:rPr lang="cs-CZ" dirty="0" smtClean="0"/>
              <a:t>Proto se rozrůstá i literární předloha pro operety (zejména ve Francii, Anglii a Vídni).</a:t>
            </a:r>
          </a:p>
          <a:p>
            <a:r>
              <a:rPr lang="cs-CZ" dirty="0" smtClean="0"/>
              <a:t>Později se ustálila a stala se samostatnou podobou hudebního divadla.</a:t>
            </a:r>
          </a:p>
          <a:p>
            <a:r>
              <a:rPr lang="cs-CZ" dirty="0" smtClean="0"/>
              <a:t>Opereta je hraná i zpívaná hra (tyto dvě složky se střídají), která přinesla základ MUZIKÁLU – který se vytváří ve 20. století.</a:t>
            </a:r>
          </a:p>
          <a:p>
            <a:r>
              <a:rPr lang="cs-CZ" dirty="0" smtClean="0"/>
              <a:t>Přibyla ještě jedna složka, herec musel umět tančit.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operety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Nemůžeme opomenout základní a první rod, který skládal operety a které jej proslavily.</a:t>
            </a:r>
          </a:p>
          <a:p>
            <a:r>
              <a:rPr lang="cs-CZ" dirty="0" smtClean="0"/>
              <a:t>Základem byla (jako pomalu u všech hudebních období od klasicismu) </a:t>
            </a:r>
            <a:r>
              <a:rPr lang="cs-CZ" b="1" dirty="0" smtClean="0"/>
              <a:t>Vídeň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První operety proslavila rodina </a:t>
            </a:r>
            <a:r>
              <a:rPr lang="cs-CZ" dirty="0" err="1" smtClean="0"/>
              <a:t>Straussů</a:t>
            </a:r>
            <a:r>
              <a:rPr lang="cs-CZ" dirty="0" smtClean="0"/>
              <a:t> ve Vídni (po několik desítek let).</a:t>
            </a:r>
          </a:p>
          <a:p>
            <a:r>
              <a:rPr lang="cs-CZ" dirty="0" smtClean="0"/>
              <a:t>Největší skladatel: </a:t>
            </a:r>
            <a:r>
              <a:rPr lang="cs-CZ" dirty="0" err="1" smtClean="0"/>
              <a:t>Johann</a:t>
            </a:r>
            <a:r>
              <a:rPr lang="cs-CZ" dirty="0" smtClean="0"/>
              <a:t> </a:t>
            </a:r>
            <a:r>
              <a:rPr lang="cs-CZ" dirty="0" err="1" smtClean="0"/>
              <a:t>Strauss</a:t>
            </a:r>
            <a:r>
              <a:rPr lang="cs-CZ" dirty="0" smtClean="0"/>
              <a:t> (syn) 1825 – 1899, valčík typický tanec  vídeňské operety.</a:t>
            </a:r>
          </a:p>
          <a:p>
            <a:r>
              <a:rPr lang="cs-CZ" dirty="0" smtClean="0"/>
              <a:t>Nejznámější operety: Netopýr, Cikánský baron, Noc v Benátkách.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Johann</a:t>
            </a:r>
            <a:r>
              <a:rPr lang="cs-CZ" dirty="0" smtClean="0"/>
              <a:t> </a:t>
            </a:r>
            <a:r>
              <a:rPr lang="cs-CZ" dirty="0" err="1" smtClean="0"/>
              <a:t>Strauss</a:t>
            </a:r>
            <a:r>
              <a:rPr lang="cs-CZ" dirty="0" smtClean="0"/>
              <a:t> mladší</a:t>
            </a:r>
            <a:endParaRPr lang="cs-CZ" dirty="0"/>
          </a:p>
        </p:txBody>
      </p:sp>
      <p:pic>
        <p:nvPicPr>
          <p:cNvPr id="1026" name="Picture 2" descr="Soubor:Johann Strauss 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96752"/>
            <a:ext cx="4392488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autoři operet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Francie: JACQUES OFFENBACH (</a:t>
            </a:r>
            <a:r>
              <a:rPr lang="cs-CZ" dirty="0" err="1" smtClean="0"/>
              <a:t>žak</a:t>
            </a:r>
            <a:r>
              <a:rPr lang="cs-CZ" dirty="0" smtClean="0"/>
              <a:t> </a:t>
            </a:r>
            <a:r>
              <a:rPr lang="cs-CZ" dirty="0" err="1" smtClean="0"/>
              <a:t>ofnbach</a:t>
            </a:r>
            <a:r>
              <a:rPr lang="cs-CZ" dirty="0" smtClean="0"/>
              <a:t>, 1819 – 1880)</a:t>
            </a:r>
          </a:p>
          <a:p>
            <a:r>
              <a:rPr lang="cs-CZ" dirty="0" smtClean="0"/>
              <a:t>               Operety: Orfeus v podsvětí, Krásná Helena</a:t>
            </a:r>
          </a:p>
          <a:p>
            <a:r>
              <a:rPr lang="cs-CZ" dirty="0" smtClean="0"/>
              <a:t>Anglie: ARTUR SULLIVAN (1842 – 1900)</a:t>
            </a:r>
          </a:p>
          <a:p>
            <a:r>
              <a:rPr lang="cs-CZ" dirty="0" smtClean="0"/>
              <a:t>             Opereta: </a:t>
            </a:r>
            <a:r>
              <a:rPr lang="cs-CZ" dirty="0" err="1" smtClean="0"/>
              <a:t>Mikado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JONES SIDNEY (1869 – 1914)</a:t>
            </a:r>
          </a:p>
          <a:p>
            <a:r>
              <a:rPr lang="cs-CZ" dirty="0" smtClean="0"/>
              <a:t>              Opereta: Gejša</a:t>
            </a:r>
          </a:p>
          <a:p>
            <a:r>
              <a:rPr lang="cs-CZ" dirty="0" smtClean="0"/>
              <a:t>Čechy: OSKAR NEDBAL (1874 – 1930)</a:t>
            </a:r>
          </a:p>
          <a:p>
            <a:r>
              <a:rPr lang="cs-CZ" dirty="0" smtClean="0"/>
              <a:t>             Operety: Polská krev, Vinobraní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Poznáš jednotlivé skladatele operet?</a:t>
            </a:r>
            <a:endParaRPr lang="cs-CZ" dirty="0"/>
          </a:p>
        </p:txBody>
      </p:sp>
      <p:pic>
        <p:nvPicPr>
          <p:cNvPr id="21506" name="Picture 2" descr="Soubor:Johann Strauss 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05064"/>
            <a:ext cx="2160240" cy="2664297"/>
          </a:xfrm>
          <a:prstGeom prst="rect">
            <a:avLst/>
          </a:prstGeom>
          <a:noFill/>
        </p:spPr>
      </p:pic>
      <p:pic>
        <p:nvPicPr>
          <p:cNvPr id="21508" name="Picture 4" descr="Soubor:Jacques offenba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412776"/>
            <a:ext cx="2308126" cy="2808312"/>
          </a:xfrm>
          <a:prstGeom prst="rect">
            <a:avLst/>
          </a:prstGeom>
          <a:noFill/>
        </p:spPr>
      </p:pic>
      <p:pic>
        <p:nvPicPr>
          <p:cNvPr id="21510" name="Picture 6" descr="Soubor:Arthur Sulliv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196752"/>
            <a:ext cx="2232248" cy="2763688"/>
          </a:xfrm>
          <a:prstGeom prst="rect">
            <a:avLst/>
          </a:prstGeom>
          <a:noFill/>
        </p:spPr>
      </p:pic>
      <p:pic>
        <p:nvPicPr>
          <p:cNvPr id="21512" name="Picture 8" descr="Soubor:Oskar Nedb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501008"/>
            <a:ext cx="2448272" cy="309634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39552" y="17008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15567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472514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47864" y="56612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Hudební ukázky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</a:t>
            </a:r>
            <a:r>
              <a:rPr lang="cs-CZ" sz="2000" dirty="0" err="1" smtClean="0">
                <a:hlinkClick r:id="rId2"/>
              </a:rPr>
              <a:t>ye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zEoxrAtM</a:t>
            </a:r>
            <a:r>
              <a:rPr lang="cs-CZ" sz="2000" dirty="0" smtClean="0"/>
              <a:t> – předehra Netopýr</a:t>
            </a:r>
          </a:p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youtube.com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watch</a:t>
            </a:r>
            <a:r>
              <a:rPr lang="cs-CZ" sz="2000" dirty="0" smtClean="0">
                <a:hlinkClick r:id="rId3"/>
              </a:rPr>
              <a:t>?v=qQwH8vmf25Y</a:t>
            </a:r>
            <a:r>
              <a:rPr lang="cs-CZ" sz="2000" dirty="0" smtClean="0"/>
              <a:t> – předehra Cikánský baron</a:t>
            </a:r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youtube.com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watch</a:t>
            </a:r>
            <a:r>
              <a:rPr lang="cs-CZ" sz="2000" dirty="0" smtClean="0">
                <a:hlinkClick r:id="rId4"/>
              </a:rPr>
              <a:t>?v=</a:t>
            </a:r>
            <a:r>
              <a:rPr lang="cs-CZ" sz="2000" dirty="0" err="1" smtClean="0">
                <a:hlinkClick r:id="rId4"/>
              </a:rPr>
              <a:t>DOQzidLQGQA</a:t>
            </a:r>
            <a:r>
              <a:rPr lang="cs-CZ" sz="2000" dirty="0" smtClean="0"/>
              <a:t> – </a:t>
            </a:r>
            <a:r>
              <a:rPr lang="cs-CZ" sz="2000" smtClean="0"/>
              <a:t>předehra Vinobraní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3000" b="1" dirty="0" smtClean="0"/>
              <a:t>Poznávací část skladatelů operet:</a:t>
            </a:r>
          </a:p>
          <a:p>
            <a:r>
              <a:rPr lang="cs-CZ" sz="2000" dirty="0" smtClean="0"/>
              <a:t>1. Artur </a:t>
            </a:r>
            <a:r>
              <a:rPr lang="cs-CZ" sz="2000" dirty="0" err="1" smtClean="0"/>
              <a:t>Sullivan</a:t>
            </a:r>
            <a:endParaRPr lang="cs-CZ" sz="2000" dirty="0" smtClean="0"/>
          </a:p>
          <a:p>
            <a:r>
              <a:rPr lang="cs-CZ" sz="2000" dirty="0" smtClean="0"/>
              <a:t>2. </a:t>
            </a:r>
            <a:r>
              <a:rPr lang="cs-CZ" sz="2000" dirty="0" err="1" smtClean="0"/>
              <a:t>Jacques</a:t>
            </a:r>
            <a:r>
              <a:rPr lang="cs-CZ" sz="2000" dirty="0" smtClean="0"/>
              <a:t> </a:t>
            </a:r>
            <a:r>
              <a:rPr lang="cs-CZ" sz="2000" dirty="0" err="1" smtClean="0"/>
              <a:t>Offenbach</a:t>
            </a:r>
            <a:endParaRPr lang="cs-CZ" sz="2000" dirty="0" smtClean="0"/>
          </a:p>
          <a:p>
            <a:r>
              <a:rPr lang="cs-CZ" sz="2000" dirty="0" smtClean="0"/>
              <a:t>3. </a:t>
            </a:r>
            <a:r>
              <a:rPr lang="cs-CZ" sz="2000" dirty="0" err="1" smtClean="0"/>
              <a:t>Johann</a:t>
            </a:r>
            <a:r>
              <a:rPr lang="cs-CZ" sz="2000" dirty="0" smtClean="0"/>
              <a:t> </a:t>
            </a:r>
            <a:r>
              <a:rPr lang="cs-CZ" sz="2000" dirty="0" err="1" smtClean="0"/>
              <a:t>Strauss</a:t>
            </a:r>
            <a:endParaRPr lang="cs-CZ" sz="2000" dirty="0" smtClean="0"/>
          </a:p>
          <a:p>
            <a:r>
              <a:rPr lang="cs-CZ" sz="2000" dirty="0" smtClean="0"/>
              <a:t>4. Oskar Nedbal</a:t>
            </a:r>
          </a:p>
          <a:p>
            <a:pPr>
              <a:buNone/>
            </a:pPr>
            <a:r>
              <a:rPr lang="cs-CZ" sz="2000" dirty="0" smtClean="0"/>
              <a:t>       </a:t>
            </a:r>
            <a:endParaRPr lang="cs-CZ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použité literatury a internetové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000" i="1" dirty="0" smtClean="0"/>
              <a:t>Wikipedia: the free encyclopedia</a:t>
            </a:r>
            <a:r>
              <a:rPr lang="en-US" sz="2000" dirty="0" smtClean="0"/>
              <a:t> [online]. San Francisco (CA): Wikimedia Foundation, </a:t>
            </a:r>
            <a:r>
              <a:rPr lang="cs-CZ" sz="2000" dirty="0" smtClean="0"/>
              <a:t>06. 12. 2004, 23:38 </a:t>
            </a:r>
            <a:r>
              <a:rPr lang="en-US" sz="2000" dirty="0" smtClean="0"/>
              <a:t>- [cit. 2013-01-21].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</a:t>
            </a:r>
            <a:r>
              <a:rPr lang="en-US" sz="2000" dirty="0" smtClean="0">
                <a:hlinkClick r:id="rId2"/>
              </a:rPr>
              <a:t>http://cs.wikipedia.org/wiki/Soubor:Johann_Strauss_II.jpg</a:t>
            </a:r>
            <a:endParaRPr lang="cs-CZ" sz="2000" dirty="0" smtClean="0"/>
          </a:p>
          <a:p>
            <a:r>
              <a:rPr lang="en-US" sz="2000" i="1" dirty="0" smtClean="0"/>
              <a:t>Wikipedia: the free encyclopedia</a:t>
            </a:r>
            <a:r>
              <a:rPr lang="en-US" sz="2000" dirty="0" smtClean="0"/>
              <a:t> [online]. San Francisco (CA): Wikimedia Foundation, </a:t>
            </a:r>
            <a:r>
              <a:rPr lang="cs-CZ" sz="2000" dirty="0" smtClean="0"/>
              <a:t>07. 10. 2011, 10:42 </a:t>
            </a:r>
            <a:r>
              <a:rPr lang="en-US" sz="2000" dirty="0" smtClean="0"/>
              <a:t>- [cit. 2013-01-21].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</a:t>
            </a:r>
            <a:r>
              <a:rPr lang="en-US" sz="2000" dirty="0" smtClean="0">
                <a:hlinkClick r:id="rId3"/>
              </a:rPr>
              <a:t>http://cs.wikipedia.org/wiki/Soubor:Jacques_offenbach.jpg</a:t>
            </a:r>
            <a:endParaRPr lang="cs-CZ" sz="2000" dirty="0" smtClean="0"/>
          </a:p>
          <a:p>
            <a:r>
              <a:rPr lang="en-US" sz="2000" i="1" dirty="0" smtClean="0"/>
              <a:t>Wikipedia: the free encyclopedia</a:t>
            </a:r>
            <a:r>
              <a:rPr lang="en-US" sz="2000" dirty="0" smtClean="0"/>
              <a:t> [online]. San Francisco (CA): Wikimedia Foundation, </a:t>
            </a:r>
            <a:r>
              <a:rPr lang="cs-CZ" sz="2000" dirty="0" smtClean="0"/>
              <a:t>20. 9. 2007, 12:02 </a:t>
            </a:r>
            <a:r>
              <a:rPr lang="en-US" sz="2000" dirty="0" smtClean="0"/>
              <a:t>- [cit. 2013-01-21].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</a:t>
            </a:r>
            <a:r>
              <a:rPr lang="en-US" sz="2000" dirty="0" smtClean="0">
                <a:hlinkClick r:id="rId4"/>
              </a:rPr>
              <a:t>http://cs.wikipedia.org/wiki/Soubor:Arthur_Sullivan.jpg</a:t>
            </a:r>
            <a:endParaRPr lang="cs-CZ" sz="2000" dirty="0" smtClean="0"/>
          </a:p>
          <a:p>
            <a:r>
              <a:rPr lang="en-US" sz="2000" i="1" dirty="0" smtClean="0"/>
              <a:t>Wikipedia: the free encyclopedia</a:t>
            </a:r>
            <a:r>
              <a:rPr lang="en-US" sz="2000" dirty="0" smtClean="0"/>
              <a:t> [online]. San Francisco (CA): Wikimedia Foundation, </a:t>
            </a:r>
            <a:r>
              <a:rPr lang="cs-CZ" sz="2000" dirty="0" smtClean="0"/>
              <a:t>15. 12. 2005, 21:45 </a:t>
            </a:r>
            <a:r>
              <a:rPr lang="en-US" sz="2000" dirty="0" smtClean="0"/>
              <a:t>- [cit. 2013-01-21].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</a:t>
            </a:r>
            <a:r>
              <a:rPr lang="en-US" sz="2000" dirty="0" smtClean="0">
                <a:hlinkClick r:id="rId5"/>
              </a:rPr>
              <a:t>http://cs.wikipedia.org/wiki/Soubor:Oskar_Nedbal.jpg</a:t>
            </a:r>
            <a:endParaRPr lang="cs-CZ" sz="2000" dirty="0" smtClean="0"/>
          </a:p>
          <a:p>
            <a:r>
              <a:rPr lang="cs-CZ" sz="2000" dirty="0" smtClean="0"/>
              <a:t>CMÍRAL, Adolf. </a:t>
            </a:r>
            <a:r>
              <a:rPr lang="cs-CZ" sz="2000" i="1" dirty="0" smtClean="0"/>
              <a:t>Heslo: Opereta. In: Základní pojmy hudební. </a:t>
            </a:r>
            <a:r>
              <a:rPr lang="cs-CZ" sz="2000" dirty="0" smtClean="0"/>
              <a:t>Praha: Státní nakladatelství krásné literatury, hudby a umění. 1957. str. 189 - 190.</a:t>
            </a:r>
          </a:p>
          <a:p>
            <a:r>
              <a:rPr lang="cs-CZ" sz="2000" dirty="0" smtClean="0"/>
              <a:t>HRČKOVÁ, Naďa. </a:t>
            </a:r>
            <a:r>
              <a:rPr lang="cs-CZ" sz="2000" i="1" dirty="0" smtClean="0"/>
              <a:t>Heslo: </a:t>
            </a:r>
            <a:r>
              <a:rPr lang="cs-CZ" sz="2000" i="1" dirty="0" err="1" smtClean="0"/>
              <a:t>Johann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Strauss</a:t>
            </a:r>
            <a:r>
              <a:rPr lang="cs-CZ" sz="2000" i="1" dirty="0" smtClean="0"/>
              <a:t>. In: Dějiny hudby V., Hudba 19. století. </a:t>
            </a:r>
            <a:r>
              <a:rPr lang="cs-CZ" sz="2000" dirty="0" smtClean="0"/>
              <a:t>Bratislava: vydavatelství IKAR. 2010. str. 380 – 381.</a:t>
            </a:r>
          </a:p>
          <a:p>
            <a:r>
              <a:rPr lang="cs-CZ" sz="2000" dirty="0" smtClean="0"/>
              <a:t>HRČKOVÁ, Naďa. </a:t>
            </a:r>
            <a:r>
              <a:rPr lang="cs-CZ" sz="2000" i="1" dirty="0" smtClean="0"/>
              <a:t>Heslo: </a:t>
            </a:r>
            <a:r>
              <a:rPr lang="cs-CZ" sz="2000" i="1" dirty="0" err="1" smtClean="0"/>
              <a:t>Jasques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Offenbach</a:t>
            </a:r>
            <a:r>
              <a:rPr lang="cs-CZ" sz="2000" i="1" dirty="0" smtClean="0"/>
              <a:t>. In: Dějiny hudby V., Hudba 19. století. </a:t>
            </a:r>
            <a:r>
              <a:rPr lang="cs-CZ" sz="2000" dirty="0" smtClean="0"/>
              <a:t>Bratislava: vydavatelství IKAR. 2010. str. 380 – 381.</a:t>
            </a:r>
          </a:p>
          <a:p>
            <a:r>
              <a:rPr lang="cs-CZ" sz="2000" dirty="0" smtClean="0"/>
              <a:t>HRČKOVÁ, Naďa. </a:t>
            </a:r>
            <a:r>
              <a:rPr lang="cs-CZ" sz="2000" i="1" dirty="0" smtClean="0"/>
              <a:t>Heslo: </a:t>
            </a:r>
            <a:r>
              <a:rPr lang="cs-CZ" sz="2000" i="1" smtClean="0"/>
              <a:t>Oskar Nedbal. </a:t>
            </a:r>
            <a:r>
              <a:rPr lang="cs-CZ" sz="2000" i="1" dirty="0" smtClean="0"/>
              <a:t>In: Dějiny hudby V., Hudba 19. století. </a:t>
            </a:r>
            <a:r>
              <a:rPr lang="cs-CZ" sz="2000" dirty="0" smtClean="0"/>
              <a:t>Bratislava: vydavatelství IKAR. 2010. str. 380 – 381.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693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Opereta</vt:lpstr>
      <vt:lpstr>Anotace</vt:lpstr>
      <vt:lpstr>Opereta jako hudební žánr</vt:lpstr>
      <vt:lpstr>Co je to OPERETA?</vt:lpstr>
      <vt:lpstr>První operety</vt:lpstr>
      <vt:lpstr>Johann Strauss mladší</vt:lpstr>
      <vt:lpstr>Další autoři operet</vt:lpstr>
      <vt:lpstr>Poznáš jednotlivé skladatele operet?</vt:lpstr>
      <vt:lpstr>Hudební ukázky</vt:lpstr>
      <vt:lpstr>Seznam použité literatury a internetové 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15</cp:revision>
  <dcterms:created xsi:type="dcterms:W3CDTF">2013-01-21T16:44:21Z</dcterms:created>
  <dcterms:modified xsi:type="dcterms:W3CDTF">2013-02-28T13:07:19Z</dcterms:modified>
</cp:coreProperties>
</file>