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5" r:id="rId9"/>
    <p:sldId id="266" r:id="rId10"/>
    <p:sldId id="264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EBCBC22-E9CB-4C76-AFE0-337002F2EEA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E6DB17-5071-4063-8C71-99FE1B1A6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4581128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1. 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VY_32_INOVACE_14_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rytmus a melodie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5" name="Nadpis 3"/>
          <p:cNvSpPr txBox="1">
            <a:spLocks/>
          </p:cNvSpPr>
          <p:nvPr/>
        </p:nvSpPr>
        <p:spPr>
          <a:xfrm>
            <a:off x="467544" y="692696"/>
            <a:ext cx="798842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Hudební teorie IV.</a:t>
            </a:r>
            <a:endParaRPr kumimoji="0" lang="cs-CZ" sz="8000" b="1" i="0" u="none" strike="noStrike" kern="1200" cap="none" spc="0" normalizeH="0" baseline="0" noProof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>
          <a:xfrm>
            <a:off x="674207" y="4941168"/>
            <a:ext cx="61093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n-lt"/>
                <a:ea typeface="+mn-ea"/>
                <a:cs typeface="+mn-cs"/>
              </a:rPr>
              <a:t>Rytmus a melodie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606856" y="6223949"/>
            <a:ext cx="5154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http://www.nohavica.wz.cz/getfile.php3?get=noty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2471" y="6223949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Nainstalujte nejdříve notový font: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19434429">
            <a:off x="-623027" y="586679"/>
            <a:ext cx="37822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996952"/>
            <a:ext cx="73448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Hraje </a:t>
            </a:r>
            <a:r>
              <a:rPr lang="cs-CZ" sz="2800" dirty="0"/>
              <a:t>důležitou úlohu také v tanci a v řeči, zejména básnické.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4077072"/>
            <a:ext cx="813690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Nejen </a:t>
            </a:r>
            <a:r>
              <a:rPr lang="cs-CZ" sz="2800" dirty="0"/>
              <a:t>tanečníci, ale i pochodující vojsko se řídí společným </a:t>
            </a:r>
            <a:r>
              <a:rPr lang="cs-CZ" sz="2800" dirty="0" smtClean="0"/>
              <a:t>rytmem </a:t>
            </a:r>
          </a:p>
          <a:p>
            <a:r>
              <a:rPr lang="cs-CZ" sz="2800" dirty="0" smtClean="0"/>
              <a:t>a </a:t>
            </a:r>
            <a:r>
              <a:rPr lang="cs-CZ" sz="2800" dirty="0"/>
              <a:t>i koncertní posluchači si často nenápadně „taktují“ spolu s </a:t>
            </a:r>
            <a:r>
              <a:rPr lang="cs-CZ" sz="2800" dirty="0" smtClean="0"/>
              <a:t>dirigentem</a:t>
            </a:r>
            <a:r>
              <a:rPr lang="cs-CZ" sz="2800" dirty="0"/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27784" y="54868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RYTMUS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9672" y="1196752"/>
            <a:ext cx="73448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Rytmus</a:t>
            </a:r>
            <a:r>
              <a:rPr lang="cs-CZ" sz="2800" dirty="0"/>
              <a:t> je </a:t>
            </a:r>
            <a:r>
              <a:rPr lang="cs-CZ" sz="2800" dirty="0" smtClean="0"/>
              <a:t>střídání </a:t>
            </a:r>
            <a:r>
              <a:rPr lang="cs-CZ" sz="2800" dirty="0"/>
              <a:t>různých délek </a:t>
            </a:r>
            <a:r>
              <a:rPr lang="cs-CZ" sz="2800" dirty="0" smtClean="0"/>
              <a:t>dob.</a:t>
            </a:r>
            <a:endParaRPr lang="cs-CZ" sz="2800" dirty="0"/>
          </a:p>
        </p:txBody>
      </p:sp>
      <p:pic>
        <p:nvPicPr>
          <p:cNvPr id="9" name="Picture 4" descr="http://img4.imageshack.us/img4/2474/sonbahar.png"/>
          <p:cNvPicPr>
            <a:picLocks noChangeAspect="1" noChangeArrowheads="1"/>
          </p:cNvPicPr>
          <p:nvPr/>
        </p:nvPicPr>
        <p:blipFill>
          <a:blip r:embed="rId2" cstate="print"/>
          <a:srcRect t="34141" b="44723"/>
          <a:stretch>
            <a:fillRect/>
          </a:stretch>
        </p:blipFill>
        <p:spPr bwMode="auto">
          <a:xfrm>
            <a:off x="755576" y="1772816"/>
            <a:ext cx="6715125" cy="93610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7" grpId="1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268760"/>
            <a:ext cx="77768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Hudební </a:t>
            </a:r>
            <a:r>
              <a:rPr lang="cs-CZ" sz="2800" b="1" dirty="0"/>
              <a:t>takt</a:t>
            </a:r>
            <a:r>
              <a:rPr lang="cs-CZ" sz="2800" dirty="0"/>
              <a:t> je krátký časový úsek hudební </a:t>
            </a:r>
            <a:r>
              <a:rPr lang="cs-CZ" sz="2800" dirty="0" smtClean="0"/>
              <a:t>skladby.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763688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TAKT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3068960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Střídají se v něm stejně </a:t>
            </a:r>
            <a:r>
              <a:rPr lang="cs-CZ" sz="2800" dirty="0"/>
              <a:t>dlouhé </a:t>
            </a:r>
            <a:r>
              <a:rPr lang="cs-CZ" sz="2800" dirty="0" smtClean="0"/>
              <a:t>doby.</a:t>
            </a:r>
            <a:endParaRPr lang="cs-CZ" sz="2800" dirty="0"/>
          </a:p>
        </p:txBody>
      </p:sp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229199"/>
            <a:ext cx="7704857" cy="726873"/>
          </a:xfrm>
          <a:prstGeom prst="rect">
            <a:avLst/>
          </a:prstGeom>
          <a:noFill/>
        </p:spPr>
      </p:pic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013176"/>
            <a:ext cx="586179" cy="1224137"/>
          </a:xfrm>
          <a:prstGeom prst="rect">
            <a:avLst/>
          </a:prstGeom>
          <a:noFill/>
        </p:spPr>
      </p:pic>
      <p:cxnSp>
        <p:nvCxnSpPr>
          <p:cNvPr id="7" name="Přímá spojovací čára 6"/>
          <p:cNvCxnSpPr/>
          <p:nvPr/>
        </p:nvCxnSpPr>
        <p:spPr>
          <a:xfrm>
            <a:off x="2987824" y="5229200"/>
            <a:ext cx="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572000" y="5229200"/>
            <a:ext cx="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516216" y="5229200"/>
            <a:ext cx="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532440" y="5229200"/>
            <a:ext cx="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11560" y="3717032"/>
            <a:ext cx="72008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/>
              <a:t>Počet dob a délka základní doby jsou vyznačeny na začátku notové osnovy. </a:t>
            </a:r>
          </a:p>
        </p:txBody>
      </p:sp>
      <p:pic>
        <p:nvPicPr>
          <p:cNvPr id="12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1691680" y="5085184"/>
            <a:ext cx="453381" cy="941643"/>
          </a:xfrm>
          <a:prstGeom prst="rect">
            <a:avLst/>
          </a:prstGeom>
          <a:noFill/>
        </p:spPr>
      </p:pic>
      <p:pic>
        <p:nvPicPr>
          <p:cNvPr id="13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2267744" y="5085184"/>
            <a:ext cx="453381" cy="941643"/>
          </a:xfrm>
          <a:prstGeom prst="rect">
            <a:avLst/>
          </a:prstGeom>
          <a:noFill/>
        </p:spPr>
      </p:pic>
      <p:pic>
        <p:nvPicPr>
          <p:cNvPr id="14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3851920" y="5085184"/>
            <a:ext cx="453381" cy="941643"/>
          </a:xfrm>
          <a:prstGeom prst="rect">
            <a:avLst/>
          </a:prstGeom>
          <a:noFill/>
        </p:spPr>
      </p:pic>
      <p:pic>
        <p:nvPicPr>
          <p:cNvPr id="15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3131840" y="5085184"/>
            <a:ext cx="453381" cy="941643"/>
          </a:xfrm>
          <a:prstGeom prst="rect">
            <a:avLst/>
          </a:prstGeom>
          <a:noFill/>
        </p:spPr>
      </p:pic>
      <p:pic>
        <p:nvPicPr>
          <p:cNvPr id="16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5652120" y="5085184"/>
            <a:ext cx="453381" cy="941643"/>
          </a:xfrm>
          <a:prstGeom prst="rect">
            <a:avLst/>
          </a:prstGeom>
          <a:noFill/>
        </p:spPr>
      </p:pic>
      <p:pic>
        <p:nvPicPr>
          <p:cNvPr id="17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4860032" y="5085184"/>
            <a:ext cx="453381" cy="941643"/>
          </a:xfrm>
          <a:prstGeom prst="rect">
            <a:avLst/>
          </a:prstGeom>
          <a:noFill/>
        </p:spPr>
      </p:pic>
      <p:pic>
        <p:nvPicPr>
          <p:cNvPr id="18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7596336" y="5085184"/>
            <a:ext cx="453381" cy="941643"/>
          </a:xfrm>
          <a:prstGeom prst="rect">
            <a:avLst/>
          </a:prstGeom>
          <a:noFill/>
        </p:spPr>
      </p:pic>
      <p:pic>
        <p:nvPicPr>
          <p:cNvPr id="19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6588224" y="5085184"/>
            <a:ext cx="453381" cy="941643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1259632" y="5013176"/>
            <a:ext cx="3945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5373216"/>
            <a:ext cx="3945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1560" y="2348880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Takty jsou oddělené taktovou čarou.</a:t>
            </a:r>
            <a:endParaRPr lang="cs-CZ" sz="2800" dirty="0"/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2987824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6516216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4572000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8532440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 rot="19434429">
            <a:off x="-695035" y="514671"/>
            <a:ext cx="37822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500"/>
                            </p:stCondLst>
                            <p:childTnLst>
                              <p:par>
                                <p:cTn id="7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500"/>
                            </p:stCondLst>
                            <p:childTnLst>
                              <p:par>
                                <p:cTn id="82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4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87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500"/>
                            </p:stCondLst>
                            <p:childTnLst>
                              <p:par>
                                <p:cTn id="89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1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94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500"/>
                            </p:stCondLst>
                            <p:childTnLst>
                              <p:par>
                                <p:cTn id="96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8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1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500"/>
                            </p:stCondLst>
                            <p:childTnLst>
                              <p:par>
                                <p:cTn id="103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4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5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8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00"/>
                            </p:stCondLst>
                            <p:childTnLst>
                              <p:par>
                                <p:cTn id="130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000"/>
                            </p:stCondLst>
                            <p:childTnLst>
                              <p:par>
                                <p:cTn id="137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000"/>
                            </p:stCondLst>
                            <p:childTnLst>
                              <p:par>
                                <p:cTn id="151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6000"/>
                            </p:stCondLst>
                            <p:childTnLst>
                              <p:par>
                                <p:cTn id="158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7000"/>
                            </p:stCondLst>
                            <p:childTnLst>
                              <p:par>
                                <p:cTn id="165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11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Nejvíce používané takty: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84482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00808"/>
            <a:ext cx="7776865" cy="576064"/>
          </a:xfrm>
          <a:prstGeom prst="rect">
            <a:avLst/>
          </a:prstGeom>
          <a:noFill/>
        </p:spPr>
      </p:pic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84784"/>
            <a:ext cx="514171" cy="10081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043608" y="285293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43608" y="328498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9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140968"/>
            <a:ext cx="7776865" cy="576064"/>
          </a:xfrm>
          <a:prstGeom prst="rect">
            <a:avLst/>
          </a:prstGeom>
          <a:noFill/>
        </p:spPr>
      </p:pic>
      <p:pic>
        <p:nvPicPr>
          <p:cNvPr id="10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924944"/>
            <a:ext cx="514171" cy="100811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15616" y="4509120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494116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1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97152"/>
            <a:ext cx="7776865" cy="576064"/>
          </a:xfrm>
          <a:prstGeom prst="rect">
            <a:avLst/>
          </a:prstGeom>
          <a:noFill/>
        </p:spPr>
      </p:pic>
      <p:pic>
        <p:nvPicPr>
          <p:cNvPr id="1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581128"/>
            <a:ext cx="514171" cy="1008112"/>
          </a:xfrm>
          <a:prstGeom prst="rect">
            <a:avLst/>
          </a:prstGeom>
          <a:noFill/>
        </p:spPr>
      </p:pic>
      <p:cxnSp>
        <p:nvCxnSpPr>
          <p:cNvPr id="15" name="Přímá spojovací čára 14"/>
          <p:cNvCxnSpPr/>
          <p:nvPr/>
        </p:nvCxnSpPr>
        <p:spPr>
          <a:xfrm>
            <a:off x="3059832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788024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516216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707904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940152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707904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8460432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8388424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3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1907704" y="1556792"/>
            <a:ext cx="381373" cy="792088"/>
          </a:xfrm>
          <a:prstGeom prst="rect">
            <a:avLst/>
          </a:prstGeom>
          <a:noFill/>
        </p:spPr>
      </p:pic>
      <p:pic>
        <p:nvPicPr>
          <p:cNvPr id="24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2411760" y="1556792"/>
            <a:ext cx="381373" cy="792088"/>
          </a:xfrm>
          <a:prstGeom prst="rect">
            <a:avLst/>
          </a:prstGeom>
          <a:noFill/>
        </p:spPr>
      </p:pic>
      <p:pic>
        <p:nvPicPr>
          <p:cNvPr id="25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3275856" y="1628800"/>
            <a:ext cx="365365" cy="648072"/>
          </a:xfrm>
          <a:prstGeom prst="rect">
            <a:avLst/>
          </a:prstGeom>
          <a:noFill/>
        </p:spPr>
      </p:pic>
      <p:pic>
        <p:nvPicPr>
          <p:cNvPr id="26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4932040" y="1556792"/>
            <a:ext cx="381373" cy="792088"/>
          </a:xfrm>
          <a:prstGeom prst="rect">
            <a:avLst/>
          </a:prstGeom>
          <a:noFill/>
        </p:spPr>
      </p:pic>
      <p:pic>
        <p:nvPicPr>
          <p:cNvPr id="27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5436096" y="1556792"/>
            <a:ext cx="381373" cy="792088"/>
          </a:xfrm>
          <a:prstGeom prst="rect">
            <a:avLst/>
          </a:prstGeom>
          <a:noFill/>
        </p:spPr>
      </p:pic>
      <p:pic>
        <p:nvPicPr>
          <p:cNvPr id="28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6876256" y="1628800"/>
            <a:ext cx="365365" cy="648072"/>
          </a:xfrm>
          <a:prstGeom prst="rect">
            <a:avLst/>
          </a:prstGeom>
          <a:noFill/>
        </p:spPr>
      </p:pic>
      <p:pic>
        <p:nvPicPr>
          <p:cNvPr id="29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1835696" y="2996952"/>
            <a:ext cx="381373" cy="792088"/>
          </a:xfrm>
          <a:prstGeom prst="rect">
            <a:avLst/>
          </a:prstGeom>
          <a:noFill/>
        </p:spPr>
      </p:pic>
      <p:pic>
        <p:nvPicPr>
          <p:cNvPr id="30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2699792" y="3068960"/>
            <a:ext cx="365365" cy="648072"/>
          </a:xfrm>
          <a:prstGeom prst="rect">
            <a:avLst/>
          </a:prstGeom>
          <a:noFill/>
        </p:spPr>
      </p:pic>
      <p:pic>
        <p:nvPicPr>
          <p:cNvPr id="31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3779912" y="2996952"/>
            <a:ext cx="381373" cy="792088"/>
          </a:xfrm>
          <a:prstGeom prst="rect">
            <a:avLst/>
          </a:prstGeom>
          <a:noFill/>
        </p:spPr>
      </p:pic>
      <p:pic>
        <p:nvPicPr>
          <p:cNvPr id="32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4644008" y="3068960"/>
            <a:ext cx="365365" cy="648072"/>
          </a:xfrm>
          <a:prstGeom prst="rect">
            <a:avLst/>
          </a:prstGeom>
          <a:noFill/>
        </p:spPr>
      </p:pic>
      <p:pic>
        <p:nvPicPr>
          <p:cNvPr id="33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6228184" y="3068960"/>
            <a:ext cx="365365" cy="648072"/>
          </a:xfrm>
          <a:prstGeom prst="rect">
            <a:avLst/>
          </a:prstGeom>
          <a:noFill/>
        </p:spPr>
      </p:pic>
      <p:pic>
        <p:nvPicPr>
          <p:cNvPr id="34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7164288" y="2996952"/>
            <a:ext cx="381373" cy="792088"/>
          </a:xfrm>
          <a:prstGeom prst="rect">
            <a:avLst/>
          </a:prstGeom>
          <a:noFill/>
        </p:spPr>
      </p:pic>
      <p:cxnSp>
        <p:nvCxnSpPr>
          <p:cNvPr id="35" name="Přímá spojovací čára 34"/>
          <p:cNvCxnSpPr/>
          <p:nvPr/>
        </p:nvCxnSpPr>
        <p:spPr>
          <a:xfrm>
            <a:off x="8388424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6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t="17878" r="79245"/>
          <a:stretch>
            <a:fillRect/>
          </a:stretch>
        </p:blipFill>
        <p:spPr bwMode="auto">
          <a:xfrm>
            <a:off x="1835696" y="4653136"/>
            <a:ext cx="390707" cy="738988"/>
          </a:xfrm>
          <a:prstGeom prst="rect">
            <a:avLst/>
          </a:prstGeom>
          <a:noFill/>
        </p:spPr>
      </p:pic>
      <p:pic>
        <p:nvPicPr>
          <p:cNvPr id="37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3923928" y="4725144"/>
            <a:ext cx="365365" cy="648072"/>
          </a:xfrm>
          <a:prstGeom prst="rect">
            <a:avLst/>
          </a:prstGeom>
          <a:noFill/>
        </p:spPr>
      </p:pic>
      <p:pic>
        <p:nvPicPr>
          <p:cNvPr id="38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4644008" y="4725144"/>
            <a:ext cx="365365" cy="648072"/>
          </a:xfrm>
          <a:prstGeom prst="rect">
            <a:avLst/>
          </a:prstGeom>
          <a:noFill/>
        </p:spPr>
      </p:pic>
      <p:cxnSp>
        <p:nvCxnSpPr>
          <p:cNvPr id="39" name="Přímá spojovací čára 38"/>
          <p:cNvCxnSpPr/>
          <p:nvPr/>
        </p:nvCxnSpPr>
        <p:spPr>
          <a:xfrm>
            <a:off x="5868144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0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6084168" y="4653136"/>
            <a:ext cx="381373" cy="792088"/>
          </a:xfrm>
          <a:prstGeom prst="rect">
            <a:avLst/>
          </a:prstGeom>
          <a:noFill/>
        </p:spPr>
      </p:pic>
      <p:pic>
        <p:nvPicPr>
          <p:cNvPr id="41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6588224" y="4653136"/>
            <a:ext cx="381373" cy="792088"/>
          </a:xfrm>
          <a:prstGeom prst="rect">
            <a:avLst/>
          </a:prstGeom>
          <a:noFill/>
        </p:spPr>
      </p:pic>
      <p:pic>
        <p:nvPicPr>
          <p:cNvPr id="42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7164288" y="4653136"/>
            <a:ext cx="381373" cy="792088"/>
          </a:xfrm>
          <a:prstGeom prst="rect">
            <a:avLst/>
          </a:prstGeom>
          <a:noFill/>
        </p:spPr>
      </p:pic>
      <p:pic>
        <p:nvPicPr>
          <p:cNvPr id="43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7812360" y="4653136"/>
            <a:ext cx="381373" cy="792088"/>
          </a:xfrm>
          <a:prstGeom prst="rect">
            <a:avLst/>
          </a:prstGeom>
          <a:noFill/>
        </p:spPr>
      </p:pic>
      <p:sp>
        <p:nvSpPr>
          <p:cNvPr id="44" name="Obdélník 43"/>
          <p:cNvSpPr/>
          <p:nvPr/>
        </p:nvSpPr>
        <p:spPr>
          <a:xfrm rot="19434429">
            <a:off x="-695035" y="514671"/>
            <a:ext cx="37822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7" grpId="0"/>
      <p:bldP spid="8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Vyzkoušejte sami: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7776865" cy="576064"/>
          </a:xfrm>
          <a:prstGeom prst="rect">
            <a:avLst/>
          </a:prstGeom>
          <a:noFill/>
        </p:spPr>
      </p:pic>
      <p:pic>
        <p:nvPicPr>
          <p:cNvPr id="4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77072"/>
            <a:ext cx="7776865" cy="576064"/>
          </a:xfrm>
          <a:prstGeom prst="rect">
            <a:avLst/>
          </a:prstGeom>
          <a:noFill/>
        </p:spPr>
      </p:pic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517232"/>
            <a:ext cx="7776865" cy="576064"/>
          </a:xfrm>
          <a:prstGeom prst="rect">
            <a:avLst/>
          </a:prstGeom>
          <a:noFill/>
        </p:spPr>
      </p:pic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420888"/>
            <a:ext cx="514171" cy="1008112"/>
          </a:xfrm>
          <a:prstGeom prst="rect">
            <a:avLst/>
          </a:prstGeom>
          <a:noFill/>
        </p:spPr>
      </p:pic>
      <p:pic>
        <p:nvPicPr>
          <p:cNvPr id="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861048"/>
            <a:ext cx="514171" cy="1008112"/>
          </a:xfrm>
          <a:prstGeom prst="rect">
            <a:avLst/>
          </a:prstGeom>
          <a:noFill/>
        </p:spPr>
      </p:pic>
      <p:pic>
        <p:nvPicPr>
          <p:cNvPr id="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514171" cy="10081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331640" y="177281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170080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1700808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3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170080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1700808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170080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1124744"/>
            <a:ext cx="6075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Přesuňte čísla  2. Vytvořte taktové čáry  3. Zapište noty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 rot="19434429">
            <a:off x="-695035" y="514671"/>
            <a:ext cx="37822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Melodie</a:t>
            </a:r>
          </a:p>
        </p:txBody>
      </p:sp>
      <p:pic>
        <p:nvPicPr>
          <p:cNvPr id="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229200"/>
            <a:ext cx="7776865" cy="576064"/>
          </a:xfrm>
          <a:prstGeom prst="rect">
            <a:avLst/>
          </a:prstGeom>
          <a:noFill/>
        </p:spPr>
      </p:pic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013176"/>
            <a:ext cx="514171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47664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/>
              </a:rPr>
              <a:t>h</a:t>
            </a:r>
            <a:endParaRPr lang="cs-CZ" sz="4200" dirty="0">
              <a:latin typeface="Noty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1196752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Už víme, že k zápisu not potřebujeme </a:t>
            </a:r>
            <a:r>
              <a:rPr lang="cs-CZ" sz="2800" i="1" u="sng" dirty="0" smtClean="0"/>
              <a:t>notovou osnovu a klíč</a:t>
            </a:r>
            <a:endParaRPr lang="cs-CZ" sz="2800" i="1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71600" y="2420888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Už víme, že do notové osnovy píšeme </a:t>
            </a:r>
            <a:r>
              <a:rPr lang="cs-CZ" sz="2800" i="1" u="sng" dirty="0" smtClean="0"/>
              <a:t>noty</a:t>
            </a:r>
            <a:endParaRPr lang="cs-CZ" sz="2800" i="1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3717032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Noty píšeme na řádky a do mezer</a:t>
            </a:r>
            <a:endParaRPr lang="cs-CZ" sz="2800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00382 -0.0537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81481E-6 L -0.00382 -0.08519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4300"/>
                                    </p:animMotion>
                                  </p:childTnLst>
                                </p:cTn>
                              </p:par>
                              <p:par>
                                <p:cTn id="97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1481E-6 L 0.00399 -0.03264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1600"/>
                                    </p:animMotion>
                                  </p:childTnLst>
                                </p:cTn>
                              </p:par>
                              <p:par>
                                <p:cTn id="99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00399 -0.06413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3200"/>
                                    </p:animMotion>
                                  </p:childTnLst>
                                </p:cTn>
                              </p:par>
                              <p:par>
                                <p:cTn id="101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81481E-6 L 0.00399 -0.08519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4300"/>
                                    </p:animMotion>
                                  </p:childTnLst>
                                </p:cTn>
                              </p:par>
                              <p:par>
                                <p:cTn id="103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0.00399 -0.07477 " pathEditMode="relative" rAng="0" ptsTypes="AA">
                                      <p:cBhvr>
                                        <p:cTn id="10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3800"/>
                                    </p:animMotion>
                                  </p:childTnLst>
                                </p:cTn>
                              </p:par>
                              <p:par>
                                <p:cTn id="105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11111E-6 L -0.00382 0.01991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7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7776865" cy="576064"/>
          </a:xfrm>
          <a:prstGeom prst="rect">
            <a:avLst/>
          </a:prstGeom>
          <a:noFill/>
        </p:spPr>
      </p:pic>
      <p:pic>
        <p:nvPicPr>
          <p:cNvPr id="3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12776"/>
            <a:ext cx="514171" cy="10081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4048" y="18448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18448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1979712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>
            <a:off x="2555776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>
            <a:off x="4139952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3635896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0800000">
            <a:off x="4644008" y="18448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54868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Tak vytvoří noty melodii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3284984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Když noty uspořádáme pravidelně za sebou, vytvoříme </a:t>
            </a:r>
            <a:r>
              <a:rPr lang="cs-CZ" sz="2800" i="1" u="sng" dirty="0" smtClean="0"/>
              <a:t>STUPNICI</a:t>
            </a:r>
            <a:endParaRPr lang="cs-CZ" sz="2800" i="1" u="sng" dirty="0"/>
          </a:p>
        </p:txBody>
      </p:sp>
      <p:pic>
        <p:nvPicPr>
          <p:cNvPr id="17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157192"/>
            <a:ext cx="7776865" cy="57606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1979712" y="53732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941168"/>
            <a:ext cx="514171" cy="1008112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555776" y="53012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59832" y="52292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635896" y="515719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10800000">
            <a:off x="413995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5" name="TextovéPole 24"/>
          <p:cNvSpPr txBox="1"/>
          <p:nvPr/>
        </p:nvSpPr>
        <p:spPr>
          <a:xfrm rot="10800000">
            <a:off x="4644008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10800000">
            <a:off x="5292080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0800000">
            <a:off x="5868144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00382 -0.05371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2700"/>
                                    </p:animMotion>
                                  </p:childTnLst>
                                </p:cTn>
                              </p:par>
                              <p:par>
                                <p:cTn id="76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81481E-6 L -0.00382 -0.08519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4300"/>
                                    </p:animMotion>
                                  </p:childTnLst>
                                </p:cTn>
                              </p:par>
                              <p:par>
                                <p:cTn id="78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1481E-6 L 0.00399 -0.03264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1600"/>
                                    </p:animMotion>
                                  </p:childTnLst>
                                </p:cTn>
                              </p:par>
                              <p:par>
                                <p:cTn id="80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00399 -0.06413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3200"/>
                                    </p:animMotion>
                                  </p:childTnLst>
                                </p:cTn>
                              </p:par>
                              <p:par>
                                <p:cTn id="82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81481E-6 L 0.00399 -0.08519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4300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0.00399 -0.07477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0"/>
                            </p:stCondLst>
                            <p:childTnLst>
                              <p:par>
                                <p:cTn id="8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500"/>
                            </p:stCondLst>
                            <p:childTnLst>
                              <p:par>
                                <p:cTn id="103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500"/>
                            </p:stCondLst>
                            <p:childTnLst>
                              <p:par>
                                <p:cTn id="11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1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4500"/>
                            </p:stCondLst>
                            <p:childTnLst>
                              <p:par>
                                <p:cTn id="12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500"/>
                            </p:stCondLst>
                            <p:childTnLst>
                              <p:par>
                                <p:cTn id="13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6500"/>
                            </p:stCondLst>
                            <p:childTnLst>
                              <p:par>
                                <p:cTn id="13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7500"/>
                            </p:stCondLst>
                            <p:childTnLst>
                              <p:par>
                                <p:cTn id="14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8500"/>
                            </p:stCondLst>
                            <p:childTnLst>
                              <p:par>
                                <p:cTn id="15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9500"/>
                            </p:stCondLst>
                            <p:childTnLst>
                              <p:par>
                                <p:cTn id="15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3" grpId="0"/>
      <p:bldP spid="13" grpId="1"/>
      <p:bldP spid="15" grpId="0"/>
      <p:bldP spid="16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60648"/>
            <a:ext cx="5904656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Vytvořte uspořádáním tónů melodii.</a:t>
            </a:r>
          </a:p>
        </p:txBody>
      </p:sp>
      <p:pic>
        <p:nvPicPr>
          <p:cNvPr id="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157192"/>
            <a:ext cx="7776865" cy="576064"/>
          </a:xfrm>
          <a:prstGeom prst="rect">
            <a:avLst/>
          </a:prstGeom>
          <a:noFill/>
        </p:spPr>
      </p:pic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941168"/>
            <a:ext cx="514171" cy="1008112"/>
          </a:xfrm>
          <a:prstGeom prst="rect">
            <a:avLst/>
          </a:prstGeom>
          <a:noFill/>
        </p:spPr>
      </p:pic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420888"/>
            <a:ext cx="7776865" cy="576064"/>
          </a:xfrm>
          <a:prstGeom prst="rect">
            <a:avLst/>
          </a:prstGeom>
          <a:noFill/>
        </p:spPr>
      </p:pic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204864"/>
            <a:ext cx="514171" cy="1008112"/>
          </a:xfrm>
          <a:prstGeom prst="rect">
            <a:avLst/>
          </a:prstGeom>
          <a:noFill/>
        </p:spPr>
      </p:pic>
      <p:pic>
        <p:nvPicPr>
          <p:cNvPr id="7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789040"/>
            <a:ext cx="7776865" cy="576064"/>
          </a:xfrm>
          <a:prstGeom prst="rect">
            <a:avLst/>
          </a:prstGeom>
          <a:noFill/>
        </p:spPr>
      </p:pic>
      <p:pic>
        <p:nvPicPr>
          <p:cNvPr id="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73016"/>
            <a:ext cx="514171" cy="10081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835696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1340768"/>
            <a:ext cx="360040" cy="763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23728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41176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9979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87824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563888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85192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3995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427984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04048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9208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8011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868144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56176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444208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02027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308304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73224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2000"/>
                            </p:stCondLst>
                            <p:childTnLst>
                              <p:par>
                                <p:cTn id="7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3000"/>
                            </p:stCondLst>
                            <p:childTnLst>
                              <p:par>
                                <p:cTn id="86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4000"/>
                            </p:stCondLst>
                            <p:childTnLst>
                              <p:par>
                                <p:cTn id="9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5000"/>
                            </p:stCondLst>
                            <p:childTnLst>
                              <p:par>
                                <p:cTn id="10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7000"/>
                            </p:stCondLst>
                            <p:childTnLst>
                              <p:par>
                                <p:cTn id="11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60648"/>
            <a:ext cx="5904656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Posuň tóny tak, aby vytvořily melodii.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41277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84482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6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00808"/>
            <a:ext cx="7776865" cy="576064"/>
          </a:xfrm>
          <a:prstGeom prst="rect">
            <a:avLst/>
          </a:prstGeom>
          <a:noFill/>
        </p:spPr>
      </p:pic>
      <p:pic>
        <p:nvPicPr>
          <p:cNvPr id="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84784"/>
            <a:ext cx="514171" cy="10081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285293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43608" y="328498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10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140968"/>
            <a:ext cx="7776865" cy="576064"/>
          </a:xfrm>
          <a:prstGeom prst="rect">
            <a:avLst/>
          </a:prstGeom>
          <a:noFill/>
        </p:spPr>
      </p:pic>
      <p:pic>
        <p:nvPicPr>
          <p:cNvPr id="11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924944"/>
            <a:ext cx="514171" cy="100811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115616" y="4509120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94116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14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97152"/>
            <a:ext cx="7776865" cy="576064"/>
          </a:xfrm>
          <a:prstGeom prst="rect">
            <a:avLst/>
          </a:prstGeom>
          <a:noFill/>
        </p:spPr>
      </p:pic>
      <p:pic>
        <p:nvPicPr>
          <p:cNvPr id="1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581128"/>
            <a:ext cx="514171" cy="1008112"/>
          </a:xfrm>
          <a:prstGeom prst="rect">
            <a:avLst/>
          </a:prstGeom>
          <a:noFill/>
        </p:spPr>
      </p:pic>
      <p:cxnSp>
        <p:nvCxnSpPr>
          <p:cNvPr id="16" name="Přímá spojovací čára 15"/>
          <p:cNvCxnSpPr/>
          <p:nvPr/>
        </p:nvCxnSpPr>
        <p:spPr>
          <a:xfrm>
            <a:off x="3059832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88024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516216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707904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940152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707904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8460432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8388424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8388424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5868144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1835696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076056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619672" y="32129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932040" y="32129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35696" y="4869160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084168" y="4797152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588224" y="4797152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092280" y="4797152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524328" y="4797152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275856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85192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067944" y="3140968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555776" y="3140968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38031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73224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228184" y="32129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860032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923928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308304" y="3140968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00"/>
                            </p:stCondLst>
                            <p:childTnLst>
                              <p:par>
                                <p:cTn id="13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000"/>
                            </p:stCondLst>
                            <p:childTnLst>
                              <p:par>
                                <p:cTn id="13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000"/>
                            </p:stCondLst>
                            <p:childTnLst>
                              <p:par>
                                <p:cTn id="15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6000"/>
                            </p:stCondLst>
                            <p:childTnLst>
                              <p:par>
                                <p:cTn id="15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7000"/>
                            </p:stCondLst>
                            <p:childTnLst>
                              <p:par>
                                <p:cTn id="16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8" grpId="0"/>
      <p:bldP spid="9" grpId="0"/>
      <p:bldP spid="12" grpId="0"/>
      <p:bldP spid="13" grpId="0"/>
      <p:bldP spid="46" grpId="0"/>
      <p:bldP spid="47" grpId="0"/>
      <p:bldP spid="48" grpId="0"/>
      <p:bldP spid="49" grpId="0"/>
      <p:bldP spid="61" grpId="0"/>
      <p:bldP spid="62" grpId="0"/>
      <p:bldP spid="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60648"/>
            <a:ext cx="5904656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Vytvořte melodii a dodržte pravidla taktu a rytmu</a:t>
            </a:r>
          </a:p>
        </p:txBody>
      </p:sp>
      <p:pic>
        <p:nvPicPr>
          <p:cNvPr id="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157192"/>
            <a:ext cx="7776865" cy="576064"/>
          </a:xfrm>
          <a:prstGeom prst="rect">
            <a:avLst/>
          </a:prstGeom>
          <a:noFill/>
        </p:spPr>
      </p:pic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941168"/>
            <a:ext cx="514171" cy="1008112"/>
          </a:xfrm>
          <a:prstGeom prst="rect">
            <a:avLst/>
          </a:prstGeom>
          <a:noFill/>
        </p:spPr>
      </p:pic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420888"/>
            <a:ext cx="7776865" cy="576064"/>
          </a:xfrm>
          <a:prstGeom prst="rect">
            <a:avLst/>
          </a:prstGeom>
          <a:noFill/>
        </p:spPr>
      </p:pic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204864"/>
            <a:ext cx="514171" cy="1008112"/>
          </a:xfrm>
          <a:prstGeom prst="rect">
            <a:avLst/>
          </a:prstGeom>
          <a:noFill/>
        </p:spPr>
      </p:pic>
      <p:pic>
        <p:nvPicPr>
          <p:cNvPr id="7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789040"/>
            <a:ext cx="7776865" cy="576064"/>
          </a:xfrm>
          <a:prstGeom prst="rect">
            <a:avLst/>
          </a:prstGeom>
          <a:noFill/>
        </p:spPr>
      </p:pic>
      <p:pic>
        <p:nvPicPr>
          <p:cNvPr id="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573016"/>
            <a:ext cx="514171" cy="10081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835696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1340768"/>
            <a:ext cx="360040" cy="763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1340768"/>
            <a:ext cx="4320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w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23728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41176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9979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87824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563888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85192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3995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427984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04048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9208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8011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868144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56176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444208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020272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308304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732240" y="1844824"/>
            <a:ext cx="34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q</a:t>
            </a:r>
            <a:endParaRPr lang="cs-CZ" sz="4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043608" y="213285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043608" y="256490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043608" y="3501008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3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1043608" y="3933056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115616" y="4869160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1115616" y="530120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cxnSp>
        <p:nvCxnSpPr>
          <p:cNvPr id="50" name="Přímá spojovací čára 49"/>
          <p:cNvCxnSpPr/>
          <p:nvPr/>
        </p:nvCxnSpPr>
        <p:spPr>
          <a:xfrm>
            <a:off x="3059832" y="242088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4788024" y="242088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6516216" y="242088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3707904" y="3789040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5940152" y="3789040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3707904" y="515719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5868144" y="515719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8532440" y="3789040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8460432" y="242088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8460432" y="515719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2000"/>
                            </p:stCondLst>
                            <p:childTnLst>
                              <p:par>
                                <p:cTn id="7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3000"/>
                            </p:stCondLst>
                            <p:childTnLst>
                              <p:par>
                                <p:cTn id="86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4000"/>
                            </p:stCondLst>
                            <p:childTnLst>
                              <p:par>
                                <p:cTn id="9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5000"/>
                            </p:stCondLst>
                            <p:childTnLst>
                              <p:par>
                                <p:cTn id="10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7000"/>
                            </p:stCondLst>
                            <p:childTnLst>
                              <p:par>
                                <p:cTn id="11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556792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ask</a:t>
            </a:r>
            <a:r>
              <a:rPr lang="cs-CZ" sz="1200" dirty="0" smtClean="0"/>
              <a:t>-</a:t>
            </a:r>
            <a:r>
              <a:rPr lang="cs-CZ" sz="1200" dirty="0" err="1" smtClean="0"/>
              <a:t>resimleri.com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/Nota-</a:t>
            </a:r>
            <a:r>
              <a:rPr lang="cs-CZ" sz="1200" dirty="0" err="1" smtClean="0"/>
              <a:t>resimleri</a:t>
            </a:r>
            <a:r>
              <a:rPr lang="cs-CZ" sz="1200" dirty="0" smtClean="0"/>
              <a:t>-4.jpeg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247</TotalTime>
  <Words>343</Words>
  <Application>Microsoft Office PowerPoint</Application>
  <PresentationFormat>Předvádění na obrazovce (4:3)</PresentationFormat>
  <Paragraphs>178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zak</cp:lastModifiedBy>
  <cp:revision>24</cp:revision>
  <dcterms:created xsi:type="dcterms:W3CDTF">2013-02-17T10:08:35Z</dcterms:created>
  <dcterms:modified xsi:type="dcterms:W3CDTF">2013-02-28T13:00:17Z</dcterms:modified>
</cp:coreProperties>
</file>