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00808"/>
            <a:ext cx="5407621" cy="1048603"/>
          </a:xfrm>
          <a:prstGeom prst="rect">
            <a:avLst/>
          </a:prstGeom>
          <a:noFill/>
        </p:spPr>
      </p:pic>
      <p:graphicFrame>
        <p:nvGraphicFramePr>
          <p:cNvPr id="5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904808536"/>
              </p:ext>
            </p:extLst>
          </p:nvPr>
        </p:nvGraphicFramePr>
        <p:xfrm>
          <a:off x="2043981" y="3140968"/>
          <a:ext cx="4839335" cy="1892808"/>
        </p:xfrm>
        <a:graphic>
          <a:graphicData uri="http://schemas.openxmlformats.org/drawingml/2006/table">
            <a:tbl>
              <a:tblPr firstRow="1" firstCol="1" bandRow="1"/>
              <a:tblGrid>
                <a:gridCol w="483933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  Základní škola J. E. Purkyně a Základní umělecká škola Libochovice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 Mgr. Jitka Hajná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VY_32_INOVACE_19_D_2. světová válka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Téma: 2. světová válka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 CZ.1.07/1.4.00/21.2803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9994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2239955"/>
              </p:ext>
            </p:extLst>
          </p:nvPr>
        </p:nvGraphicFramePr>
        <p:xfrm>
          <a:off x="2091372" y="2066385"/>
          <a:ext cx="4961255" cy="3172968"/>
        </p:xfrm>
        <a:graphic>
          <a:graphicData uri="http://schemas.openxmlformats.org/drawingml/2006/table">
            <a:tbl>
              <a:tblPr firstRow="1" firstCol="1" bandRow="1"/>
              <a:tblGrid>
                <a:gridCol w="1864360"/>
                <a:gridCol w="3096895"/>
              </a:tblGrid>
              <a:tr h="335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Výkladová prezentace, utřídění informací, chronologické seřazení událostí                                                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Mgr. Jitka Hajná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Dějepis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9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Pochopení souvislostí, znalost pojmů, orientace v čase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- žádné -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Zpětná vazba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Ověření znalostí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Aktivita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základní vzdělávání – druhý stupeň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2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14 </a:t>
                      </a: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- 15 let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71604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2.světová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412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1939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srpen 1939 – smlouva Německa a SSSR o neútočení</a:t>
            </a:r>
          </a:p>
          <a:p>
            <a:r>
              <a:rPr lang="cs-CZ" dirty="0" smtClean="0"/>
              <a:t>1.9.1939 – Německo rozpoutalo válku -</a:t>
            </a:r>
            <a:r>
              <a:rPr lang="en-US" dirty="0" smtClean="0"/>
              <a:t>&gt;</a:t>
            </a:r>
            <a:r>
              <a:rPr lang="cs-CZ" dirty="0" smtClean="0"/>
              <a:t> napadlo Polsko</a:t>
            </a:r>
          </a:p>
          <a:p>
            <a:r>
              <a:rPr lang="cs-CZ" dirty="0" smtClean="0"/>
              <a:t>3.9. – Francie a Británie vyhlásily válku Německu (podivná válka)  </a:t>
            </a:r>
          </a:p>
          <a:p>
            <a:r>
              <a:rPr lang="cs-CZ" dirty="0" smtClean="0"/>
              <a:t>28.9. – kapitulace Polska</a:t>
            </a:r>
          </a:p>
          <a:p>
            <a:r>
              <a:rPr lang="cs-CZ" dirty="0" smtClean="0"/>
              <a:t>SSSR – obsazení části Polska, válka proti Finsku, Finsko kapitulovalo</a:t>
            </a:r>
          </a:p>
          <a:p>
            <a:r>
              <a:rPr lang="cs-CZ" dirty="0" smtClean="0"/>
              <a:t>k SSSR připojeny Estonsko, Lotyšsko, Litva, Besarábie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985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1940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Německo – útok na severní a západní Evropu</a:t>
            </a:r>
          </a:p>
          <a:p>
            <a:r>
              <a:rPr lang="cs-CZ" dirty="0" smtClean="0"/>
              <a:t>Němci obsadili Dánsko, Norsko, Nizozemí, Belgii, Lucembursko</a:t>
            </a:r>
          </a:p>
          <a:p>
            <a:r>
              <a:rPr lang="cs-CZ" dirty="0" smtClean="0"/>
              <a:t>do války – Itálie</a:t>
            </a:r>
          </a:p>
          <a:p>
            <a:r>
              <a:rPr lang="cs-CZ" dirty="0" smtClean="0"/>
              <a:t>tažení proti Francii – Maginotova linie</a:t>
            </a:r>
          </a:p>
          <a:p>
            <a:r>
              <a:rPr lang="cs-CZ" dirty="0" smtClean="0"/>
              <a:t>22.6. – Francie kapitulovala</a:t>
            </a:r>
          </a:p>
          <a:p>
            <a:r>
              <a:rPr lang="cs-CZ" dirty="0" smtClean="0"/>
              <a:t>rozdělena na okupovanou část a republiku Vichy (maršál </a:t>
            </a:r>
            <a:r>
              <a:rPr lang="cs-CZ" dirty="0" err="1" smtClean="0"/>
              <a:t>Pétain</a:t>
            </a:r>
            <a:r>
              <a:rPr lang="cs-CZ" dirty="0" smtClean="0"/>
              <a:t>)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075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do čela Británie  - W. Churchill – odhodlání bojovat s nacisty</a:t>
            </a:r>
          </a:p>
          <a:p>
            <a:r>
              <a:rPr lang="cs-CZ" dirty="0"/>
              <a:t> </a:t>
            </a:r>
            <a:r>
              <a:rPr lang="cs-CZ" dirty="0" smtClean="0"/>
              <a:t>Německo – útok proti Británii</a:t>
            </a:r>
          </a:p>
          <a:p>
            <a:r>
              <a:rPr lang="cs-CZ" dirty="0"/>
              <a:t> </a:t>
            </a:r>
            <a:r>
              <a:rPr lang="cs-CZ" dirty="0" smtClean="0"/>
              <a:t>srpen-květen – letecká bitva – nacisté poraženi</a:t>
            </a:r>
          </a:p>
          <a:p>
            <a:r>
              <a:rPr lang="cs-CZ" dirty="0"/>
              <a:t> </a:t>
            </a:r>
            <a:r>
              <a:rPr lang="cs-CZ" dirty="0" smtClean="0"/>
              <a:t>Itálie – zaútočila proti Řecku – s pomocí Německa Řecko obsazeno</a:t>
            </a:r>
          </a:p>
          <a:p>
            <a:r>
              <a:rPr lang="cs-CZ" dirty="0"/>
              <a:t> </a:t>
            </a:r>
            <a:r>
              <a:rPr lang="cs-CZ" dirty="0" smtClean="0"/>
              <a:t>válka v Africe – italská vojska proti britským</a:t>
            </a:r>
          </a:p>
          <a:p>
            <a:r>
              <a:rPr lang="cs-CZ" dirty="0"/>
              <a:t> </a:t>
            </a:r>
            <a:r>
              <a:rPr lang="cs-CZ" dirty="0" smtClean="0"/>
              <a:t>příchod německých vojsk – </a:t>
            </a:r>
            <a:r>
              <a:rPr lang="cs-CZ" dirty="0" err="1" smtClean="0"/>
              <a:t>Afrikakorps</a:t>
            </a:r>
            <a:r>
              <a:rPr lang="cs-CZ" dirty="0" smtClean="0"/>
              <a:t> – generál E. </a:t>
            </a:r>
            <a:r>
              <a:rPr lang="cs-CZ" dirty="0" err="1" smtClean="0"/>
              <a:t>Rommel</a:t>
            </a:r>
            <a:r>
              <a:rPr lang="cs-CZ" dirty="0" smtClean="0"/>
              <a:t> – Britové zatlačeni až k deltě Nilu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735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1941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FFFF00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 útok proti Jugoslávii(něm., </a:t>
            </a:r>
            <a:r>
              <a:rPr lang="cs-CZ" dirty="0" err="1" smtClean="0"/>
              <a:t>it</a:t>
            </a:r>
            <a:r>
              <a:rPr lang="cs-CZ" dirty="0" smtClean="0"/>
              <a:t>., </a:t>
            </a:r>
            <a:r>
              <a:rPr lang="cs-CZ" dirty="0" err="1" smtClean="0"/>
              <a:t>maď</a:t>
            </a:r>
            <a:r>
              <a:rPr lang="cs-CZ" dirty="0" smtClean="0"/>
              <a:t>., bul.   vojska)</a:t>
            </a:r>
          </a:p>
          <a:p>
            <a:r>
              <a:rPr lang="cs-CZ" dirty="0"/>
              <a:t> </a:t>
            </a:r>
            <a:r>
              <a:rPr lang="cs-CZ" dirty="0" smtClean="0"/>
              <a:t>proti okupaci partyzánská válka – Tito</a:t>
            </a:r>
          </a:p>
          <a:p>
            <a:r>
              <a:rPr lang="cs-CZ" dirty="0"/>
              <a:t> </a:t>
            </a:r>
            <a:r>
              <a:rPr lang="cs-CZ" dirty="0" smtClean="0"/>
              <a:t>22.6. – přepaden SSSR – bez vyhlášení války -  plán Barbarossa</a:t>
            </a:r>
          </a:p>
          <a:p>
            <a:r>
              <a:rPr lang="cs-CZ" dirty="0"/>
              <a:t> </a:t>
            </a:r>
            <a:r>
              <a:rPr lang="cs-CZ" dirty="0" smtClean="0"/>
              <a:t>východní fronta – tři směry – Leningrad, Moskva, jižní oblasti</a:t>
            </a:r>
          </a:p>
          <a:p>
            <a:r>
              <a:rPr lang="cs-CZ" dirty="0"/>
              <a:t> </a:t>
            </a:r>
            <a:r>
              <a:rPr lang="cs-CZ" dirty="0" smtClean="0"/>
              <a:t>blokáda Leningradu</a:t>
            </a:r>
          </a:p>
          <a:p>
            <a:r>
              <a:rPr lang="cs-CZ" dirty="0"/>
              <a:t> </a:t>
            </a:r>
            <a:r>
              <a:rPr lang="cs-CZ" dirty="0" smtClean="0"/>
              <a:t>útok na Moskvu – zastaven 5.12. – gen. </a:t>
            </a:r>
            <a:r>
              <a:rPr lang="cs-CZ" dirty="0" err="1" smtClean="0"/>
              <a:t>Žukov</a:t>
            </a:r>
            <a:r>
              <a:rPr lang="cs-CZ" dirty="0" smtClean="0"/>
              <a:t> – první porážka německých pozemních vojsk</a:t>
            </a:r>
          </a:p>
          <a:p>
            <a:r>
              <a:rPr lang="cs-CZ" dirty="0"/>
              <a:t> </a:t>
            </a:r>
            <a:r>
              <a:rPr lang="cs-CZ" dirty="0" smtClean="0"/>
              <a:t>7.12. – útok Japonců na americkou vojenskou základnu </a:t>
            </a:r>
            <a:r>
              <a:rPr lang="cs-CZ" dirty="0" err="1" smtClean="0"/>
              <a:t>Pearl</a:t>
            </a:r>
            <a:r>
              <a:rPr lang="cs-CZ" dirty="0" smtClean="0"/>
              <a:t> </a:t>
            </a:r>
            <a:r>
              <a:rPr lang="cs-CZ" dirty="0" err="1" smtClean="0"/>
              <a:t>Harbor</a:t>
            </a:r>
            <a:r>
              <a:rPr lang="cs-CZ" dirty="0" smtClean="0"/>
              <a:t> – vstup USA do války</a:t>
            </a:r>
          </a:p>
          <a:p>
            <a:r>
              <a:rPr lang="cs-CZ" dirty="0"/>
              <a:t> </a:t>
            </a:r>
            <a:r>
              <a:rPr lang="cs-CZ" dirty="0" smtClean="0"/>
              <a:t>spojenecká aliance Velká trojka Británie, USA, SSSR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641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1942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 Němci – útoky na jižním úseku východní fronty</a:t>
            </a:r>
          </a:p>
          <a:p>
            <a:r>
              <a:rPr lang="cs-CZ" dirty="0"/>
              <a:t> </a:t>
            </a:r>
            <a:r>
              <a:rPr lang="cs-CZ" dirty="0" smtClean="0"/>
              <a:t>jejich postup zastaven u Stalingradu - těžké boje uvnitř města</a:t>
            </a:r>
          </a:p>
          <a:p>
            <a:r>
              <a:rPr lang="cs-CZ" dirty="0" smtClean="0"/>
              <a:t> obrat ve válce v Tichomoří – bitva u </a:t>
            </a:r>
            <a:r>
              <a:rPr lang="cs-CZ" dirty="0" err="1" smtClean="0"/>
              <a:t>Midway</a:t>
            </a:r>
            <a:r>
              <a:rPr lang="cs-CZ" dirty="0" smtClean="0"/>
              <a:t> – Američané porazili Japonce</a:t>
            </a:r>
          </a:p>
          <a:p>
            <a:r>
              <a:rPr lang="cs-CZ" dirty="0"/>
              <a:t> </a:t>
            </a:r>
            <a:r>
              <a:rPr lang="cs-CZ" dirty="0" smtClean="0"/>
              <a:t>bitva o </a:t>
            </a:r>
            <a:r>
              <a:rPr lang="cs-CZ" dirty="0" err="1" smtClean="0"/>
              <a:t>Guadalcanal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boje v Africe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352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1943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 2. 2. – vítězství Rudé armády u Stalingradu</a:t>
            </a:r>
          </a:p>
          <a:p>
            <a:r>
              <a:rPr lang="cs-CZ" dirty="0"/>
              <a:t> </a:t>
            </a:r>
            <a:r>
              <a:rPr lang="cs-CZ" dirty="0" smtClean="0"/>
              <a:t>12. 7. – největší tanková bitva u </a:t>
            </a:r>
            <a:r>
              <a:rPr lang="cs-CZ" dirty="0" err="1" smtClean="0"/>
              <a:t>Kurska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-</a:t>
            </a:r>
            <a:r>
              <a:rPr lang="en-US" dirty="0" smtClean="0"/>
              <a:t>&gt;</a:t>
            </a:r>
            <a:r>
              <a:rPr lang="cs-CZ" dirty="0" smtClean="0"/>
              <a:t> osvobozování SSSR</a:t>
            </a:r>
          </a:p>
          <a:p>
            <a:r>
              <a:rPr lang="cs-CZ" dirty="0"/>
              <a:t> </a:t>
            </a:r>
            <a:r>
              <a:rPr lang="cs-CZ" dirty="0" smtClean="0"/>
              <a:t>v Africe – spojenci – osvobozování severu Afriky – kapitulace německých a italských vojsk</a:t>
            </a:r>
          </a:p>
          <a:p>
            <a:r>
              <a:rPr lang="cs-CZ" dirty="0"/>
              <a:t> </a:t>
            </a:r>
            <a:r>
              <a:rPr lang="cs-CZ" dirty="0" smtClean="0"/>
              <a:t>vylodění spojenců na Sicílii, svržen Mussolini, pomoc Němců</a:t>
            </a:r>
          </a:p>
          <a:p>
            <a:r>
              <a:rPr lang="cs-CZ" dirty="0"/>
              <a:t> </a:t>
            </a:r>
            <a:r>
              <a:rPr lang="cs-CZ" dirty="0" smtClean="0"/>
              <a:t>Atlantická charta</a:t>
            </a:r>
          </a:p>
          <a:p>
            <a:r>
              <a:rPr lang="cs-CZ" dirty="0"/>
              <a:t> </a:t>
            </a:r>
            <a:r>
              <a:rPr lang="cs-CZ" dirty="0" smtClean="0"/>
              <a:t>schůzka Velké trojky – Teherán – otevření druhé fronty v </a:t>
            </a:r>
            <a:r>
              <a:rPr lang="cs-CZ" dirty="0" err="1" smtClean="0"/>
              <a:t>záp</a:t>
            </a:r>
            <a:r>
              <a:rPr lang="cs-CZ" dirty="0" smtClean="0"/>
              <a:t>. Evropě</a:t>
            </a:r>
          </a:p>
          <a:p>
            <a:r>
              <a:rPr lang="cs-CZ" dirty="0"/>
              <a:t> </a:t>
            </a:r>
            <a:r>
              <a:rPr lang="cs-CZ" dirty="0" smtClean="0"/>
              <a:t>pokus o atentát na Hitlera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924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1944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 6. června – „den D“ – vylodění v Normandii</a:t>
            </a:r>
          </a:p>
          <a:p>
            <a:r>
              <a:rPr lang="cs-CZ" dirty="0"/>
              <a:t> </a:t>
            </a:r>
            <a:r>
              <a:rPr lang="cs-CZ" dirty="0" smtClean="0"/>
              <a:t>osvobozování Francie</a:t>
            </a:r>
          </a:p>
          <a:p>
            <a:r>
              <a:rPr lang="cs-CZ" dirty="0"/>
              <a:t> </a:t>
            </a:r>
            <a:r>
              <a:rPr lang="cs-CZ" dirty="0" smtClean="0"/>
              <a:t>pokus Němců o zvrat – operace v Ardenách- neúspěšná</a:t>
            </a:r>
          </a:p>
          <a:p>
            <a:r>
              <a:rPr lang="cs-CZ" dirty="0"/>
              <a:t> </a:t>
            </a:r>
            <a:r>
              <a:rPr lang="cs-CZ" dirty="0" smtClean="0"/>
              <a:t>povstání ve Varšavě</a:t>
            </a:r>
          </a:p>
          <a:p>
            <a:r>
              <a:rPr lang="cs-CZ" dirty="0"/>
              <a:t> </a:t>
            </a:r>
            <a:r>
              <a:rPr lang="cs-CZ" dirty="0" smtClean="0"/>
              <a:t>národně osvobozenecká hnutí v okupovaných zemích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425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1945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  <a:ln>
            <a:solidFill>
              <a:srgbClr val="FF0000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 poslední fáze války</a:t>
            </a:r>
          </a:p>
          <a:p>
            <a:r>
              <a:rPr lang="cs-CZ" dirty="0"/>
              <a:t> </a:t>
            </a:r>
            <a:r>
              <a:rPr lang="cs-CZ" dirty="0" smtClean="0"/>
              <a:t>postup Rudé armády</a:t>
            </a:r>
          </a:p>
          <a:p>
            <a:r>
              <a:rPr lang="cs-CZ" dirty="0"/>
              <a:t> </a:t>
            </a:r>
            <a:r>
              <a:rPr lang="cs-CZ" dirty="0" smtClean="0"/>
              <a:t>útok na Berlín – 2. května padl</a:t>
            </a:r>
          </a:p>
          <a:p>
            <a:r>
              <a:rPr lang="cs-CZ" dirty="0"/>
              <a:t> </a:t>
            </a:r>
            <a:r>
              <a:rPr lang="cs-CZ" dirty="0" smtClean="0"/>
              <a:t>Hitler – sebevražda</a:t>
            </a:r>
          </a:p>
          <a:p>
            <a:r>
              <a:rPr lang="cs-CZ" dirty="0"/>
              <a:t> </a:t>
            </a:r>
            <a:r>
              <a:rPr lang="cs-CZ" dirty="0" smtClean="0"/>
              <a:t>setkání amerických a sovětských vojáků – </a:t>
            </a:r>
            <a:r>
              <a:rPr lang="cs-CZ" dirty="0" err="1" smtClean="0"/>
              <a:t>Torgau</a:t>
            </a:r>
            <a:r>
              <a:rPr lang="cs-CZ" dirty="0" smtClean="0"/>
              <a:t> na Labi</a:t>
            </a:r>
          </a:p>
          <a:p>
            <a:r>
              <a:rPr lang="cs-CZ" dirty="0"/>
              <a:t> </a:t>
            </a:r>
            <a:r>
              <a:rPr lang="cs-CZ" dirty="0" smtClean="0"/>
              <a:t>Německo – bezpodmínečná kapitulace – 7. května </a:t>
            </a:r>
            <a:r>
              <a:rPr lang="cs-CZ" dirty="0" smtClean="0"/>
              <a:t>                        v </a:t>
            </a:r>
            <a:r>
              <a:rPr lang="cs-CZ" dirty="0" smtClean="0"/>
              <a:t>Remeši – </a:t>
            </a:r>
            <a:r>
              <a:rPr lang="cs-CZ" dirty="0" err="1" smtClean="0"/>
              <a:t>Dönitz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8. května – konec války v Evropě</a:t>
            </a:r>
          </a:p>
          <a:p>
            <a:r>
              <a:rPr lang="cs-CZ" dirty="0"/>
              <a:t> </a:t>
            </a:r>
            <a:r>
              <a:rPr lang="cs-CZ" dirty="0" smtClean="0"/>
              <a:t>v Asii a Tichomoří  boje pokračují</a:t>
            </a:r>
          </a:p>
          <a:p>
            <a:r>
              <a:rPr lang="cs-CZ" dirty="0"/>
              <a:t> </a:t>
            </a:r>
            <a:r>
              <a:rPr lang="cs-CZ" dirty="0" smtClean="0"/>
              <a:t>6. a 9. srpna – USA svrhlo atomové bomby na </a:t>
            </a:r>
            <a:r>
              <a:rPr lang="cs-CZ" dirty="0" smtClean="0"/>
              <a:t>Hirošimu                 </a:t>
            </a:r>
            <a:r>
              <a:rPr lang="cs-CZ" dirty="0" smtClean="0"/>
              <a:t>a Nagasaki</a:t>
            </a:r>
          </a:p>
          <a:p>
            <a:r>
              <a:rPr lang="cs-CZ" dirty="0"/>
              <a:t> </a:t>
            </a:r>
            <a:r>
              <a:rPr lang="cs-CZ" dirty="0" smtClean="0"/>
              <a:t>2. září – kapitulace Japonska – definitivní konec války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200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Zpracovala Mgr. Jitka Hajná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439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620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2.světová válka</vt:lpstr>
      <vt:lpstr>1939</vt:lpstr>
      <vt:lpstr>1940</vt:lpstr>
      <vt:lpstr>Snímek 6</vt:lpstr>
      <vt:lpstr>1941</vt:lpstr>
      <vt:lpstr>1942</vt:lpstr>
      <vt:lpstr>1943</vt:lpstr>
      <vt:lpstr>1944</vt:lpstr>
      <vt:lpstr>1945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2.světová válka</dc:title>
  <dc:creator>Škola</dc:creator>
  <cp:lastModifiedBy>Dum</cp:lastModifiedBy>
  <cp:revision>14</cp:revision>
  <dcterms:created xsi:type="dcterms:W3CDTF">2011-11-24T19:44:23Z</dcterms:created>
  <dcterms:modified xsi:type="dcterms:W3CDTF">2013-03-04T13:25:30Z</dcterms:modified>
</cp:coreProperties>
</file>