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"/>
  </p:notesMasterIdLst>
  <p:sldIdLst>
    <p:sldId id="256" r:id="rId2"/>
    <p:sldId id="257" r:id="rId3"/>
    <p:sldId id="262" r:id="rId4"/>
    <p:sldId id="267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 autoAdjust="0"/>
    <p:restoredTop sz="94662" autoAdjust="0"/>
  </p:normalViewPr>
  <p:slideViewPr>
    <p:cSldViewPr>
      <p:cViewPr>
        <p:scale>
          <a:sx n="100" d="100"/>
          <a:sy n="100" d="100"/>
        </p:scale>
        <p:origin x="-1200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Msgre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Věra Hadravová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Vzorce kyselin</a:t>
          </a:r>
          <a:r>
            <a:rPr lang="cs-CZ" smtClean="0"/>
            <a:t>, hydroxidů, solí  </a:t>
          </a:r>
          <a:r>
            <a:rPr lang="cs-CZ" dirty="0" smtClean="0"/>
            <a:t>A,B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Pracovní listy - chemie pro 8. a 9. ročník Z 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 </a:t>
          </a:r>
          <a:r>
            <a:rPr lang="cs-CZ" dirty="0"/>
            <a:t>: </a:t>
          </a:r>
          <a:r>
            <a:rPr lang="cs-CZ" dirty="0" smtClean="0"/>
            <a:t>VY_52 </a:t>
          </a:r>
          <a:r>
            <a:rPr lang="cs-CZ" smtClean="0"/>
            <a:t>_INOVACE_11_Vzorce </a:t>
          </a:r>
          <a:r>
            <a:rPr lang="cs-CZ" dirty="0" smtClean="0"/>
            <a:t>kyselin, hydroxidů, solí  A,B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1515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Msgre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Věra Hadravová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: </a:t>
          </a:r>
          <a:r>
            <a:rPr lang="cs-CZ" sz="1400" kern="1200" dirty="0" smtClean="0"/>
            <a:t>VY_52 </a:t>
          </a:r>
          <a:r>
            <a:rPr lang="cs-CZ" sz="1400" kern="1200" smtClean="0"/>
            <a:t>_INOVACE_11_Vzorce </a:t>
          </a:r>
          <a:r>
            <a:rPr lang="cs-CZ" sz="1400" kern="1200" dirty="0" smtClean="0"/>
            <a:t>kyselin, hydroxidů, solí  A,B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Pracovní listy - chemie pro 8. a 9. ročník Z 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Vzorce kyselin</a:t>
          </a:r>
          <a:r>
            <a:rPr lang="cs-CZ" sz="1400" kern="1200" smtClean="0"/>
            <a:t>, hydroxidů, solí  </a:t>
          </a:r>
          <a:r>
            <a:rPr lang="cs-CZ" sz="1400" kern="1200" dirty="0" smtClean="0"/>
            <a:t>A,B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6238293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248198"/>
              </p:ext>
            </p:extLst>
          </p:nvPr>
        </p:nvGraphicFramePr>
        <p:xfrm>
          <a:off x="1524000" y="1397000"/>
          <a:ext cx="6096000" cy="3484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a 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Interaktivní tabule nebo papírové zadání i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( inovace 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použitím interaktivní tabule nebo tištěné formy zadání i řešení</a:t>
                      </a:r>
                      <a:r>
                        <a:rPr lang="cs-CZ" baseline="0" dirty="0" smtClean="0"/>
                        <a:t> ve variantě A i B.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doplňují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písemně vzorce</a:t>
                      </a:r>
                      <a:r>
                        <a:rPr lang="cs-CZ" baseline="0" dirty="0" smtClean="0"/>
                        <a:t> a </a:t>
                      </a:r>
                      <a:r>
                        <a:rPr lang="cs-CZ" baseline="0" smtClean="0"/>
                        <a:t>názvy sloučenin.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71681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Obsah</a:t>
            </a:r>
            <a:endParaRPr lang="cs-CZ" sz="1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39586" y="332656"/>
            <a:ext cx="1016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Zadání</a:t>
            </a:r>
            <a:endParaRPr lang="cs-CZ" sz="2400" dirty="0">
              <a:solidFill>
                <a:srgbClr val="00B0F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429659"/>
              </p:ext>
            </p:extLst>
          </p:nvPr>
        </p:nvGraphicFramePr>
        <p:xfrm>
          <a:off x="323528" y="980730"/>
          <a:ext cx="8568952" cy="51321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"/>
                <a:gridCol w="2267135"/>
                <a:gridCol w="1504715"/>
                <a:gridCol w="363883"/>
                <a:gridCol w="2555062"/>
                <a:gridCol w="1446109"/>
              </a:tblGrid>
              <a:tr h="21602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831259">
                <a:tc>
                  <a:txBody>
                    <a:bodyPr/>
                    <a:lstStyle/>
                    <a:p>
                      <a:pPr indent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532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hydroxid draselný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1.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(NH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r>
                        <a:rPr lang="cs-CZ" sz="2000" dirty="0"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SO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429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kyselina dusičná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2.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Zn (OH)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8274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3.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fosforečnan vápenatý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3.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K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CO</a:t>
                      </a:r>
                      <a:r>
                        <a:rPr lang="cs-CZ" sz="2000" baseline="-25000" dirty="0">
                          <a:effectLst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429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4.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siřičitan chromový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4.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H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SO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907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5.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Os (SO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r>
                        <a:rPr lang="cs-CZ" sz="2000" dirty="0"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5.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kyselina </a:t>
                      </a:r>
                      <a:r>
                        <a:rPr lang="cs-CZ" sz="2000" dirty="0" smtClean="0">
                          <a:effectLst/>
                        </a:rPr>
                        <a:t>monohydrogenfosforečná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429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6.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Fe (OH)</a:t>
                      </a:r>
                      <a:r>
                        <a:rPr lang="cs-CZ" sz="2000" baseline="-25000" dirty="0">
                          <a:effectLst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6.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dusičnan hlinitý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429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7.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 Na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CO</a:t>
                      </a:r>
                      <a:r>
                        <a:rPr lang="cs-CZ" sz="2000" baseline="-25000" dirty="0">
                          <a:effectLst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7.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kyselina uhličitá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baseline="-250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429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8.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 </a:t>
                      </a:r>
                      <a:r>
                        <a:rPr lang="cs-CZ" sz="2000" dirty="0">
                          <a:effectLst/>
                        </a:rPr>
                        <a:t>NH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r>
                        <a:rPr lang="cs-CZ" sz="2000" dirty="0">
                          <a:effectLst/>
                        </a:rPr>
                        <a:t>NO</a:t>
                      </a:r>
                      <a:r>
                        <a:rPr lang="cs-CZ" sz="2000" baseline="-25000" dirty="0">
                          <a:effectLst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8.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hydroxid draselný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619672" y="395953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395953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92D050"/>
                </a:solidFill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Obsah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49124" y="159023"/>
            <a:ext cx="948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ř</a:t>
            </a:r>
            <a:r>
              <a:rPr lang="cs-CZ" sz="2400" dirty="0" smtClean="0">
                <a:solidFill>
                  <a:srgbClr val="00B0F0"/>
                </a:solidFill>
              </a:rPr>
              <a:t>ešení</a:t>
            </a:r>
            <a:endParaRPr lang="cs-CZ" sz="2400" dirty="0">
              <a:solidFill>
                <a:srgbClr val="00B0F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5958"/>
              </p:ext>
            </p:extLst>
          </p:nvPr>
        </p:nvGraphicFramePr>
        <p:xfrm>
          <a:off x="179513" y="1131916"/>
          <a:ext cx="8784975" cy="51663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1204"/>
                <a:gridCol w="2057056"/>
                <a:gridCol w="1863184"/>
                <a:gridCol w="371083"/>
                <a:gridCol w="2165544"/>
                <a:gridCol w="1866904"/>
              </a:tblGrid>
              <a:tr h="208852">
                <a:tc>
                  <a:txBody>
                    <a:bodyPr/>
                    <a:lstStyle/>
                    <a:p>
                      <a:pPr indent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709956">
                <a:tc>
                  <a:txBody>
                    <a:bodyPr/>
                    <a:lstStyle/>
                    <a:p>
                      <a:pPr indent="1803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effectLst/>
                        </a:rPr>
                        <a:t>1.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hydroxid draselný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KOH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1.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(NH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r>
                        <a:rPr lang="cs-CZ" sz="2000" dirty="0"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r>
                        <a:rPr lang="cs-CZ" sz="2000" dirty="0">
                          <a:effectLst/>
                        </a:rPr>
                        <a:t>SO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síran amonný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7099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2.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kyselina dusičná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HNO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2.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Zn (OH)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hydroxid zinečnatý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706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3.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fosforečnan vápenatý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Ca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(PO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bg1"/>
                          </a:solidFill>
                          <a:effectLst/>
                        </a:rPr>
                        <a:t>3.</a:t>
                      </a:r>
                      <a:endParaRPr lang="cs-CZ" sz="2000" b="1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K</a:t>
                      </a:r>
                      <a:r>
                        <a:rPr lang="cs-CZ" sz="2000" baseline="-25000">
                          <a:effectLst/>
                        </a:rPr>
                        <a:t>2</a:t>
                      </a:r>
                      <a:r>
                        <a:rPr lang="cs-CZ" sz="2000">
                          <a:effectLst/>
                        </a:rPr>
                        <a:t>CO</a:t>
                      </a:r>
                      <a:r>
                        <a:rPr lang="cs-CZ" sz="2000" baseline="-25000">
                          <a:effectLst/>
                        </a:rPr>
                        <a:t>3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uhličitan draselný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354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4.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siřičitan chromový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Cr (SO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bg1"/>
                          </a:solidFill>
                          <a:effectLst/>
                        </a:rPr>
                        <a:t>4.</a:t>
                      </a:r>
                      <a:endParaRPr lang="cs-CZ" sz="2000" b="1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H</a:t>
                      </a:r>
                      <a:r>
                        <a:rPr lang="cs-CZ" sz="2000" baseline="-25000">
                          <a:effectLst/>
                        </a:rPr>
                        <a:t>2</a:t>
                      </a:r>
                      <a:r>
                        <a:rPr lang="cs-CZ" sz="2000">
                          <a:effectLst/>
                        </a:rPr>
                        <a:t>SO</a:t>
                      </a:r>
                      <a:r>
                        <a:rPr lang="cs-CZ" sz="2000" baseline="-25000">
                          <a:effectLst/>
                        </a:rPr>
                        <a:t>4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kyselina sírová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10649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5.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Os (SO</a:t>
                      </a:r>
                      <a:r>
                        <a:rPr lang="cs-CZ" sz="2000" baseline="-25000">
                          <a:effectLst/>
                        </a:rPr>
                        <a:t>4</a:t>
                      </a:r>
                      <a:r>
                        <a:rPr lang="cs-CZ" sz="2000">
                          <a:effectLst/>
                        </a:rPr>
                        <a:t>)</a:t>
                      </a:r>
                      <a:r>
                        <a:rPr lang="cs-CZ" sz="2000" baseline="-25000">
                          <a:effectLst/>
                        </a:rPr>
                        <a:t>4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síran osmičelý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bg1"/>
                          </a:solidFill>
                          <a:effectLst/>
                        </a:rPr>
                        <a:t>5.</a:t>
                      </a:r>
                      <a:endParaRPr lang="cs-CZ" sz="2000" b="1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kyselina monohydrogenfosfor ečná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HPO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354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6.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Fe (OH)</a:t>
                      </a:r>
                      <a:r>
                        <a:rPr lang="cs-CZ" sz="2000" baseline="-25000">
                          <a:effectLst/>
                        </a:rPr>
                        <a:t>3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hydroxid železitý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bg1"/>
                          </a:solidFill>
                          <a:effectLst/>
                        </a:rPr>
                        <a:t>6.</a:t>
                      </a:r>
                      <a:endParaRPr lang="cs-CZ" sz="2000" b="1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dusičnan hlinitý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Al (NO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354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7.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 Na</a:t>
                      </a:r>
                      <a:r>
                        <a:rPr lang="cs-CZ" sz="2000" baseline="-25000">
                          <a:effectLst/>
                        </a:rPr>
                        <a:t>2</a:t>
                      </a:r>
                      <a:r>
                        <a:rPr lang="cs-CZ" sz="2000">
                          <a:effectLst/>
                        </a:rPr>
                        <a:t>CO</a:t>
                      </a:r>
                      <a:r>
                        <a:rPr lang="cs-CZ" sz="2000" baseline="-25000">
                          <a:effectLst/>
                        </a:rPr>
                        <a:t>3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uhličitan sodný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bg1"/>
                          </a:solidFill>
                          <a:effectLst/>
                        </a:rPr>
                        <a:t>7.</a:t>
                      </a:r>
                      <a:endParaRPr lang="cs-CZ" sz="2000" b="1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kyselina uhličitá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H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CO</a:t>
                      </a:r>
                      <a:r>
                        <a:rPr lang="cs-CZ" sz="2000" baseline="-2500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  <a:tr h="354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effectLst/>
                        </a:rPr>
                        <a:t>8.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 anchor="ctr" anchorCtr="1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 </a:t>
                      </a:r>
                      <a:r>
                        <a:rPr lang="cs-CZ" sz="2000" dirty="0">
                          <a:effectLst/>
                        </a:rPr>
                        <a:t>NH</a:t>
                      </a:r>
                      <a:r>
                        <a:rPr lang="cs-CZ" sz="2000" baseline="-25000" dirty="0">
                          <a:effectLst/>
                        </a:rPr>
                        <a:t>4</a:t>
                      </a:r>
                      <a:r>
                        <a:rPr lang="cs-CZ" sz="2000" dirty="0">
                          <a:effectLst/>
                        </a:rPr>
                        <a:t>NO</a:t>
                      </a:r>
                      <a:r>
                        <a:rPr lang="cs-CZ" sz="2000" baseline="-25000" dirty="0">
                          <a:effectLst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dusičnan amonný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bg1"/>
                          </a:solidFill>
                          <a:effectLst/>
                        </a:rPr>
                        <a:t>8.</a:t>
                      </a:r>
                      <a:endParaRPr lang="cs-CZ" sz="2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 anchorCtr="1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hydroxid draselný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0000"/>
                          </a:solidFill>
                          <a:effectLst/>
                        </a:rPr>
                        <a:t>KOH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237" marR="53237" marT="0" marB="0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403648" y="62068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08104" y="62068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92D05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4848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archiv autorky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448</TotalTime>
  <Words>287</Words>
  <Application>Microsoft Office PowerPoint</Application>
  <PresentationFormat>Předvádění na obrazovce (4:3)</PresentationFormat>
  <Paragraphs>123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Vlada</cp:lastModifiedBy>
  <cp:revision>72</cp:revision>
  <dcterms:created xsi:type="dcterms:W3CDTF">2011-08-21T15:31:45Z</dcterms:created>
  <dcterms:modified xsi:type="dcterms:W3CDTF">2011-12-31T16:26:46Z</dcterms:modified>
</cp:coreProperties>
</file>