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8" r:id="rId3"/>
    <p:sldId id="260" r:id="rId4"/>
    <p:sldId id="262" r:id="rId5"/>
    <p:sldId id="264" r:id="rId6"/>
    <p:sldId id="266" r:id="rId7"/>
    <p:sldId id="267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C130CB4-6535-47B9-A28E-90D29311E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465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6CA95-58C3-449C-8441-02172C143D3F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3389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CB725-3245-4F6E-84CA-F750398164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4864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67F18-4786-4F8F-8C38-E7E62D92FB03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8244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41ABF792-48D2-49B3-ACF2-B35B1E827DCA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1039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FBEBE-990F-4D07-8346-9693E53840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335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ED401-6B87-4561-AF55-70A8FDD9D89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832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AB657E09-C336-4B29-A354-44D388D6411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71092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7ADB1353-D409-48F1-93D7-F0B15E89EDE9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6155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9BA63-B4B7-4B1A-AAF1-21096BBB20CC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2832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61E20-C270-4A28-8030-007CDEB0BD1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272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C130CB4-6535-47B9-A28E-90D29311E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3724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6CA95-58C3-449C-8441-02172C143D3F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373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CB725-3245-4F6E-84CA-F750398164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6136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67F18-4786-4F8F-8C38-E7E62D92FB03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6973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41ABF792-48D2-49B3-ACF2-B35B1E827DCA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7194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FBEBE-990F-4D07-8346-9693E53840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0054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ED401-6B87-4561-AF55-70A8FDD9D89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14653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AB657E09-C336-4B29-A354-44D388D6411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24654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7ADB1353-D409-48F1-93D7-F0B15E89EDE9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071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9BA63-B4B7-4B1A-AAF1-21096BBB20CC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54345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61E20-C270-4A28-8030-007CDEB0BD1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947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 smtClean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CB6C04-E54B-497E-8C51-B9AD96D26EFE}" type="slidenum">
              <a:rPr lang="cs-CZ">
                <a:solidFill>
                  <a:prstClr val="white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whit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96096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188" indent="-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 smtClean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CB6C04-E54B-497E-8C51-B9AD96D26EFE}" type="slidenum">
              <a:rPr lang="cs-CZ">
                <a:solidFill>
                  <a:prstClr val="white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whit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81852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484188" indent="-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88913"/>
            <a:ext cx="1284287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19" name="Rectangle 6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Soukromá hotelová škola Bukaschool s. r. o. Most</a:t>
            </a:r>
          </a:p>
          <a:p>
            <a:pPr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Kmochova 1823, 434 01 Most • +420 476 706 696 • info@bukaschool.cz</a:t>
            </a:r>
          </a:p>
          <a:p>
            <a:pPr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www.bukaschool.cz</a:t>
            </a:r>
          </a:p>
        </p:txBody>
      </p:sp>
      <p:graphicFrame>
        <p:nvGraphicFramePr>
          <p:cNvPr id="2106" name="Group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532312"/>
              </p:ext>
            </p:extLst>
          </p:nvPr>
        </p:nvGraphicFramePr>
        <p:xfrm>
          <a:off x="1676400" y="1143000"/>
          <a:ext cx="5913438" cy="4519972"/>
        </p:xfrm>
        <a:graphic>
          <a:graphicData uri="http://schemas.openxmlformats.org/drawingml/2006/table">
            <a:tbl>
              <a:tblPr/>
              <a:tblGrid>
                <a:gridCol w="1909763"/>
                <a:gridCol w="4003675"/>
              </a:tblGrid>
              <a:tr h="320014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 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0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Soukromá hotelová škola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 s.r.o.,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Matematika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</a:rPr>
                        <a:t>Funkce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1.-4.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Ladislav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Bencs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</a:rPr>
                        <a:t>září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VY_32_INOVACE_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</a:rPr>
                        <a:t>02LB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_LINEARNI_FUNKCE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80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Prezentace je určená k  procvičování a fixaci učiva.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9265" name="Picture 5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805488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563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1476375" y="1412875"/>
            <a:ext cx="59039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600" b="1" dirty="0" smtClean="0">
                <a:solidFill>
                  <a:prstClr val="white"/>
                </a:solidFill>
              </a:rPr>
              <a:t>Lineární funkce</a:t>
            </a:r>
            <a:endParaRPr lang="cs-CZ" sz="3600" b="1" dirty="0">
              <a:solidFill>
                <a:prstClr val="white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00113" y="2205038"/>
            <a:ext cx="7343775" cy="286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white"/>
                </a:solidFill>
                <a:latin typeface="Arial" charset="0"/>
              </a:rPr>
              <a:t>V této kapitole se budeme věnovat základním </a:t>
            </a: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poznatkům o lineárních funkcích. </a:t>
            </a:r>
            <a:r>
              <a:rPr lang="cs-CZ" dirty="0">
                <a:solidFill>
                  <a:prstClr val="white"/>
                </a:solidFill>
                <a:latin typeface="Arial" charset="0"/>
              </a:rPr>
              <a:t>Konkrétně se budeme zabývat těmito poznatky: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Definice lineární </a:t>
            </a:r>
            <a:r>
              <a:rPr lang="cs-CZ" dirty="0">
                <a:solidFill>
                  <a:prstClr val="white"/>
                </a:solidFill>
                <a:latin typeface="Arial" charset="0"/>
              </a:rPr>
              <a:t>funkce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Základní tvar lineární funkce</a:t>
            </a: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white"/>
                </a:solidFill>
                <a:latin typeface="Arial" charset="0"/>
              </a:rPr>
              <a:t>Definiční obor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white"/>
                </a:solidFill>
                <a:latin typeface="Arial" charset="0"/>
              </a:rPr>
              <a:t>Obor hodnot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white"/>
                </a:solidFill>
                <a:latin typeface="Arial" charset="0"/>
              </a:rPr>
              <a:t>Graf </a:t>
            </a: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funkce lineární funkce</a:t>
            </a: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white"/>
                </a:solidFill>
                <a:latin typeface="Arial" charset="0"/>
              </a:rPr>
              <a:t>Vlastnosti </a:t>
            </a: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lineárních funkcí</a:t>
            </a: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000">
                <a:solidFill>
                  <a:prstClr val="white"/>
                </a:solidFill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2482372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106488" y="1484313"/>
            <a:ext cx="699390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DEFINICE LINEÁRNÍ </a:t>
            </a:r>
            <a:r>
              <a:rPr lang="cs-CZ" sz="3600" b="1" dirty="0"/>
              <a:t>FUNKCE</a:t>
            </a:r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1106488" y="2276475"/>
            <a:ext cx="6551612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 smtClean="0"/>
              <a:t>Def</a:t>
            </a:r>
            <a:r>
              <a:rPr lang="cs-CZ" b="1" dirty="0"/>
              <a:t>.:</a:t>
            </a:r>
            <a:r>
              <a:rPr lang="cs-CZ" dirty="0"/>
              <a:t> </a:t>
            </a:r>
            <a:r>
              <a:rPr lang="cs-CZ" dirty="0" smtClean="0"/>
              <a:t>Lineární funkce je každá funkce </a:t>
            </a:r>
            <a:r>
              <a:rPr lang="cs-CZ" b="1" i="1" dirty="0" smtClean="0"/>
              <a:t>f</a:t>
            </a:r>
            <a:r>
              <a:rPr lang="cs-CZ" dirty="0" smtClean="0"/>
              <a:t> na množině R(D(f)=R), která je dána předpisem</a:t>
            </a:r>
          </a:p>
          <a:p>
            <a:pPr algn="ctr" eaLnBrk="1" hangingPunct="1"/>
            <a:r>
              <a:rPr lang="cs-CZ" dirty="0" smtClean="0"/>
              <a:t>f:y=ax+b</a:t>
            </a:r>
          </a:p>
          <a:p>
            <a:pPr eaLnBrk="1" hangingPunct="1"/>
            <a:r>
              <a:rPr lang="cs-CZ" dirty="0" smtClean="0"/>
              <a:t>kde </a:t>
            </a:r>
            <a:r>
              <a:rPr lang="cs-CZ" b="1" i="1" dirty="0" smtClean="0"/>
              <a:t>a</a:t>
            </a:r>
            <a:r>
              <a:rPr lang="cs-CZ" dirty="0" smtClean="0"/>
              <a:t> je reálné číslo různé od nuly a </a:t>
            </a:r>
            <a:r>
              <a:rPr lang="cs-CZ" b="1" i="1" dirty="0" smtClean="0"/>
              <a:t>b</a:t>
            </a:r>
            <a:r>
              <a:rPr lang="cs-CZ" dirty="0" smtClean="0"/>
              <a:t> je reálné číslo.</a:t>
            </a:r>
            <a:endParaRPr lang="cs-CZ" dirty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Čísla </a:t>
            </a:r>
            <a:r>
              <a:rPr lang="cs-CZ" b="1" i="1" dirty="0" smtClean="0"/>
              <a:t>a, b</a:t>
            </a:r>
            <a:r>
              <a:rPr lang="cs-CZ" b="1" dirty="0" smtClean="0"/>
              <a:t> </a:t>
            </a:r>
            <a:r>
              <a:rPr lang="cs-CZ" dirty="0" smtClean="0"/>
              <a:t>se nazývají koeficienty a výrazně ovlivňují vlastnosti funkce, její průběh a průsečíky s osami </a:t>
            </a:r>
            <a:r>
              <a:rPr lang="cs-CZ" b="1" i="1" dirty="0" smtClean="0"/>
              <a:t>x</a:t>
            </a:r>
            <a:r>
              <a:rPr lang="cs-CZ" dirty="0" smtClean="0"/>
              <a:t> a </a:t>
            </a:r>
            <a:r>
              <a:rPr lang="cs-CZ" b="1" i="1" dirty="0" smtClean="0"/>
              <a:t>y</a:t>
            </a:r>
            <a:r>
              <a:rPr lang="cs-CZ" dirty="0" smtClean="0"/>
              <a:t>.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 smtClean="0"/>
              <a:t>Obecně se dá říci, že lineární funkci poznáme podle </a:t>
            </a:r>
            <a:r>
              <a:rPr lang="cs-CZ" b="1" i="1" dirty="0" smtClean="0"/>
              <a:t>x</a:t>
            </a:r>
            <a:r>
              <a:rPr lang="cs-CZ" dirty="0" smtClean="0"/>
              <a:t> v základním tvaru (tzn. umocněného na prvou)</a:t>
            </a:r>
            <a:endParaRPr lang="cs-CZ" dirty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1625826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106488" y="935446"/>
            <a:ext cx="6993904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Definiční obor a obor hodnot lineární funkce</a:t>
            </a:r>
            <a:endParaRPr lang="cs-CZ" sz="3600" b="1" dirty="0"/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1106488" y="2276475"/>
            <a:ext cx="6551612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 smtClean="0"/>
              <a:t>Definiční obor: </a:t>
            </a:r>
            <a:r>
              <a:rPr lang="cs-CZ" dirty="0" smtClean="0"/>
              <a:t>hodnoty, které je možné dosadit do předpisu funkce</a:t>
            </a:r>
          </a:p>
          <a:p>
            <a:pPr eaLnBrk="1" hangingPunct="1"/>
            <a:r>
              <a:rPr lang="cs-CZ" b="1" dirty="0" smtClean="0"/>
              <a:t>Obor hodnot: </a:t>
            </a:r>
            <a:r>
              <a:rPr lang="cs-CZ" dirty="0" smtClean="0"/>
              <a:t>hodnoty, které nám mohou vyjít ve výsledku</a:t>
            </a:r>
          </a:p>
          <a:p>
            <a:pPr eaLnBrk="1" hangingPunct="1"/>
            <a:endParaRPr lang="cs-CZ" b="1" dirty="0"/>
          </a:p>
          <a:p>
            <a:pPr eaLnBrk="1" hangingPunct="1"/>
            <a:r>
              <a:rPr lang="cs-CZ" dirty="0" smtClean="0"/>
              <a:t>Pokud uvažujeme základní tvar </a:t>
            </a:r>
            <a:r>
              <a:rPr lang="cs-CZ" dirty="0" err="1" smtClean="0"/>
              <a:t>fce</a:t>
            </a:r>
            <a:r>
              <a:rPr lang="cs-CZ" dirty="0" smtClean="0"/>
              <a:t> </a:t>
            </a:r>
            <a:r>
              <a:rPr lang="cs-CZ" i="1" dirty="0" smtClean="0"/>
              <a:t>y=</a:t>
            </a:r>
            <a:r>
              <a:rPr lang="cs-CZ" i="1" dirty="0" err="1" smtClean="0"/>
              <a:t>ax+b</a:t>
            </a:r>
            <a:r>
              <a:rPr lang="cs-CZ" i="1" dirty="0" smtClean="0"/>
              <a:t>, </a:t>
            </a:r>
            <a:r>
              <a:rPr lang="cs-CZ" dirty="0" smtClean="0"/>
              <a:t>potom nám nepřekáží žádná podmínka, kvůli které bychom museli definiční obor omezit, a tudíž:</a:t>
            </a:r>
          </a:p>
          <a:p>
            <a:pPr algn="ctr" eaLnBrk="1" hangingPunct="1"/>
            <a:r>
              <a:rPr lang="cs-CZ" b="1" i="1" dirty="0" err="1" smtClean="0"/>
              <a:t>Df</a:t>
            </a:r>
            <a:r>
              <a:rPr lang="cs-CZ" b="1" i="1" dirty="0" smtClean="0"/>
              <a:t>(x)=R</a:t>
            </a:r>
          </a:p>
          <a:p>
            <a:pPr eaLnBrk="1" hangingPunct="1"/>
            <a:r>
              <a:rPr lang="cs-CZ" dirty="0" smtClean="0"/>
              <a:t>Podobným způsobem budeme uvažovat o hodnotách, které mi mohou ve výsledku vyjít. Samotné x na prvou mi zaručuje, že hodnoty se nebudou měnit z kladných na záporné a že nebudou skokové, a tudíž:</a:t>
            </a:r>
          </a:p>
          <a:p>
            <a:pPr eaLnBrk="1" hangingPunct="1"/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b="1" i="1" dirty="0" err="1" smtClean="0"/>
              <a:t>Hf</a:t>
            </a:r>
            <a:r>
              <a:rPr lang="cs-CZ" b="1" i="1" dirty="0" smtClean="0"/>
              <a:t>(x)=R</a:t>
            </a:r>
            <a:endParaRPr lang="cs-CZ" dirty="0" smtClean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2308473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075048" y="476672"/>
            <a:ext cx="699390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Graf lineární funkce</a:t>
            </a:r>
            <a:endParaRPr lang="cs-CZ" sz="3600" b="1" dirty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123003"/>
            <a:ext cx="68813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Název „lineární funkce“ (v angličtině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linear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fuction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 vychází z latinského „linea“ neboli přímka. Proto se dá vyvodit z tohoto původu, že lineární funkce bude „přímá“ neboli rychlost jejího průběhu se nebude měnit na celém R, a tudíž jejím grafem je 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přímka.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Sklon přímky (a rychlost průběhu) se dá určit podle koeficientu 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Soubor:Primka rovnice smernicova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1" y="2781967"/>
            <a:ext cx="3815249" cy="372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36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106488" y="935446"/>
            <a:ext cx="699390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Vlastnosti lineární funkce</a:t>
            </a:r>
            <a:endParaRPr lang="cs-CZ" sz="3600" b="1" dirty="0"/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1106488" y="2276475"/>
            <a:ext cx="6993904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 smtClean="0"/>
              <a:t>Vlastnosti lineární funkce jsou závislé především od koeficientu a.</a:t>
            </a:r>
          </a:p>
          <a:p>
            <a:pPr eaLnBrk="1" hangingPunct="1"/>
            <a:r>
              <a:rPr lang="cs-CZ" dirty="0" smtClean="0"/>
              <a:t>Pokud je a&gt;0, potom je funkce rostoucí.</a:t>
            </a:r>
          </a:p>
          <a:p>
            <a:pPr eaLnBrk="1" hangingPunct="1"/>
            <a:r>
              <a:rPr lang="cs-CZ" dirty="0" smtClean="0"/>
              <a:t>Pokud je a&lt;0, potom je funkce klesající.</a:t>
            </a:r>
          </a:p>
          <a:p>
            <a:pPr eaLnBrk="1" hangingPunct="1"/>
            <a:r>
              <a:rPr lang="cs-CZ" dirty="0" smtClean="0"/>
              <a:t>Pokud je </a:t>
            </a:r>
            <a:r>
              <a:rPr lang="cs-CZ" dirty="0"/>
              <a:t>|a</a:t>
            </a:r>
            <a:r>
              <a:rPr lang="cs-CZ" dirty="0" smtClean="0"/>
              <a:t>|&gt;1, potom má funkce rychlý průběh.</a:t>
            </a:r>
          </a:p>
          <a:p>
            <a:pPr eaLnBrk="1" hangingPunct="1"/>
            <a:r>
              <a:rPr lang="cs-CZ" dirty="0" smtClean="0"/>
              <a:t>Pokud je 0&lt;</a:t>
            </a:r>
            <a:r>
              <a:rPr lang="cs-CZ" dirty="0"/>
              <a:t>|a</a:t>
            </a:r>
            <a:r>
              <a:rPr lang="cs-CZ" dirty="0" smtClean="0"/>
              <a:t>|&lt;1, potom má funkce pomalý průběh.</a:t>
            </a:r>
          </a:p>
          <a:p>
            <a:pPr eaLnBrk="1" hangingPunct="1"/>
            <a:r>
              <a:rPr lang="cs-CZ" dirty="0" smtClean="0"/>
              <a:t>Průsečík X s osou x je </a:t>
            </a:r>
            <a:r>
              <a:rPr lang="en-US" dirty="0" smtClean="0"/>
              <a:t>[</a:t>
            </a:r>
            <a:r>
              <a:rPr lang="cs-CZ" dirty="0" smtClean="0"/>
              <a:t>-b/a;0</a:t>
            </a:r>
            <a:r>
              <a:rPr lang="en-US" dirty="0" smtClean="0"/>
              <a:t>]</a:t>
            </a:r>
            <a:r>
              <a:rPr lang="cs-CZ" dirty="0" smtClean="0"/>
              <a:t>.</a:t>
            </a:r>
          </a:p>
          <a:p>
            <a:pPr eaLnBrk="1" hangingPunct="1"/>
            <a:r>
              <a:rPr lang="cs-CZ" dirty="0" smtClean="0"/>
              <a:t>Průsečík Y s osou y je </a:t>
            </a:r>
            <a:r>
              <a:rPr lang="en-US" dirty="0" smtClean="0"/>
              <a:t>[</a:t>
            </a:r>
            <a:r>
              <a:rPr lang="cs-CZ" dirty="0" smtClean="0"/>
              <a:t>0;b</a:t>
            </a:r>
            <a:r>
              <a:rPr lang="en-US" dirty="0" smtClean="0"/>
              <a:t>]</a:t>
            </a:r>
            <a:r>
              <a:rPr lang="cs-CZ" dirty="0" smtClean="0"/>
              <a:t>.</a:t>
            </a:r>
          </a:p>
          <a:p>
            <a:pPr eaLnBrk="1" hangingPunct="1"/>
            <a:r>
              <a:rPr lang="cs-CZ" dirty="0" smtClean="0"/>
              <a:t>Funkce je prostá (je buď rostoucí nebo klesající).</a:t>
            </a:r>
          </a:p>
          <a:p>
            <a:pPr eaLnBrk="1" hangingPunct="1"/>
            <a:r>
              <a:rPr lang="cs-CZ" dirty="0" smtClean="0"/>
              <a:t>Není omezená shora, ani zdola (tudíž </a:t>
            </a:r>
            <a:r>
              <a:rPr lang="cs-CZ" smtClean="0"/>
              <a:t>je neomezená).</a:t>
            </a:r>
          </a:p>
          <a:p>
            <a:pPr eaLnBrk="1" hangingPunct="1"/>
            <a:endParaRPr lang="cs-CZ" dirty="0" smtClean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4084608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1228725" y="333375"/>
            <a:ext cx="66976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/>
              <a:t>Bibliografické citace</a:t>
            </a:r>
          </a:p>
        </p:txBody>
      </p:sp>
      <p:sp>
        <p:nvSpPr>
          <p:cNvPr id="15363" name="TextovéPole 2"/>
          <p:cNvSpPr txBox="1">
            <a:spLocks noChangeArrowheads="1"/>
          </p:cNvSpPr>
          <p:nvPr/>
        </p:nvSpPr>
        <p:spPr bwMode="auto">
          <a:xfrm>
            <a:off x="755650" y="1125538"/>
            <a:ext cx="7704138" cy="3139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/>
              <a:t>Doporučenou literaturou ke studiu je: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/>
              <a:t>ODVÁRKO, Oldřich a kol. </a:t>
            </a:r>
            <a:r>
              <a:rPr lang="cs-CZ" i="1" dirty="0"/>
              <a:t>Matematika pro střední odborné škola a studijní obory středních odborných učilišť. 2. část. </a:t>
            </a:r>
            <a:r>
              <a:rPr lang="cs-CZ" dirty="0"/>
              <a:t>Dotisk 6. vyd. Havlíčkův Brod: Prometheus, 2008. ISBN 978-80-7196-042-3, s. </a:t>
            </a:r>
            <a:r>
              <a:rPr lang="cs-CZ" smtClean="0"/>
              <a:t>13-18</a:t>
            </a:r>
            <a:endParaRPr lang="cs-CZ" dirty="0"/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 smtClean="0"/>
              <a:t>KUBEŠOVÁ</a:t>
            </a:r>
            <a:r>
              <a:rPr lang="cs-CZ" dirty="0"/>
              <a:t>, Naděžda. </a:t>
            </a:r>
            <a:r>
              <a:rPr lang="cs-CZ" i="1" dirty="0"/>
              <a:t>Matematika- přehled středoškolského učiva. </a:t>
            </a:r>
            <a:r>
              <a:rPr lang="cs-CZ" dirty="0"/>
              <a:t>Dotisk 2. vyd. Třebíč: Petra, 2007. ISBN </a:t>
            </a:r>
            <a:r>
              <a:rPr lang="cs-CZ" dirty="0" smtClean="0"/>
              <a:t>978-80-86873-05-3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pl-PL" dirty="0"/>
              <a:t>PAJS. </a:t>
            </a:r>
            <a:r>
              <a:rPr lang="pl-PL" i="1" dirty="0"/>
              <a:t>www.wikipedia.cz</a:t>
            </a:r>
            <a:r>
              <a:rPr lang="pl-PL" dirty="0"/>
              <a:t> [online]. [cit. </a:t>
            </a:r>
            <a:r>
              <a:rPr lang="pl-PL" dirty="0" smtClean="0"/>
              <a:t>3.9.2012]. </a:t>
            </a:r>
            <a:r>
              <a:rPr lang="pl-PL" dirty="0"/>
              <a:t>Dostupný na WWW: http://cs.wikipedia.org/wiki/Soubor:Primka_rovnice_smernicova.svg</a:t>
            </a:r>
            <a:endParaRPr lang="cs-CZ" dirty="0"/>
          </a:p>
        </p:txBody>
      </p:sp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1691855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5829</TotalTime>
  <Words>643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1_Talent</vt:lpstr>
      <vt:lpstr>Talent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NB01</dc:creator>
  <cp:lastModifiedBy>Karel Singer</cp:lastModifiedBy>
  <cp:revision>14</cp:revision>
  <dcterms:created xsi:type="dcterms:W3CDTF">2013-02-14T07:09:25Z</dcterms:created>
  <dcterms:modified xsi:type="dcterms:W3CDTF">2013-02-28T14:51:51Z</dcterms:modified>
</cp:coreProperties>
</file>