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8" r:id="rId3"/>
    <p:sldId id="260" r:id="rId4"/>
    <p:sldId id="262" r:id="rId5"/>
    <p:sldId id="264" r:id="rId6"/>
    <p:sldId id="266" r:id="rId7"/>
    <p:sldId id="267" r:id="rId8"/>
    <p:sldId id="26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image" Target="../media/image7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vnoramenný trojúhelník 3"/>
          <p:cNvSpPr/>
          <p:nvPr/>
        </p:nvSpPr>
        <p:spPr>
          <a:xfrm rot="16200000">
            <a:off x="7553325" y="5254626"/>
            <a:ext cx="1893887" cy="1293812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/>
          <a:lstStyle>
            <a:lvl1pPr algn="r">
              <a:defRPr sz="44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5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1863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49913"/>
            <a:ext cx="5791200" cy="365125"/>
          </a:xfrm>
        </p:spPr>
        <p:txBody>
          <a:bodyPr tIns="0" bIns="0"/>
          <a:lstStyle>
            <a:lvl1pPr algn="r">
              <a:defRPr sz="11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1525" y="5753100"/>
            <a:ext cx="503238" cy="365125"/>
          </a:xfrm>
        </p:spPr>
        <p:txBody>
          <a:bodyPr anchor="ctr"/>
          <a:lstStyle>
            <a:lvl1pPr algn="ctr">
              <a:defRPr sz="13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C130CB4-6535-47B9-A28E-90D29311EA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94652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075" y="6480175"/>
            <a:ext cx="2133600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1763"/>
            <a:ext cx="4259263" cy="3000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36CA95-58C3-449C-8441-02172C143D3F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33898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3"/>
          <p:cNvSpPr/>
          <p:nvPr/>
        </p:nvSpPr>
        <p:spPr>
          <a:xfrm flipV="1">
            <a:off x="6350" y="6350"/>
            <a:ext cx="9131300" cy="6837363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 rot="5400000" flipV="1">
            <a:off x="7553325" y="309563"/>
            <a:ext cx="1893888" cy="1293812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 rot="10800000">
            <a:off x="6469063" y="9525"/>
            <a:ext cx="2673350" cy="1900238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0" y="6350"/>
            <a:ext cx="9137650" cy="6845300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/>
          <a:lstStyle>
            <a:lvl1pPr marL="0" algn="l">
              <a:buNone/>
              <a:defRPr sz="3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6425" y="6477000"/>
            <a:ext cx="2133600" cy="3048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5" y="6481763"/>
            <a:ext cx="4260850" cy="3000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0263" y="809625"/>
            <a:ext cx="503237" cy="3000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4CB725-3245-4F6E-84CA-F75039816495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44864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767F18-4786-4F8F-8C38-E7E62D92FB03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82443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075" y="6481763"/>
            <a:ext cx="2130425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1763"/>
            <a:ext cx="4260850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838" y="6483350"/>
            <a:ext cx="503237" cy="301625"/>
          </a:xfrm>
        </p:spPr>
        <p:txBody>
          <a:bodyPr/>
          <a:lstStyle>
            <a:lvl1pPr algn="ctr">
              <a:defRPr smtClean="0"/>
            </a:lvl1pPr>
          </a:lstStyle>
          <a:p>
            <a:pPr>
              <a:defRPr/>
            </a:pPr>
            <a:fld id="{41ABF792-48D2-49B3-ACF2-B35B1E827DCA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01039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EFBEBE-990F-4D07-8346-9693E5384095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33351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BED401-6B87-4561-AF55-70A8FDD9D896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08324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563" y="6556375"/>
            <a:ext cx="213360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063" y="6556375"/>
            <a:ext cx="514350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5" y="6556375"/>
            <a:ext cx="503238" cy="301625"/>
          </a:xfrm>
        </p:spPr>
        <p:txBody>
          <a:bodyPr/>
          <a:lstStyle>
            <a:lvl1pPr>
              <a:defRPr sz="900" smtClean="0"/>
            </a:lvl1pPr>
          </a:lstStyle>
          <a:p>
            <a:pPr>
              <a:defRPr/>
            </a:pPr>
            <a:fld id="{AB657E09-C336-4B29-A354-44D388D64116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71092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700" y="6556375"/>
            <a:ext cx="210185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69988" y="6557963"/>
            <a:ext cx="4948237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6900" y="6556375"/>
            <a:ext cx="366713" cy="301625"/>
          </a:xfrm>
        </p:spPr>
        <p:txBody>
          <a:bodyPr/>
          <a:lstStyle>
            <a:lvl1pPr algn="ctr">
              <a:defRPr sz="900" smtClean="0"/>
            </a:lvl1pPr>
          </a:lstStyle>
          <a:p>
            <a:pPr>
              <a:defRPr/>
            </a:pPr>
            <a:fld id="{7ADB1353-D409-48F1-93D7-F0B15E89EDE9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16155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59BA63-B4B7-4B1A-AAF1-21096BBB20CC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28324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561E20-C270-4A28-8030-007CDEB0BD15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02726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vnoramenný trojúhelník 3"/>
          <p:cNvSpPr/>
          <p:nvPr/>
        </p:nvSpPr>
        <p:spPr>
          <a:xfrm rot="16200000">
            <a:off x="7553325" y="5254626"/>
            <a:ext cx="1893887" cy="1293812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/>
          <a:lstStyle>
            <a:lvl1pPr algn="r">
              <a:defRPr sz="44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5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1863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49913"/>
            <a:ext cx="5791200" cy="365125"/>
          </a:xfrm>
        </p:spPr>
        <p:txBody>
          <a:bodyPr tIns="0" bIns="0"/>
          <a:lstStyle>
            <a:lvl1pPr algn="r">
              <a:defRPr sz="11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1525" y="5753100"/>
            <a:ext cx="503238" cy="365125"/>
          </a:xfrm>
        </p:spPr>
        <p:txBody>
          <a:bodyPr anchor="ctr"/>
          <a:lstStyle>
            <a:lvl1pPr algn="ctr">
              <a:defRPr sz="13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C130CB4-6535-47B9-A28E-90D29311EA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33724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075" y="6480175"/>
            <a:ext cx="2133600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1763"/>
            <a:ext cx="4259263" cy="3000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36CA95-58C3-449C-8441-02172C143D3F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3373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3"/>
          <p:cNvSpPr/>
          <p:nvPr/>
        </p:nvSpPr>
        <p:spPr>
          <a:xfrm flipV="1">
            <a:off x="6350" y="6350"/>
            <a:ext cx="9131300" cy="6837363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 rot="5400000" flipV="1">
            <a:off x="7553325" y="309563"/>
            <a:ext cx="1893888" cy="1293812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 rot="10800000">
            <a:off x="6469063" y="9525"/>
            <a:ext cx="2673350" cy="1900238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0" y="6350"/>
            <a:ext cx="9137650" cy="6845300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/>
          <a:lstStyle>
            <a:lvl1pPr marL="0" algn="l">
              <a:buNone/>
              <a:defRPr sz="3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6425" y="6477000"/>
            <a:ext cx="2133600" cy="3048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5" y="6481763"/>
            <a:ext cx="4260850" cy="3000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0263" y="809625"/>
            <a:ext cx="503237" cy="3000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4CB725-3245-4F6E-84CA-F75039816495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96136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767F18-4786-4F8F-8C38-E7E62D92FB03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16973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075" y="6481763"/>
            <a:ext cx="2130425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1763"/>
            <a:ext cx="4260850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838" y="6483350"/>
            <a:ext cx="503237" cy="301625"/>
          </a:xfrm>
        </p:spPr>
        <p:txBody>
          <a:bodyPr/>
          <a:lstStyle>
            <a:lvl1pPr algn="ctr">
              <a:defRPr smtClean="0"/>
            </a:lvl1pPr>
          </a:lstStyle>
          <a:p>
            <a:pPr>
              <a:defRPr/>
            </a:pPr>
            <a:fld id="{41ABF792-48D2-49B3-ACF2-B35B1E827DCA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67194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EFBEBE-990F-4D07-8346-9693E5384095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700541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BED401-6B87-4561-AF55-70A8FDD9D896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146532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563" y="6556375"/>
            <a:ext cx="213360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063" y="6556375"/>
            <a:ext cx="514350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5" y="6556375"/>
            <a:ext cx="503238" cy="301625"/>
          </a:xfrm>
        </p:spPr>
        <p:txBody>
          <a:bodyPr/>
          <a:lstStyle>
            <a:lvl1pPr>
              <a:defRPr sz="900" smtClean="0"/>
            </a:lvl1pPr>
          </a:lstStyle>
          <a:p>
            <a:pPr>
              <a:defRPr/>
            </a:pPr>
            <a:fld id="{AB657E09-C336-4B29-A354-44D388D64116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24654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700" y="6556375"/>
            <a:ext cx="210185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69988" y="6557963"/>
            <a:ext cx="4948237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6900" y="6556375"/>
            <a:ext cx="366713" cy="301625"/>
          </a:xfrm>
        </p:spPr>
        <p:txBody>
          <a:bodyPr/>
          <a:lstStyle>
            <a:lvl1pPr algn="ctr">
              <a:defRPr sz="900" smtClean="0"/>
            </a:lvl1pPr>
          </a:lstStyle>
          <a:p>
            <a:pPr>
              <a:defRPr/>
            </a:pPr>
            <a:fld id="{7ADB1353-D409-48F1-93D7-F0B15E89EDE9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2071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59BA63-B4B7-4B1A-AAF1-21096BBB20CC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543453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561E20-C270-4A28-8030-007CDEB0BD15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69476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6350" y="14288"/>
            <a:ext cx="9131300" cy="6837362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0" y="6350"/>
            <a:ext cx="9137650" cy="6845300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9063" y="4948238"/>
            <a:ext cx="2673350" cy="1900237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8288"/>
            <a:ext cx="8229600" cy="1398587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30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882775"/>
            <a:ext cx="82296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075" y="6481763"/>
            <a:ext cx="2133600" cy="3016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white"/>
              </a:solidFill>
              <a:latin typeface="Arial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763"/>
            <a:ext cx="4259263" cy="3016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white"/>
              </a:solidFill>
              <a:latin typeface="Arial" charset="0"/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838" y="6481763"/>
            <a:ext cx="503237" cy="3016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 smtClean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3CB6C04-E54B-497E-8C51-B9AD96D26EFE}" type="slidenum">
              <a:rPr lang="cs-CZ">
                <a:solidFill>
                  <a:prstClr val="white"/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white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96096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188" indent="-484188" algn="l" rtl="0" fontAlgn="base">
        <a:spcBef>
          <a:spcPct val="0"/>
        </a:spcBef>
        <a:spcAft>
          <a:spcPct val="0"/>
        </a:spcAft>
        <a:defRPr sz="4200" kern="1200">
          <a:ln w="6350">
            <a:solidFill>
              <a:schemeClr val="accent1">
                <a:shade val="43000"/>
              </a:schemeClr>
            </a:solidFill>
          </a:ln>
          <a:solidFill>
            <a:srgbClr val="FF5C9C"/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2pPr>
      <a:lvl3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3pPr>
      <a:lvl4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4pPr>
      <a:lvl5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5pPr>
      <a:lvl6pPr marL="9413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6pPr>
      <a:lvl7pPr marL="13985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7pPr>
      <a:lvl8pPr marL="18557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8pPr>
      <a:lvl9pPr marL="23129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9pPr>
    </p:titleStyle>
    <p:bodyStyle>
      <a:lvl1pPr marL="447675" indent="-382588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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325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95000"/>
        <a:buFont typeface="Verdana" pitchFamily="34" charset="0"/>
        <a:buChar char="›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49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0955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09550" algn="l" rtl="0" fontAlgn="base">
        <a:spcBef>
          <a:spcPct val="20000"/>
        </a:spcBef>
        <a:spcAft>
          <a:spcPct val="0"/>
        </a:spcAft>
        <a:buClr>
          <a:srgbClr val="FF90B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6350" y="14288"/>
            <a:ext cx="9131300" cy="6837362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0" y="6350"/>
            <a:ext cx="9137650" cy="6845300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9063" y="4948238"/>
            <a:ext cx="2673350" cy="1900237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8288"/>
            <a:ext cx="8229600" cy="1398587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30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882775"/>
            <a:ext cx="82296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075" y="6481763"/>
            <a:ext cx="2133600" cy="3016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white"/>
              </a:solidFill>
              <a:latin typeface="Arial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763"/>
            <a:ext cx="4259263" cy="3016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white"/>
              </a:solidFill>
              <a:latin typeface="Arial" charset="0"/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838" y="6481763"/>
            <a:ext cx="503237" cy="3016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 smtClean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3CB6C04-E54B-497E-8C51-B9AD96D26EFE}" type="slidenum">
              <a:rPr lang="cs-CZ">
                <a:solidFill>
                  <a:prstClr val="white"/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white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818520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marL="484188" indent="-484188" algn="l" rtl="0" fontAlgn="base">
        <a:spcBef>
          <a:spcPct val="0"/>
        </a:spcBef>
        <a:spcAft>
          <a:spcPct val="0"/>
        </a:spcAft>
        <a:defRPr sz="4200" kern="1200">
          <a:ln w="6350">
            <a:solidFill>
              <a:schemeClr val="accent1">
                <a:shade val="43000"/>
              </a:schemeClr>
            </a:solidFill>
          </a:ln>
          <a:solidFill>
            <a:srgbClr val="FF5C9C"/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2pPr>
      <a:lvl3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3pPr>
      <a:lvl4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4pPr>
      <a:lvl5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5pPr>
      <a:lvl6pPr marL="9413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6pPr>
      <a:lvl7pPr marL="13985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7pPr>
      <a:lvl8pPr marL="18557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8pPr>
      <a:lvl9pPr marL="23129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9pPr>
    </p:titleStyle>
    <p:bodyStyle>
      <a:lvl1pPr marL="447675" indent="-382588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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325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95000"/>
        <a:buFont typeface="Verdana" pitchFamily="34" charset="0"/>
        <a:buChar char="›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49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0955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09550" algn="l" rtl="0" fontAlgn="base">
        <a:spcBef>
          <a:spcPct val="20000"/>
        </a:spcBef>
        <a:spcAft>
          <a:spcPct val="0"/>
        </a:spcAft>
        <a:buClr>
          <a:srgbClr val="FF90B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oleObject" Target="../embeddings/oleObject3.bin"/><Relationship Id="rId7" Type="http://schemas.openxmlformats.org/officeDocument/2006/relationships/oleObject" Target="../embeddings/oleObject5.bin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8.wmf"/><Relationship Id="rId5" Type="http://schemas.openxmlformats.org/officeDocument/2006/relationships/oleObject" Target="../embeddings/oleObject4.bin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188913"/>
            <a:ext cx="1284287" cy="120967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9219" name="Rectangle 6"/>
          <p:cNvSpPr>
            <a:spLocks noChangeArrowheads="1"/>
          </p:cNvSpPr>
          <p:nvPr/>
        </p:nvSpPr>
        <p:spPr bwMode="auto">
          <a:xfrm>
            <a:off x="1835150" y="365125"/>
            <a:ext cx="5248275" cy="63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ctr">
            <a:spAutoFit/>
          </a:bodyPr>
          <a:lstStyle/>
          <a:p>
            <a:pPr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b="1" i="1">
                <a:solidFill>
                  <a:srgbClr val="000000"/>
                </a:solidFill>
                <a:latin typeface="Times New Roman" charset="0"/>
                <a:cs typeface="Times New Roman" charset="0"/>
              </a:rPr>
              <a:t>Soukromá hotelová škola Bukaschool s. r. o. Most</a:t>
            </a:r>
          </a:p>
          <a:p>
            <a:pPr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i="1">
                <a:solidFill>
                  <a:srgbClr val="000000"/>
                </a:solidFill>
                <a:latin typeface="Times New Roman" charset="0"/>
                <a:cs typeface="Times New Roman" charset="0"/>
              </a:rPr>
              <a:t>Kmochova 1823, 434 01 Most • +420 476 706 696 • info@bukaschool.cz</a:t>
            </a:r>
          </a:p>
          <a:p>
            <a:pPr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i="1">
                <a:solidFill>
                  <a:srgbClr val="000000"/>
                </a:solidFill>
                <a:latin typeface="Times New Roman" charset="0"/>
                <a:cs typeface="Times New Roman" charset="0"/>
              </a:rPr>
              <a:t>www.bukaschool.cz</a:t>
            </a:r>
          </a:p>
        </p:txBody>
      </p:sp>
      <p:graphicFrame>
        <p:nvGraphicFramePr>
          <p:cNvPr id="2106" name="Group 5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6091572"/>
              </p:ext>
            </p:extLst>
          </p:nvPr>
        </p:nvGraphicFramePr>
        <p:xfrm>
          <a:off x="1676400" y="1143000"/>
          <a:ext cx="5913438" cy="4519972"/>
        </p:xfrm>
        <a:graphic>
          <a:graphicData uri="http://schemas.openxmlformats.org/drawingml/2006/table">
            <a:tbl>
              <a:tblPr/>
              <a:tblGrid>
                <a:gridCol w="1909763"/>
                <a:gridCol w="4003675"/>
              </a:tblGrid>
              <a:tr h="320014"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9056"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 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CZ.1.07/1.5.00/34.0227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Bukaschool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09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Soukromá hotelová škola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Bukaschool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 s.r.o.,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Kmochova 1823, 434 01 Most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Vyučovací předmět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Matematika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Tematický </a:t>
                      </a:r>
                      <a:r>
                        <a:rPr kumimoji="0" 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okruh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</a:rPr>
                        <a:t>Funkce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1.-4. 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091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Jméno autora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Ladislav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Bencs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Období tvorby DUM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</a:rPr>
                        <a:t>září 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Označení DUM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VY_32_INOVACE_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</a:rPr>
                        <a:t>03LB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_KVADRATICKA_FUNKCE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091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Číslo a název klíčové aktivity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III/2 Inovace a zkvalitnění výuky prostřednictvím ICT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80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Prezentace je určená k  procvičování a fixaci učiva.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9265" name="Picture 5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6238" y="5805488"/>
            <a:ext cx="3746500" cy="915987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25638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ovéPole 1"/>
          <p:cNvSpPr txBox="1">
            <a:spLocks noChangeArrowheads="1"/>
          </p:cNvSpPr>
          <p:nvPr/>
        </p:nvSpPr>
        <p:spPr bwMode="auto">
          <a:xfrm>
            <a:off x="1476375" y="1412875"/>
            <a:ext cx="5903913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600" b="1" dirty="0" smtClean="0">
                <a:solidFill>
                  <a:prstClr val="white"/>
                </a:solidFill>
              </a:rPr>
              <a:t>Kvadratická funkce</a:t>
            </a:r>
            <a:endParaRPr lang="cs-CZ" sz="3600" b="1" dirty="0">
              <a:solidFill>
                <a:prstClr val="white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7" y="2205038"/>
            <a:ext cx="7632848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>
                <a:solidFill>
                  <a:prstClr val="white"/>
                </a:solidFill>
                <a:latin typeface="Arial" charset="0"/>
              </a:rPr>
              <a:t>V této kapitole se budeme věnovat základním </a:t>
            </a:r>
            <a:r>
              <a:rPr lang="cs-CZ" dirty="0" smtClean="0">
                <a:solidFill>
                  <a:prstClr val="white"/>
                </a:solidFill>
                <a:latin typeface="Arial" charset="0"/>
              </a:rPr>
              <a:t>poznatkům o kvadratických funkcích. </a:t>
            </a:r>
            <a:r>
              <a:rPr lang="cs-CZ" dirty="0">
                <a:solidFill>
                  <a:prstClr val="white"/>
                </a:solidFill>
                <a:latin typeface="Arial" charset="0"/>
              </a:rPr>
              <a:t>Konkrétně se budeme zabývat těmito poznatky:</a:t>
            </a: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prstClr val="white"/>
              </a:solidFill>
              <a:latin typeface="Arial" charset="0"/>
            </a:endParaRP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prstClr val="white"/>
                </a:solidFill>
                <a:latin typeface="Arial" charset="0"/>
              </a:rPr>
              <a:t>Definice kvadratické funkce</a:t>
            </a:r>
            <a:endParaRPr lang="cs-CZ" dirty="0">
              <a:solidFill>
                <a:prstClr val="white"/>
              </a:solidFill>
              <a:latin typeface="Arial" charset="0"/>
            </a:endParaRP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prstClr val="white"/>
                </a:solidFill>
                <a:latin typeface="Arial" charset="0"/>
              </a:rPr>
              <a:t>Základní tvar kvadratické funkce</a:t>
            </a:r>
            <a:endParaRPr lang="cs-CZ" dirty="0">
              <a:solidFill>
                <a:prstClr val="white"/>
              </a:solidFill>
              <a:latin typeface="Arial" charset="0"/>
            </a:endParaRP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cs-CZ" dirty="0">
                <a:solidFill>
                  <a:prstClr val="white"/>
                </a:solidFill>
                <a:latin typeface="Arial" charset="0"/>
              </a:rPr>
              <a:t>Definiční obor</a:t>
            </a: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cs-CZ" dirty="0">
                <a:solidFill>
                  <a:prstClr val="white"/>
                </a:solidFill>
                <a:latin typeface="Arial" charset="0"/>
              </a:rPr>
              <a:t>Obor hodnot</a:t>
            </a: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cs-CZ" dirty="0">
                <a:solidFill>
                  <a:prstClr val="white"/>
                </a:solidFill>
                <a:latin typeface="Arial" charset="0"/>
              </a:rPr>
              <a:t>Graf funkce</a:t>
            </a: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cs-CZ" dirty="0">
                <a:solidFill>
                  <a:prstClr val="white"/>
                </a:solidFill>
                <a:latin typeface="Arial" charset="0"/>
              </a:rPr>
              <a:t>Vlastnosti </a:t>
            </a:r>
            <a:r>
              <a:rPr lang="cs-CZ" dirty="0" smtClean="0">
                <a:solidFill>
                  <a:prstClr val="white"/>
                </a:solidFill>
                <a:latin typeface="Arial" charset="0"/>
              </a:rPr>
              <a:t>kvadratických funkcí</a:t>
            </a:r>
            <a:endParaRPr lang="cs-CZ" dirty="0">
              <a:solidFill>
                <a:prstClr val="white"/>
              </a:solidFill>
              <a:latin typeface="Arial" charset="0"/>
            </a:endParaRP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prstClr val="white"/>
              </a:solidFill>
              <a:latin typeface="Arial" charset="0"/>
            </a:endParaRPr>
          </a:p>
        </p:txBody>
      </p:sp>
      <p:sp>
        <p:nvSpPr>
          <p:cNvPr id="10244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1000">
                <a:solidFill>
                  <a:prstClr val="white"/>
                </a:solidFill>
                <a:latin typeface="Times New Roman" charset="0"/>
              </a:rPr>
              <a:t>„Autorem materiálu a všech jeho částí, není-li uvedeno jinak, je Ladislav Bencs.”</a:t>
            </a:r>
          </a:p>
        </p:txBody>
      </p:sp>
    </p:spTree>
    <p:extLst>
      <p:ext uri="{BB962C8B-B14F-4D97-AF65-F5344CB8AC3E}">
        <p14:creationId xmlns:p14="http://schemas.microsoft.com/office/powerpoint/2010/main" val="2482372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ovéPole 1"/>
          <p:cNvSpPr txBox="1">
            <a:spLocks noChangeArrowheads="1"/>
          </p:cNvSpPr>
          <p:nvPr/>
        </p:nvSpPr>
        <p:spPr bwMode="auto">
          <a:xfrm>
            <a:off x="1075048" y="1119586"/>
            <a:ext cx="6993904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600" b="1" dirty="0" smtClean="0"/>
              <a:t>DEFINICE </a:t>
            </a:r>
            <a:r>
              <a:rPr lang="cs-CZ" sz="3600" b="1" dirty="0" smtClean="0"/>
              <a:t>KVADRATICKÉ </a:t>
            </a:r>
            <a:r>
              <a:rPr lang="cs-CZ" sz="3600" b="1" dirty="0"/>
              <a:t>FUNKCE</a:t>
            </a:r>
          </a:p>
        </p:txBody>
      </p:sp>
      <p:sp>
        <p:nvSpPr>
          <p:cNvPr id="11267" name="TextovéPole 2"/>
          <p:cNvSpPr txBox="1">
            <a:spLocks noChangeArrowheads="1"/>
          </p:cNvSpPr>
          <p:nvPr/>
        </p:nvSpPr>
        <p:spPr bwMode="auto">
          <a:xfrm>
            <a:off x="1106488" y="2276475"/>
            <a:ext cx="6551612" cy="3416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b="1" dirty="0" smtClean="0"/>
              <a:t>Def</a:t>
            </a:r>
            <a:r>
              <a:rPr lang="cs-CZ" b="1" dirty="0"/>
              <a:t>.:</a:t>
            </a:r>
            <a:r>
              <a:rPr lang="cs-CZ" dirty="0"/>
              <a:t> </a:t>
            </a:r>
            <a:r>
              <a:rPr lang="cs-CZ" dirty="0" smtClean="0"/>
              <a:t>Kvadratická funkce se nazývá každá funkce, daná ve tvaru</a:t>
            </a:r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Kde </a:t>
            </a:r>
            <a:r>
              <a:rPr lang="cs-CZ" b="1" i="1" dirty="0" smtClean="0"/>
              <a:t>a </a:t>
            </a:r>
            <a:r>
              <a:rPr lang="cs-CZ" dirty="0" smtClean="0"/>
              <a:t>je reálné číslo různé od nuly, </a:t>
            </a:r>
            <a:r>
              <a:rPr lang="cs-CZ" b="1" i="1" dirty="0" err="1" smtClean="0"/>
              <a:t>b,c</a:t>
            </a:r>
            <a:r>
              <a:rPr lang="cs-CZ" b="1" i="1" dirty="0" smtClean="0"/>
              <a:t> </a:t>
            </a:r>
            <a:r>
              <a:rPr lang="cs-CZ" dirty="0" smtClean="0"/>
              <a:t>jdou libovolná reálná čísla.</a:t>
            </a:r>
            <a:endParaRPr lang="cs-CZ" dirty="0"/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Čísla </a:t>
            </a:r>
            <a:r>
              <a:rPr lang="cs-CZ" i="1" dirty="0" smtClean="0"/>
              <a:t>a, b, c</a:t>
            </a:r>
            <a:r>
              <a:rPr lang="cs-CZ" dirty="0" smtClean="0"/>
              <a:t> se nazývají koeficienty a výrazně ovlivňují vlastnosti funkce, její průběh a průsečíky s osami </a:t>
            </a:r>
            <a:r>
              <a:rPr lang="cs-CZ" i="1" dirty="0" smtClean="0"/>
              <a:t>x</a:t>
            </a:r>
            <a:r>
              <a:rPr lang="cs-CZ" dirty="0" smtClean="0"/>
              <a:t> a </a:t>
            </a:r>
            <a:r>
              <a:rPr lang="cs-CZ" i="1" dirty="0" smtClean="0"/>
              <a:t>y</a:t>
            </a:r>
            <a:r>
              <a:rPr lang="cs-CZ" dirty="0" smtClean="0"/>
              <a:t>.</a:t>
            </a:r>
          </a:p>
          <a:p>
            <a:pPr eaLnBrk="1" hangingPunct="1"/>
            <a:endParaRPr lang="cs-CZ" dirty="0"/>
          </a:p>
          <a:p>
            <a:pPr eaLnBrk="1" hangingPunct="1"/>
            <a:r>
              <a:rPr lang="cs-CZ" dirty="0" smtClean="0"/>
              <a:t>Obecně se dá říci, že kvadratickou funkci poznáme podle </a:t>
            </a:r>
            <a:r>
              <a:rPr lang="cs-CZ" b="1" i="1" dirty="0" smtClean="0"/>
              <a:t>x</a:t>
            </a:r>
            <a:r>
              <a:rPr lang="cs-CZ" dirty="0" smtClean="0"/>
              <a:t> ve druhé mocnině (</a:t>
            </a:r>
            <a:r>
              <a:rPr lang="cs-CZ" dirty="0"/>
              <a:t>p</a:t>
            </a:r>
            <a:r>
              <a:rPr lang="cs-CZ" dirty="0" smtClean="0"/>
              <a:t>okud je to nejvyšší mocnina polynomu)</a:t>
            </a:r>
            <a:endParaRPr lang="cs-CZ" dirty="0"/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000">
                <a:latin typeface="Times New Roman" charset="0"/>
              </a:rPr>
              <a:t>„Autorem materiálu a všech jeho částí, není-li uvedeno jinak, je Ladislav Bencs.”</a:t>
            </a:r>
          </a:p>
        </p:txBody>
      </p:sp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93895273"/>
              </p:ext>
            </p:extLst>
          </p:nvPr>
        </p:nvGraphicFramePr>
        <p:xfrm>
          <a:off x="3233682" y="2852936"/>
          <a:ext cx="2297224" cy="44462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4" name="Equation" r:id="rId3" imgW="1180800" imgH="228600" progId="Equation.DSMT4">
                  <p:embed/>
                </p:oleObj>
              </mc:Choice>
              <mc:Fallback>
                <p:oleObj name="Equation" r:id="rId3" imgW="1180800" imgH="228600" progId="Equation.DSMT4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233682" y="2852936"/>
                        <a:ext cx="2297224" cy="44462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625826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ovéPole 1"/>
          <p:cNvSpPr txBox="1">
            <a:spLocks noChangeArrowheads="1"/>
          </p:cNvSpPr>
          <p:nvPr/>
        </p:nvSpPr>
        <p:spPr bwMode="auto">
          <a:xfrm>
            <a:off x="1106488" y="935446"/>
            <a:ext cx="6993904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600" b="1" dirty="0" smtClean="0"/>
              <a:t>Definiční obor a obor hodnot kvadratické funkce</a:t>
            </a:r>
            <a:endParaRPr lang="cs-CZ" sz="3600" b="1" dirty="0"/>
          </a:p>
        </p:txBody>
      </p:sp>
      <p:sp>
        <p:nvSpPr>
          <p:cNvPr id="11267" name="TextovéPole 2"/>
          <p:cNvSpPr txBox="1">
            <a:spLocks noChangeArrowheads="1"/>
          </p:cNvSpPr>
          <p:nvPr/>
        </p:nvSpPr>
        <p:spPr bwMode="auto">
          <a:xfrm>
            <a:off x="1106488" y="2276475"/>
            <a:ext cx="6551612" cy="3693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b="1" dirty="0" smtClean="0"/>
              <a:t>Definiční obor: </a:t>
            </a:r>
            <a:r>
              <a:rPr lang="cs-CZ" dirty="0" smtClean="0"/>
              <a:t>hodnoty, které je možné dosadit do předpisu funkce</a:t>
            </a:r>
          </a:p>
          <a:p>
            <a:pPr eaLnBrk="1" hangingPunct="1"/>
            <a:r>
              <a:rPr lang="cs-CZ" b="1" dirty="0" smtClean="0"/>
              <a:t>Obor hodnot: </a:t>
            </a:r>
            <a:r>
              <a:rPr lang="cs-CZ" dirty="0" smtClean="0"/>
              <a:t>hodnoty, které nám mohou vyjít ve výsledku</a:t>
            </a:r>
          </a:p>
          <a:p>
            <a:pPr eaLnBrk="1" hangingPunct="1"/>
            <a:endParaRPr lang="cs-CZ" b="1" dirty="0"/>
          </a:p>
          <a:p>
            <a:pPr eaLnBrk="1" hangingPunct="1"/>
            <a:r>
              <a:rPr lang="cs-CZ" dirty="0" smtClean="0"/>
              <a:t>Pokud uvažujeme základní tvar </a:t>
            </a:r>
            <a:r>
              <a:rPr lang="cs-CZ" dirty="0" err="1" smtClean="0"/>
              <a:t>fce</a:t>
            </a:r>
            <a:r>
              <a:rPr lang="cs-CZ" dirty="0" smtClean="0"/>
              <a:t>                             ,potom nám nepřekáží žádná podmínka, kvůli které bychom museli definiční obor omezit, a tudíž:</a:t>
            </a:r>
          </a:p>
          <a:p>
            <a:pPr algn="ctr" eaLnBrk="1" hangingPunct="1"/>
            <a:r>
              <a:rPr lang="cs-CZ" b="1" i="1" dirty="0" err="1" smtClean="0"/>
              <a:t>Df</a:t>
            </a:r>
            <a:r>
              <a:rPr lang="cs-CZ" b="1" i="1" dirty="0" smtClean="0"/>
              <a:t>(x)=R</a:t>
            </a:r>
          </a:p>
          <a:p>
            <a:pPr eaLnBrk="1" hangingPunct="1"/>
            <a:r>
              <a:rPr lang="cs-CZ" dirty="0" smtClean="0"/>
              <a:t>Podobným způsobem budeme uvažovat o hodnotách, které mohou ve výsledku vyjít. Samotné x na druhou mi zaručuje, že hodnoty se budou měnit z kladných na záporné a že nebudou skokové, a tudíž jsou dvě možnosti v závislosti na </a:t>
            </a:r>
            <a:r>
              <a:rPr lang="cs-CZ" b="1" i="1" dirty="0" smtClean="0"/>
              <a:t>a</a:t>
            </a:r>
            <a:r>
              <a:rPr lang="cs-CZ" dirty="0" smtClean="0"/>
              <a:t>:</a:t>
            </a:r>
          </a:p>
          <a:p>
            <a:pPr algn="ctr" eaLnBrk="1" hangingPunct="1"/>
            <a:r>
              <a:rPr lang="cs-CZ" b="1" i="1" dirty="0" err="1" smtClean="0"/>
              <a:t>Hf</a:t>
            </a:r>
            <a:r>
              <a:rPr lang="cs-CZ" b="1" i="1" dirty="0" smtClean="0"/>
              <a:t>(x)=(-∞;maximum›</a:t>
            </a:r>
            <a:r>
              <a:rPr lang="cs-CZ" dirty="0" smtClean="0"/>
              <a:t> nebo </a:t>
            </a:r>
            <a:r>
              <a:rPr lang="cs-CZ" b="1" i="1" dirty="0" err="1" smtClean="0"/>
              <a:t>Hf</a:t>
            </a:r>
            <a:r>
              <a:rPr lang="cs-CZ" b="1" i="1" dirty="0" smtClean="0"/>
              <a:t>(x)=‹minimum;∞)</a:t>
            </a:r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000">
                <a:latin typeface="Times New Roman" charset="0"/>
              </a:rPr>
              <a:t>„Autorem materiálu a všech jeho částí, není-li uvedeno jinak, je Ladislav Bencs.”</a:t>
            </a:r>
          </a:p>
        </p:txBody>
      </p:sp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76751097"/>
              </p:ext>
            </p:extLst>
          </p:nvPr>
        </p:nvGraphicFramePr>
        <p:xfrm>
          <a:off x="4860032" y="3356992"/>
          <a:ext cx="1569071" cy="3667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9" name="Equation" r:id="rId3" imgW="977760" imgH="228600" progId="Equation.DSMT4">
                  <p:embed/>
                </p:oleObj>
              </mc:Choice>
              <mc:Fallback>
                <p:oleObj name="Equation" r:id="rId3" imgW="977760" imgH="228600" progId="Equation.DSMT4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860032" y="3356992"/>
                        <a:ext cx="1569071" cy="36679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308473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ovéPole 1"/>
          <p:cNvSpPr txBox="1">
            <a:spLocks noChangeArrowheads="1"/>
          </p:cNvSpPr>
          <p:nvPr/>
        </p:nvSpPr>
        <p:spPr bwMode="auto">
          <a:xfrm>
            <a:off x="1075048" y="476672"/>
            <a:ext cx="6993904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600" b="1" dirty="0" smtClean="0"/>
              <a:t>Graf kvadratické funkce</a:t>
            </a:r>
            <a:endParaRPr lang="cs-CZ" sz="3600" b="1" dirty="0"/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000">
                <a:latin typeface="Times New Roman" charset="0"/>
              </a:rPr>
              <a:t>„Autorem materiálu a všech jeho částí, není-li uvedeno jinak, je Ladislav Bencs.”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187624" y="1123003"/>
            <a:ext cx="68813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Při sestrojování grafu kvadratické funkce se setkáváme s jevem, kdy hodnoty před vrcholem a po vrcholu paraboly jsou stejné, tudíž i graf musí být souměrný podle přímky rovnoběžné s osou y. Takovouto křivku nazýváme parabola.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Zda bude parabola otevřená nahoru nebo dolu, nám určuje </a:t>
            </a:r>
            <a:r>
              <a:rPr lang="cs-CZ" b="1" i="1" dirty="0" smtClean="0">
                <a:latin typeface="Arial" pitchFamily="34" charset="0"/>
                <a:cs typeface="Arial" pitchFamily="34" charset="0"/>
              </a:rPr>
              <a:t>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Pokud je </a:t>
            </a:r>
            <a:r>
              <a:rPr lang="cs-CZ" b="1" i="1" dirty="0" smtClean="0">
                <a:latin typeface="Arial" pitchFamily="34" charset="0"/>
                <a:cs typeface="Arial" pitchFamily="34" charset="0"/>
              </a:rPr>
              <a:t>a&gt;0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potom je parabola otevřená nahoru. Pokud je </a:t>
            </a:r>
            <a:r>
              <a:rPr lang="cs-CZ" b="1" i="1" dirty="0" smtClean="0">
                <a:latin typeface="Arial" pitchFamily="34" charset="0"/>
                <a:cs typeface="Arial" pitchFamily="34" charset="0"/>
              </a:rPr>
              <a:t>a&lt;0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potom je parabola otevřená dolu.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2" name="Picture 2" descr="Soubor:Quadratic function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9538" y="3356992"/>
            <a:ext cx="28575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368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ovéPole 1"/>
          <p:cNvSpPr txBox="1">
            <a:spLocks noChangeArrowheads="1"/>
          </p:cNvSpPr>
          <p:nvPr/>
        </p:nvSpPr>
        <p:spPr bwMode="auto">
          <a:xfrm>
            <a:off x="1106488" y="935446"/>
            <a:ext cx="6993904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600" b="1" dirty="0" smtClean="0"/>
              <a:t>Vlastnosti kvadratické funkce</a:t>
            </a:r>
            <a:endParaRPr lang="cs-CZ" sz="3600" b="1" dirty="0"/>
          </a:p>
        </p:txBody>
      </p:sp>
      <p:sp>
        <p:nvSpPr>
          <p:cNvPr id="11267" name="TextovéPole 2"/>
          <p:cNvSpPr txBox="1">
            <a:spLocks noChangeArrowheads="1"/>
          </p:cNvSpPr>
          <p:nvPr/>
        </p:nvSpPr>
        <p:spPr bwMode="auto">
          <a:xfrm>
            <a:off x="683568" y="2276475"/>
            <a:ext cx="7992120" cy="3693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dirty="0" smtClean="0"/>
              <a:t>Vlastnosti kvadratické funkce jsou závislé především od kombinace koeficientů </a:t>
            </a:r>
            <a:r>
              <a:rPr lang="cs-CZ" dirty="0" err="1" smtClean="0"/>
              <a:t>a,b,c</a:t>
            </a:r>
            <a:r>
              <a:rPr lang="cs-CZ" dirty="0" smtClean="0"/>
              <a:t>.</a:t>
            </a:r>
          </a:p>
          <a:p>
            <a:pPr eaLnBrk="1" hangingPunct="1"/>
            <a:r>
              <a:rPr lang="cs-CZ" dirty="0" smtClean="0"/>
              <a:t>Graf každé funkce               je souměrný podle osy </a:t>
            </a:r>
            <a:r>
              <a:rPr lang="cs-CZ" b="1" i="1" dirty="0" smtClean="0"/>
              <a:t>y</a:t>
            </a:r>
            <a:r>
              <a:rPr lang="cs-CZ" dirty="0" smtClean="0"/>
              <a:t> a má vrchol v bodě </a:t>
            </a:r>
            <a:r>
              <a:rPr lang="en-US" dirty="0" smtClean="0"/>
              <a:t>[0</a:t>
            </a:r>
            <a:r>
              <a:rPr lang="cs-CZ" dirty="0" smtClean="0"/>
              <a:t>;</a:t>
            </a:r>
            <a:r>
              <a:rPr lang="en-US" dirty="0" smtClean="0"/>
              <a:t>0]</a:t>
            </a:r>
            <a:r>
              <a:rPr lang="cs-CZ" dirty="0" smtClean="0"/>
              <a:t>, který je zároveň průsečíkem s osou </a:t>
            </a:r>
            <a:r>
              <a:rPr lang="cs-CZ" b="1" i="1" dirty="0" smtClean="0"/>
              <a:t>x</a:t>
            </a:r>
            <a:r>
              <a:rPr lang="cs-CZ" dirty="0" smtClean="0"/>
              <a:t>.</a:t>
            </a:r>
            <a:endParaRPr lang="cs-CZ" dirty="0"/>
          </a:p>
          <a:p>
            <a:pPr eaLnBrk="1" hangingPunct="1"/>
            <a:r>
              <a:rPr lang="cs-CZ" dirty="0" smtClean="0"/>
              <a:t>Graf každé funkce                  je souměrný podle osy </a:t>
            </a:r>
            <a:r>
              <a:rPr lang="cs-CZ" b="1" i="1" dirty="0" smtClean="0"/>
              <a:t>y </a:t>
            </a:r>
            <a:r>
              <a:rPr lang="cs-CZ" dirty="0" smtClean="0"/>
              <a:t>a má vrchol v bodě </a:t>
            </a:r>
            <a:r>
              <a:rPr lang="en-US" dirty="0"/>
              <a:t>[0</a:t>
            </a:r>
            <a:r>
              <a:rPr lang="cs-CZ" dirty="0" smtClean="0"/>
              <a:t>;c</a:t>
            </a:r>
            <a:r>
              <a:rPr lang="en-US" dirty="0" smtClean="0"/>
              <a:t>]</a:t>
            </a:r>
            <a:r>
              <a:rPr lang="cs-CZ" dirty="0" smtClean="0"/>
              <a:t>.</a:t>
            </a:r>
          </a:p>
          <a:p>
            <a:pPr eaLnBrk="1" hangingPunct="1"/>
            <a:r>
              <a:rPr lang="cs-CZ" dirty="0" smtClean="0"/>
              <a:t>Graf každé funkce                     má s osou </a:t>
            </a:r>
            <a:r>
              <a:rPr lang="cs-CZ" b="1" i="1" dirty="0" smtClean="0"/>
              <a:t>x</a:t>
            </a:r>
            <a:r>
              <a:rPr lang="cs-CZ" dirty="0" smtClean="0"/>
              <a:t> dva průsečíky, a to </a:t>
            </a:r>
            <a:r>
              <a:rPr lang="en-US" dirty="0"/>
              <a:t>[0</a:t>
            </a:r>
            <a:r>
              <a:rPr lang="cs-CZ" dirty="0" smtClean="0"/>
              <a:t>;0</a:t>
            </a:r>
            <a:r>
              <a:rPr lang="en-US" dirty="0" smtClean="0"/>
              <a:t>]</a:t>
            </a:r>
            <a:r>
              <a:rPr lang="cs-CZ" dirty="0" smtClean="0"/>
              <a:t> a       </a:t>
            </a:r>
            <a:r>
              <a:rPr lang="en-US" dirty="0" smtClean="0"/>
              <a:t>[</a:t>
            </a:r>
            <a:r>
              <a:rPr lang="en-US" dirty="0"/>
              <a:t>0</a:t>
            </a:r>
            <a:r>
              <a:rPr lang="cs-CZ" dirty="0" smtClean="0"/>
              <a:t>;-b/a</a:t>
            </a:r>
            <a:r>
              <a:rPr lang="en-US" dirty="0" smtClean="0"/>
              <a:t>]</a:t>
            </a:r>
            <a:r>
              <a:rPr lang="cs-CZ" dirty="0" smtClean="0"/>
              <a:t>.</a:t>
            </a:r>
          </a:p>
          <a:p>
            <a:pPr eaLnBrk="1" hangingPunct="1"/>
            <a:r>
              <a:rPr lang="cs-CZ" dirty="0" smtClean="0"/>
              <a:t>Funkce není rostoucí ani klesající=&gt; funkce není prostá.</a:t>
            </a:r>
          </a:p>
          <a:p>
            <a:pPr eaLnBrk="1" hangingPunct="1"/>
            <a:r>
              <a:rPr lang="cs-CZ" dirty="0" smtClean="0"/>
              <a:t>Každá funkce má maximum nebo minimum=&gt; je buď zdola nebo </a:t>
            </a:r>
            <a:r>
              <a:rPr lang="cs-CZ" smtClean="0"/>
              <a:t>shora omezená.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dirty="0" smtClean="0"/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000">
                <a:latin typeface="Times New Roman" charset="0"/>
              </a:rPr>
              <a:t>„Autorem materiálu a všech jeho částí, není-li uvedeno jinak, je Ladislav Bencs.”</a:t>
            </a:r>
          </a:p>
        </p:txBody>
      </p:sp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00572147"/>
              </p:ext>
            </p:extLst>
          </p:nvPr>
        </p:nvGraphicFramePr>
        <p:xfrm>
          <a:off x="2771800" y="2856310"/>
          <a:ext cx="725156" cy="34349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22" name="Equation" r:id="rId3" imgW="482400" imgH="228600" progId="Equation.DSMT4">
                  <p:embed/>
                </p:oleObj>
              </mc:Choice>
              <mc:Fallback>
                <p:oleObj name="Equation" r:id="rId3" imgW="482400" imgH="228600" progId="Equation.DSMT4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771800" y="2856310"/>
                        <a:ext cx="725156" cy="34349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02429748"/>
              </p:ext>
            </p:extLst>
          </p:nvPr>
        </p:nvGraphicFramePr>
        <p:xfrm>
          <a:off x="2699792" y="3404428"/>
          <a:ext cx="1080120" cy="34718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23" name="Equation" r:id="rId5" imgW="711000" imgH="228600" progId="Equation.DSMT4">
                  <p:embed/>
                </p:oleObj>
              </mc:Choice>
              <mc:Fallback>
                <p:oleObj name="Equation" r:id="rId5" imgW="711000" imgH="228600" progId="Equation.DSMT4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2699792" y="3404428"/>
                        <a:ext cx="1080120" cy="34718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15443021"/>
              </p:ext>
            </p:extLst>
          </p:nvPr>
        </p:nvGraphicFramePr>
        <p:xfrm>
          <a:off x="2699792" y="3946579"/>
          <a:ext cx="1224137" cy="36122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24" name="Equation" r:id="rId7" imgW="774360" imgH="228600" progId="Equation.DSMT4">
                  <p:embed/>
                </p:oleObj>
              </mc:Choice>
              <mc:Fallback>
                <p:oleObj name="Equation" r:id="rId7" imgW="774360" imgH="228600" progId="Equation.DSMT4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2699792" y="3946579"/>
                        <a:ext cx="1224137" cy="36122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084608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ovéPole 1"/>
          <p:cNvSpPr txBox="1">
            <a:spLocks noChangeArrowheads="1"/>
          </p:cNvSpPr>
          <p:nvPr/>
        </p:nvSpPr>
        <p:spPr bwMode="auto">
          <a:xfrm>
            <a:off x="1228725" y="333375"/>
            <a:ext cx="6697663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600" b="1"/>
              <a:t>Bibliografické citace</a:t>
            </a:r>
          </a:p>
        </p:txBody>
      </p:sp>
      <p:sp>
        <p:nvSpPr>
          <p:cNvPr id="15363" name="TextovéPole 2"/>
          <p:cNvSpPr txBox="1">
            <a:spLocks noChangeArrowheads="1"/>
          </p:cNvSpPr>
          <p:nvPr/>
        </p:nvSpPr>
        <p:spPr bwMode="auto">
          <a:xfrm>
            <a:off x="755650" y="1125538"/>
            <a:ext cx="7704138" cy="31393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dirty="0"/>
              <a:t>Doporučenou literaturou ke studiu je:</a:t>
            </a:r>
          </a:p>
          <a:p>
            <a:pPr eaLnBrk="1" hangingPunct="1"/>
            <a:endParaRPr lang="cs-CZ" dirty="0"/>
          </a:p>
          <a:p>
            <a:pPr eaLnBrk="1" hangingPunct="1"/>
            <a:r>
              <a:rPr lang="cs-CZ" dirty="0"/>
              <a:t>ODVÁRKO, Oldřich a kol. </a:t>
            </a:r>
            <a:r>
              <a:rPr lang="cs-CZ" i="1" dirty="0"/>
              <a:t>Matematika pro střední odborné škola a studijní obory středních odborných učilišť. 2. část. </a:t>
            </a:r>
            <a:r>
              <a:rPr lang="cs-CZ" dirty="0"/>
              <a:t>Dotisk 6. vyd. Havlíčkův Brod: Prometheus, 2008. ISBN 978-80-7196-042-3</a:t>
            </a:r>
            <a:r>
              <a:rPr lang="cs-CZ" dirty="0" smtClean="0"/>
              <a:t>, </a:t>
            </a:r>
            <a:r>
              <a:rPr lang="cs-CZ" dirty="0"/>
              <a:t>s. </a:t>
            </a:r>
            <a:r>
              <a:rPr lang="cs-CZ" dirty="0" smtClean="0"/>
              <a:t>73-87</a:t>
            </a:r>
            <a:endParaRPr lang="cs-CZ" dirty="0"/>
          </a:p>
          <a:p>
            <a:pPr eaLnBrk="1" hangingPunct="1"/>
            <a:endParaRPr lang="cs-CZ" dirty="0"/>
          </a:p>
          <a:p>
            <a:pPr eaLnBrk="1" hangingPunct="1"/>
            <a:r>
              <a:rPr lang="cs-CZ" dirty="0" smtClean="0"/>
              <a:t>KUBEŠOVÁ</a:t>
            </a:r>
            <a:r>
              <a:rPr lang="cs-CZ" dirty="0"/>
              <a:t>, Naděžda. </a:t>
            </a:r>
            <a:r>
              <a:rPr lang="cs-CZ" i="1" dirty="0"/>
              <a:t>Matematika- přehled středoškolského učiva. </a:t>
            </a:r>
            <a:r>
              <a:rPr lang="cs-CZ" dirty="0"/>
              <a:t>Dotisk 2. vyd. Třebíč: Petra, 2007. ISBN </a:t>
            </a:r>
            <a:r>
              <a:rPr lang="cs-CZ" dirty="0" smtClean="0"/>
              <a:t>978-80-86873-05-3</a:t>
            </a:r>
          </a:p>
          <a:p>
            <a:pPr eaLnBrk="1" hangingPunct="1"/>
            <a:endParaRPr lang="cs-CZ" dirty="0"/>
          </a:p>
          <a:p>
            <a:pPr eaLnBrk="1" hangingPunct="1"/>
            <a:r>
              <a:rPr lang="pt-BR" dirty="0"/>
              <a:t>AUTOR NEZNÁMÝ. </a:t>
            </a:r>
            <a:r>
              <a:rPr lang="pt-BR" i="1" dirty="0"/>
              <a:t>www.wikipedia.cz</a:t>
            </a:r>
            <a:r>
              <a:rPr lang="pt-BR" dirty="0"/>
              <a:t> [online]. [cit. </a:t>
            </a:r>
            <a:r>
              <a:rPr lang="cs-CZ" dirty="0" smtClean="0"/>
              <a:t>3.9.2012</a:t>
            </a:r>
            <a:r>
              <a:rPr lang="pt-BR" dirty="0" smtClean="0"/>
              <a:t>]. </a:t>
            </a:r>
            <a:r>
              <a:rPr lang="pt-BR" dirty="0"/>
              <a:t>Dostupný na WWW: http://cs.wikipedia.org/wiki/Soubor:Quadratic_function.svg</a:t>
            </a:r>
            <a:endParaRPr lang="cs-CZ" dirty="0"/>
          </a:p>
        </p:txBody>
      </p:sp>
      <p:sp>
        <p:nvSpPr>
          <p:cNvPr id="15364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000">
                <a:latin typeface="Times New Roman" charset="0"/>
              </a:rPr>
              <a:t>„Autorem materiálu a všech jeho částí, není-li uvedeno jinak, je Ladislav Bencs.”</a:t>
            </a:r>
          </a:p>
        </p:txBody>
      </p:sp>
    </p:spTree>
    <p:extLst>
      <p:ext uri="{BB962C8B-B14F-4D97-AF65-F5344CB8AC3E}">
        <p14:creationId xmlns:p14="http://schemas.microsoft.com/office/powerpoint/2010/main" val="2572655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_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5926</TotalTime>
  <Words>666</Words>
  <Application>Microsoft Office PowerPoint</Application>
  <PresentationFormat>Předvádění na obrazovce (4:3)</PresentationFormat>
  <Paragraphs>78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1_Talent</vt:lpstr>
      <vt:lpstr>Talent</vt:lpstr>
      <vt:lpstr>Equation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NB01</dc:creator>
  <cp:lastModifiedBy>Karel Singer</cp:lastModifiedBy>
  <cp:revision>19</cp:revision>
  <dcterms:created xsi:type="dcterms:W3CDTF">2013-02-14T07:09:25Z</dcterms:created>
  <dcterms:modified xsi:type="dcterms:W3CDTF">2013-02-28T15:06:29Z</dcterms:modified>
</cp:coreProperties>
</file>