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8" r:id="rId3"/>
    <p:sldId id="260" r:id="rId4"/>
    <p:sldId id="262" r:id="rId5"/>
    <p:sldId id="269" r:id="rId6"/>
    <p:sldId id="264" r:id="rId7"/>
    <p:sldId id="270" r:id="rId8"/>
    <p:sldId id="266" r:id="rId9"/>
    <p:sldId id="267" r:id="rId10"/>
    <p:sldId id="272"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Kliknutím lze upravit styl.</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Kliknutím lze upravit styl předlohy.</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a:lvl1pPr>
          </a:lstStyle>
          <a:p>
            <a:pPr>
              <a:defRPr/>
            </a:pPr>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6C130CB4-6535-47B9-A28E-90D29311EAB5}" type="slidenum">
              <a:rPr lang="cs-CZ"/>
              <a:pPr>
                <a:defRPr/>
              </a:pPr>
              <a:t>‹#›</a:t>
            </a:fld>
            <a:endParaRPr lang="cs-CZ"/>
          </a:p>
        </p:txBody>
      </p:sp>
    </p:spTree>
    <p:extLst>
      <p:ext uri="{BB962C8B-B14F-4D97-AF65-F5344CB8AC3E}">
        <p14:creationId xmlns:p14="http://schemas.microsoft.com/office/powerpoint/2010/main" val="1979465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Kliknutím lze upravit styl.</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1636CA95-58C3-449C-8441-02172C143D3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683389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Přímá spojnice 5"/>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nice 6"/>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Kliknutím lze upravit styl.</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Kliknutím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3F4CB725-3245-4F6E-84CA-F75039816495}"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42448648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Kliknutím lze upravit styl.</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00767F18-4786-4F8F-8C38-E7E62D92FB0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50824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Kliknutím lze upravit styl.</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Kliknutím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Kliknutím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41ABF792-48D2-49B3-ACF2-B35B1E827DC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290103906"/>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Kliknutím lze upravit styl.</a:t>
            </a:r>
            <a:endParaRPr lang="en-US"/>
          </a:p>
        </p:txBody>
      </p:sp>
      <p:sp>
        <p:nvSpPr>
          <p:cNvPr id="3" name="Zástupný symbol pro datum 13"/>
          <p:cNvSpPr>
            <a:spLocks noGrp="1"/>
          </p:cNvSpPr>
          <p:nvPr>
            <p:ph type="dt" sz="half" idx="10"/>
          </p:nvPr>
        </p:nvSpPr>
        <p:spPr/>
        <p:txBody>
          <a:bodyPr/>
          <a:lstStyle>
            <a:lvl1pPr>
              <a:defRPr/>
            </a:lvl1pPr>
          </a:lstStyle>
          <a:p>
            <a:pPr>
              <a:defRPr/>
            </a:pPr>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3FEFBEBE-990F-4D07-8346-9693E5384095}"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893335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05BED401-6B87-4561-AF55-70A8FDD9D896}"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840832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Kliknutím lze upravit styl.</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Kliknutím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a:lvl1pPr>
          </a:lstStyle>
          <a:p>
            <a:pPr>
              <a:defRPr/>
            </a:pPr>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AB657E09-C336-4B29-A354-44D388D64116}"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107109289"/>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Kliknutím lze upravit styl.</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Kliknutím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Kliknutím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a:lvl1pPr>
          </a:lstStyle>
          <a:p>
            <a:pPr>
              <a:defRPr/>
            </a:pPr>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7ADB1353-D409-48F1-93D7-F0B15E89EDE9}"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15161552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0659BA63-B4B7-4B1A-AAF1-21096BBB20C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612832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0C561E20-C270-4A28-8030-007CDEB0BD15}"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750272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Kliknutím lze upravit styl.</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Kliknutím lze upravit styl předlohy.</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a:lvl1pPr>
          </a:lstStyle>
          <a:p>
            <a:pPr>
              <a:defRPr/>
            </a:pPr>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6C130CB4-6535-47B9-A28E-90D29311EAB5}" type="slidenum">
              <a:rPr lang="cs-CZ"/>
              <a:pPr>
                <a:defRPr/>
              </a:pPr>
              <a:t>‹#›</a:t>
            </a:fld>
            <a:endParaRPr lang="cs-CZ"/>
          </a:p>
        </p:txBody>
      </p:sp>
    </p:spTree>
    <p:extLst>
      <p:ext uri="{BB962C8B-B14F-4D97-AF65-F5344CB8AC3E}">
        <p14:creationId xmlns:p14="http://schemas.microsoft.com/office/powerpoint/2010/main" val="28033724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Kliknutím lze upravit styl.</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1636CA95-58C3-449C-8441-02172C143D3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583373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Přímá spojnice 5"/>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nice 6"/>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Kliknutím lze upravit styl.</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Kliknutím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3F4CB725-3245-4F6E-84CA-F75039816495}"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289613683"/>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Kliknutím lze upravit styl.</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00767F18-4786-4F8F-8C38-E7E62D92FB0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091697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Kliknutím lze upravit styl.</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Kliknutím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Kliknutím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41ABF792-48D2-49B3-ACF2-B35B1E827DC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066719464"/>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Kliknutím lze upravit styl.</a:t>
            </a:r>
            <a:endParaRPr lang="en-US"/>
          </a:p>
        </p:txBody>
      </p:sp>
      <p:sp>
        <p:nvSpPr>
          <p:cNvPr id="3" name="Zástupný symbol pro datum 13"/>
          <p:cNvSpPr>
            <a:spLocks noGrp="1"/>
          </p:cNvSpPr>
          <p:nvPr>
            <p:ph type="dt" sz="half" idx="10"/>
          </p:nvPr>
        </p:nvSpPr>
        <p:spPr/>
        <p:txBody>
          <a:bodyPr/>
          <a:lstStyle>
            <a:lvl1pPr>
              <a:defRPr/>
            </a:lvl1pPr>
          </a:lstStyle>
          <a:p>
            <a:pPr>
              <a:defRPr/>
            </a:pPr>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3FEFBEBE-990F-4D07-8346-9693E5384095}"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4470054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05BED401-6B87-4561-AF55-70A8FDD9D896}"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1714653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Kliknutím lze upravit styl.</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Kliknutím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a:lvl1pPr>
          </a:lstStyle>
          <a:p>
            <a:pPr>
              <a:defRPr/>
            </a:pPr>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AB657E09-C336-4B29-A354-44D388D64116}"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212465468"/>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Kliknutím lze upravit styl.</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Kliknutím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Kliknutím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a:lvl1pPr>
          </a:lstStyle>
          <a:p>
            <a:pPr>
              <a:defRPr/>
            </a:pPr>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7ADB1353-D409-48F1-93D7-F0B15E89EDE9}"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77207171"/>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0659BA63-B4B7-4B1A-AAF1-21096BBB20C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5054345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0C561E20-C270-4A28-8030-007CDEB0BD15}"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346947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 name="Přímá spojnice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nice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Kliknutím lze upravit styl.</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latinLnBrk="0" hangingPunct="1">
              <a:defRPr kumimoji="0" sz="1000" b="0">
                <a:solidFill>
                  <a:schemeClr val="tx1"/>
                </a:solidFill>
              </a:defRPr>
            </a:lvl1pPr>
          </a:lstStyle>
          <a:p>
            <a:pPr fontAlgn="base">
              <a:spcBef>
                <a:spcPct val="0"/>
              </a:spcBef>
              <a:spcAft>
                <a:spcPct val="0"/>
              </a:spcAft>
              <a:defRPr/>
            </a:pPr>
            <a:endParaRPr lang="cs-CZ">
              <a:solidFill>
                <a:prstClr val="white"/>
              </a:solidFill>
              <a:latin typeface="Arial" charset="0"/>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latinLnBrk="0" hangingPunct="1">
              <a:defRPr kumimoji="0" sz="1000">
                <a:solidFill>
                  <a:schemeClr val="tx1"/>
                </a:solidFill>
              </a:defRPr>
            </a:lvl1pPr>
          </a:lstStyle>
          <a:p>
            <a:pPr fontAlgn="base">
              <a:spcBef>
                <a:spcPct val="0"/>
              </a:spcBef>
              <a:spcAft>
                <a:spcPct val="0"/>
              </a:spcAft>
              <a:defRPr/>
            </a:pPr>
            <a:endParaRPr lang="cs-CZ">
              <a:solidFill>
                <a:prstClr val="white"/>
              </a:solidFill>
              <a:latin typeface="Arial" charset="0"/>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latinLnBrk="0" hangingPunct="1">
              <a:defRPr kumimoji="0" sz="1200" smtClean="0">
                <a:solidFill>
                  <a:schemeClr val="tx1"/>
                </a:solidFill>
              </a:defRPr>
            </a:lvl1pPr>
          </a:lstStyle>
          <a:p>
            <a:pPr fontAlgn="base">
              <a:spcBef>
                <a:spcPct val="0"/>
              </a:spcBef>
              <a:spcAft>
                <a:spcPct val="0"/>
              </a:spcAft>
              <a:defRPr/>
            </a:pPr>
            <a:fld id="{33CB6C04-E54B-497E-8C51-B9AD96D26EFE}" type="slidenum">
              <a:rPr lang="cs-CZ">
                <a:solidFill>
                  <a:prstClr val="white"/>
                </a:solidFill>
                <a:latin typeface="Arial" charset="0"/>
              </a:rPr>
              <a:pPr fontAlgn="base">
                <a:spcBef>
                  <a:spcPct val="0"/>
                </a:spcBef>
                <a:spcAft>
                  <a:spcPct val="0"/>
                </a:spcAft>
                <a:defRPr/>
              </a:pPr>
              <a:t>‹#›</a:t>
            </a:fld>
            <a:endParaRPr lang="cs-CZ">
              <a:solidFill>
                <a:prstClr val="white"/>
              </a:solidFill>
              <a:latin typeface="Arial" charset="0"/>
            </a:endParaRPr>
          </a:p>
        </p:txBody>
      </p:sp>
    </p:spTree>
    <p:extLst>
      <p:ext uri="{BB962C8B-B14F-4D97-AF65-F5344CB8AC3E}">
        <p14:creationId xmlns:p14="http://schemas.microsoft.com/office/powerpoint/2010/main" val="36196096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188" indent="-484188" algn="l" rtl="0" fontAlgn="base">
        <a:spcBef>
          <a:spcPct val="0"/>
        </a:spcBef>
        <a:spcAft>
          <a:spcPct val="0"/>
        </a:spcAft>
        <a:defRPr sz="4200" kern="1200">
          <a:ln w="6350">
            <a:solidFill>
              <a:schemeClr val="accent1">
                <a:shade val="43000"/>
              </a:schemeClr>
            </a:solidFill>
          </a:ln>
          <a:solidFill>
            <a:srgbClr val="FF5C9C"/>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FF5C9C"/>
          </a:solidFill>
          <a:latin typeface="Century Gothic" pitchFamily="34" charset="0"/>
        </a:defRPr>
      </a:lvl2pPr>
      <a:lvl3pPr marL="484188" indent="-484188" algn="l" rtl="0" fontAlgn="base">
        <a:spcBef>
          <a:spcPct val="0"/>
        </a:spcBef>
        <a:spcAft>
          <a:spcPct val="0"/>
        </a:spcAft>
        <a:defRPr sz="4200">
          <a:solidFill>
            <a:srgbClr val="FF5C9C"/>
          </a:solidFill>
          <a:latin typeface="Century Gothic" pitchFamily="34" charset="0"/>
        </a:defRPr>
      </a:lvl3pPr>
      <a:lvl4pPr marL="484188" indent="-484188" algn="l" rtl="0" fontAlgn="base">
        <a:spcBef>
          <a:spcPct val="0"/>
        </a:spcBef>
        <a:spcAft>
          <a:spcPct val="0"/>
        </a:spcAft>
        <a:defRPr sz="4200">
          <a:solidFill>
            <a:srgbClr val="FF5C9C"/>
          </a:solidFill>
          <a:latin typeface="Century Gothic" pitchFamily="34" charset="0"/>
        </a:defRPr>
      </a:lvl4pPr>
      <a:lvl5pPr marL="484188" indent="-484188" algn="l" rtl="0" fontAlgn="base">
        <a:spcBef>
          <a:spcPct val="0"/>
        </a:spcBef>
        <a:spcAft>
          <a:spcPct val="0"/>
        </a:spcAft>
        <a:defRPr sz="4200">
          <a:solidFill>
            <a:srgbClr val="FF5C9C"/>
          </a:solidFill>
          <a:latin typeface="Century Gothic" pitchFamily="34" charset="0"/>
        </a:defRPr>
      </a:lvl5pPr>
      <a:lvl6pPr marL="941388" indent="-484188" algn="l" rtl="0" fontAlgn="base">
        <a:spcBef>
          <a:spcPct val="0"/>
        </a:spcBef>
        <a:spcAft>
          <a:spcPct val="0"/>
        </a:spcAft>
        <a:defRPr sz="4200">
          <a:solidFill>
            <a:srgbClr val="FF5C9C"/>
          </a:solidFill>
          <a:latin typeface="Century Gothic" pitchFamily="34" charset="0"/>
        </a:defRPr>
      </a:lvl6pPr>
      <a:lvl7pPr marL="1398588" indent="-484188" algn="l" rtl="0" fontAlgn="base">
        <a:spcBef>
          <a:spcPct val="0"/>
        </a:spcBef>
        <a:spcAft>
          <a:spcPct val="0"/>
        </a:spcAft>
        <a:defRPr sz="4200">
          <a:solidFill>
            <a:srgbClr val="FF5C9C"/>
          </a:solidFill>
          <a:latin typeface="Century Gothic" pitchFamily="34" charset="0"/>
        </a:defRPr>
      </a:lvl7pPr>
      <a:lvl8pPr marL="1855788" indent="-484188" algn="l" rtl="0" fontAlgn="base">
        <a:spcBef>
          <a:spcPct val="0"/>
        </a:spcBef>
        <a:spcAft>
          <a:spcPct val="0"/>
        </a:spcAft>
        <a:defRPr sz="4200">
          <a:solidFill>
            <a:srgbClr val="FF5C9C"/>
          </a:solidFill>
          <a:latin typeface="Century Gothic" pitchFamily="34" charset="0"/>
        </a:defRPr>
      </a:lvl8pPr>
      <a:lvl9pPr marL="2312988" indent="-484188" algn="l" rtl="0" fontAlgn="base">
        <a:spcBef>
          <a:spcPct val="0"/>
        </a:spcBef>
        <a:spcAft>
          <a:spcPct val="0"/>
        </a:spcAft>
        <a:defRPr sz="4200">
          <a:solidFill>
            <a:srgbClr val="FF5C9C"/>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FF90B2"/>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 name="Přímá spojnice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nice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Kliknutím lze upravit styl.</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latinLnBrk="0" hangingPunct="1">
              <a:defRPr kumimoji="0" sz="1000" b="0">
                <a:solidFill>
                  <a:schemeClr val="tx1"/>
                </a:solidFill>
              </a:defRPr>
            </a:lvl1pPr>
          </a:lstStyle>
          <a:p>
            <a:pPr fontAlgn="base">
              <a:spcBef>
                <a:spcPct val="0"/>
              </a:spcBef>
              <a:spcAft>
                <a:spcPct val="0"/>
              </a:spcAft>
              <a:defRPr/>
            </a:pPr>
            <a:endParaRPr lang="cs-CZ">
              <a:solidFill>
                <a:prstClr val="white"/>
              </a:solidFill>
              <a:latin typeface="Arial" charset="0"/>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latinLnBrk="0" hangingPunct="1">
              <a:defRPr kumimoji="0" sz="1000">
                <a:solidFill>
                  <a:schemeClr val="tx1"/>
                </a:solidFill>
              </a:defRPr>
            </a:lvl1pPr>
          </a:lstStyle>
          <a:p>
            <a:pPr fontAlgn="base">
              <a:spcBef>
                <a:spcPct val="0"/>
              </a:spcBef>
              <a:spcAft>
                <a:spcPct val="0"/>
              </a:spcAft>
              <a:defRPr/>
            </a:pPr>
            <a:endParaRPr lang="cs-CZ">
              <a:solidFill>
                <a:prstClr val="white"/>
              </a:solidFill>
              <a:latin typeface="Arial" charset="0"/>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latinLnBrk="0" hangingPunct="1">
              <a:defRPr kumimoji="0" sz="1200" smtClean="0">
                <a:solidFill>
                  <a:schemeClr val="tx1"/>
                </a:solidFill>
              </a:defRPr>
            </a:lvl1pPr>
          </a:lstStyle>
          <a:p>
            <a:pPr fontAlgn="base">
              <a:spcBef>
                <a:spcPct val="0"/>
              </a:spcBef>
              <a:spcAft>
                <a:spcPct val="0"/>
              </a:spcAft>
              <a:defRPr/>
            </a:pPr>
            <a:fld id="{33CB6C04-E54B-497E-8C51-B9AD96D26EFE}" type="slidenum">
              <a:rPr lang="cs-CZ">
                <a:solidFill>
                  <a:prstClr val="white"/>
                </a:solidFill>
                <a:latin typeface="Arial" charset="0"/>
              </a:rPr>
              <a:pPr fontAlgn="base">
                <a:spcBef>
                  <a:spcPct val="0"/>
                </a:spcBef>
                <a:spcAft>
                  <a:spcPct val="0"/>
                </a:spcAft>
                <a:defRPr/>
              </a:pPr>
              <a:t>‹#›</a:t>
            </a:fld>
            <a:endParaRPr lang="cs-CZ">
              <a:solidFill>
                <a:prstClr val="white"/>
              </a:solidFill>
              <a:latin typeface="Arial" charset="0"/>
            </a:endParaRPr>
          </a:p>
        </p:txBody>
      </p:sp>
    </p:spTree>
    <p:extLst>
      <p:ext uri="{BB962C8B-B14F-4D97-AF65-F5344CB8AC3E}">
        <p14:creationId xmlns:p14="http://schemas.microsoft.com/office/powerpoint/2010/main" val="266818520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484188" indent="-484188" algn="l" rtl="0" fontAlgn="base">
        <a:spcBef>
          <a:spcPct val="0"/>
        </a:spcBef>
        <a:spcAft>
          <a:spcPct val="0"/>
        </a:spcAft>
        <a:defRPr sz="4200" kern="1200">
          <a:ln w="6350">
            <a:solidFill>
              <a:schemeClr val="accent1">
                <a:shade val="43000"/>
              </a:schemeClr>
            </a:solidFill>
          </a:ln>
          <a:solidFill>
            <a:srgbClr val="FF5C9C"/>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FF5C9C"/>
          </a:solidFill>
          <a:latin typeface="Century Gothic" pitchFamily="34" charset="0"/>
        </a:defRPr>
      </a:lvl2pPr>
      <a:lvl3pPr marL="484188" indent="-484188" algn="l" rtl="0" fontAlgn="base">
        <a:spcBef>
          <a:spcPct val="0"/>
        </a:spcBef>
        <a:spcAft>
          <a:spcPct val="0"/>
        </a:spcAft>
        <a:defRPr sz="4200">
          <a:solidFill>
            <a:srgbClr val="FF5C9C"/>
          </a:solidFill>
          <a:latin typeface="Century Gothic" pitchFamily="34" charset="0"/>
        </a:defRPr>
      </a:lvl3pPr>
      <a:lvl4pPr marL="484188" indent="-484188" algn="l" rtl="0" fontAlgn="base">
        <a:spcBef>
          <a:spcPct val="0"/>
        </a:spcBef>
        <a:spcAft>
          <a:spcPct val="0"/>
        </a:spcAft>
        <a:defRPr sz="4200">
          <a:solidFill>
            <a:srgbClr val="FF5C9C"/>
          </a:solidFill>
          <a:latin typeface="Century Gothic" pitchFamily="34" charset="0"/>
        </a:defRPr>
      </a:lvl4pPr>
      <a:lvl5pPr marL="484188" indent="-484188" algn="l" rtl="0" fontAlgn="base">
        <a:spcBef>
          <a:spcPct val="0"/>
        </a:spcBef>
        <a:spcAft>
          <a:spcPct val="0"/>
        </a:spcAft>
        <a:defRPr sz="4200">
          <a:solidFill>
            <a:srgbClr val="FF5C9C"/>
          </a:solidFill>
          <a:latin typeface="Century Gothic" pitchFamily="34" charset="0"/>
        </a:defRPr>
      </a:lvl5pPr>
      <a:lvl6pPr marL="941388" indent="-484188" algn="l" rtl="0" fontAlgn="base">
        <a:spcBef>
          <a:spcPct val="0"/>
        </a:spcBef>
        <a:spcAft>
          <a:spcPct val="0"/>
        </a:spcAft>
        <a:defRPr sz="4200">
          <a:solidFill>
            <a:srgbClr val="FF5C9C"/>
          </a:solidFill>
          <a:latin typeface="Century Gothic" pitchFamily="34" charset="0"/>
        </a:defRPr>
      </a:lvl6pPr>
      <a:lvl7pPr marL="1398588" indent="-484188" algn="l" rtl="0" fontAlgn="base">
        <a:spcBef>
          <a:spcPct val="0"/>
        </a:spcBef>
        <a:spcAft>
          <a:spcPct val="0"/>
        </a:spcAft>
        <a:defRPr sz="4200">
          <a:solidFill>
            <a:srgbClr val="FF5C9C"/>
          </a:solidFill>
          <a:latin typeface="Century Gothic" pitchFamily="34" charset="0"/>
        </a:defRPr>
      </a:lvl7pPr>
      <a:lvl8pPr marL="1855788" indent="-484188" algn="l" rtl="0" fontAlgn="base">
        <a:spcBef>
          <a:spcPct val="0"/>
        </a:spcBef>
        <a:spcAft>
          <a:spcPct val="0"/>
        </a:spcAft>
        <a:defRPr sz="4200">
          <a:solidFill>
            <a:srgbClr val="FF5C9C"/>
          </a:solidFill>
          <a:latin typeface="Century Gothic" pitchFamily="34" charset="0"/>
        </a:defRPr>
      </a:lvl8pPr>
      <a:lvl9pPr marL="2312988" indent="-484188" algn="l" rtl="0" fontAlgn="base">
        <a:spcBef>
          <a:spcPct val="0"/>
        </a:spcBef>
        <a:spcAft>
          <a:spcPct val="0"/>
        </a:spcAft>
        <a:defRPr sz="4200">
          <a:solidFill>
            <a:srgbClr val="FF5C9C"/>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FF90B2"/>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8.xml"/><Relationship Id="rId1" Type="http://schemas.openxmlformats.org/officeDocument/2006/relationships/vmlDrawing" Target="../drawings/vmlDrawing1.vml"/><Relationship Id="rId4" Type="http://schemas.openxmlformats.org/officeDocument/2006/relationships/image" Target="../media/image4.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8.xml"/><Relationship Id="rId1" Type="http://schemas.openxmlformats.org/officeDocument/2006/relationships/vmlDrawing" Target="../drawings/vmlDrawing2.vml"/><Relationship Id="rId4" Type="http://schemas.openxmlformats.org/officeDocument/2006/relationships/image" Target="../media/image5.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921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88913"/>
            <a:ext cx="1284287" cy="1209675"/>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19" name="Rectangle 6"/>
          <p:cNvSpPr>
            <a:spLocks noChangeArrowheads="1"/>
          </p:cNvSpPr>
          <p:nvPr/>
        </p:nvSpPr>
        <p:spPr bwMode="auto">
          <a:xfrm>
            <a:off x="1835150" y="365125"/>
            <a:ext cx="5248275" cy="6397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spAutoFit/>
          </a:bodyPr>
          <a:lstStyle/>
          <a:p>
            <a:pPr defTabSz="449263" fontAlgn="base">
              <a:spcBef>
                <a:spcPct val="0"/>
              </a:spcBef>
              <a:spcAft>
                <a:spcPct val="0"/>
              </a:spcAft>
              <a:buClr>
                <a:srgbClr val="000000"/>
              </a:buClr>
              <a:buSzPct val="100000"/>
              <a:buFont typeface="Times New Roman"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1200" b="1" i="1">
                <a:solidFill>
                  <a:srgbClr val="000000"/>
                </a:solidFill>
                <a:latin typeface="Times New Roman" charset="0"/>
                <a:cs typeface="Times New Roman" charset="0"/>
              </a:rPr>
              <a:t>Soukromá hotelová škola Bukaschool s. r. o. Most</a:t>
            </a:r>
          </a:p>
          <a:p>
            <a:pPr defTabSz="449263" eaLnBrk="0" fontAlgn="base" hangingPunct="0">
              <a:spcBef>
                <a:spcPct val="0"/>
              </a:spcBef>
              <a:spcAft>
                <a:spcPct val="0"/>
              </a:spcAft>
              <a:buClr>
                <a:srgbClr val="000000"/>
              </a:buClr>
              <a:buSzPct val="100000"/>
              <a:buFont typeface="Times New Roman"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1200" i="1">
                <a:solidFill>
                  <a:srgbClr val="000000"/>
                </a:solidFill>
                <a:latin typeface="Times New Roman" charset="0"/>
                <a:cs typeface="Times New Roman" charset="0"/>
              </a:rPr>
              <a:t>Kmochova 1823, 434 01 Most • +420 476 706 696 • info@bukaschool.cz</a:t>
            </a:r>
          </a:p>
          <a:p>
            <a:pPr defTabSz="449263" eaLnBrk="0" fontAlgn="base" hangingPunct="0">
              <a:spcBef>
                <a:spcPct val="0"/>
              </a:spcBef>
              <a:spcAft>
                <a:spcPct val="0"/>
              </a:spcAft>
              <a:buClr>
                <a:srgbClr val="000000"/>
              </a:buClr>
              <a:buSzPct val="100000"/>
              <a:buFont typeface="Times New Roman"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s-CZ" sz="1200" i="1">
                <a:solidFill>
                  <a:srgbClr val="000000"/>
                </a:solidFill>
                <a:latin typeface="Times New Roman" charset="0"/>
                <a:cs typeface="Times New Roman" charset="0"/>
              </a:rPr>
              <a:t>www.bukaschool.cz</a:t>
            </a:r>
          </a:p>
        </p:txBody>
      </p:sp>
      <p:graphicFrame>
        <p:nvGraphicFramePr>
          <p:cNvPr id="2106" name="Group 58"/>
          <p:cNvGraphicFramePr>
            <a:graphicFrameLocks noGrp="1"/>
          </p:cNvGraphicFramePr>
          <p:nvPr>
            <p:extLst>
              <p:ext uri="{D42A27DB-BD31-4B8C-83A1-F6EECF244321}">
                <p14:modId xmlns:p14="http://schemas.microsoft.com/office/powerpoint/2010/main" val="2879113706"/>
              </p:ext>
            </p:extLst>
          </p:nvPr>
        </p:nvGraphicFramePr>
        <p:xfrm>
          <a:off x="1676400" y="1143000"/>
          <a:ext cx="5913438" cy="4519972"/>
        </p:xfrm>
        <a:graphic>
          <a:graphicData uri="http://schemas.openxmlformats.org/drawingml/2006/table">
            <a:tbl>
              <a:tblPr/>
              <a:tblGrid>
                <a:gridCol w="1909763"/>
                <a:gridCol w="4003675"/>
              </a:tblGrid>
              <a:tr h="320014">
                <a:tc gridSpan="2">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cs-CZ" sz="1500" b="1" i="0" u="none" strike="noStrike" cap="none" normalizeH="0" baseline="0" dirty="0" smtClean="0">
                          <a:ln>
                            <a:noFill/>
                          </a:ln>
                          <a:solidFill>
                            <a:schemeClr val="bg1"/>
                          </a:solidFill>
                          <a:effectLst/>
                          <a:latin typeface="Times New Roman" charset="0"/>
                          <a:cs typeface="Times New Roman" charset="0"/>
                        </a:rPr>
                        <a:t>DIGITÁLNÍ UČEBNÍ MATERIÁL</a:t>
                      </a:r>
                      <a:endParaRPr kumimoji="0" lang="cs-CZ" sz="1800" b="0" i="0" u="none" strike="noStrike" cap="none" normalizeH="0" baseline="0" dirty="0" smtClean="0">
                        <a:ln>
                          <a:noFill/>
                        </a:ln>
                        <a:solidFill>
                          <a:schemeClr val="bg1"/>
                        </a:solidFill>
                        <a:effectLst/>
                        <a:latin typeface="Arial" charset="0"/>
                      </a:endParaRPr>
                    </a:p>
                  </a:txBody>
                  <a:tcPr marT="45710" marB="4571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59056">
                <a:tc gridSpan="2">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 </a:t>
                      </a:r>
                      <a:endParaRPr kumimoji="0" lang="cs-CZ" sz="1800" b="0" i="0" u="none" strike="noStrike" cap="none" normalizeH="0" baseline="0" dirty="0" smtClean="0">
                        <a:ln>
                          <a:noFill/>
                        </a:ln>
                        <a:solidFill>
                          <a:schemeClr val="bg1"/>
                        </a:solidFill>
                        <a:effectLst/>
                        <a:latin typeface="Arial" charset="0"/>
                      </a:endParaRPr>
                    </a:p>
                  </a:txBody>
                  <a:tcPr marT="45710" marB="4571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dirty="0" smtClean="0">
                          <a:ln>
                            <a:noFill/>
                          </a:ln>
                          <a:solidFill>
                            <a:schemeClr val="bg1"/>
                          </a:solidFill>
                          <a:effectLst/>
                          <a:latin typeface="Times New Roman" charset="0"/>
                          <a:cs typeface="Times New Roman" charset="0"/>
                        </a:rPr>
                        <a:t>Číslo projektu</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CZ.1.07/1.5.00/34.0227</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Název projektu</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err="1" smtClean="0">
                          <a:ln>
                            <a:noFill/>
                          </a:ln>
                          <a:solidFill>
                            <a:schemeClr val="bg1"/>
                          </a:solidFill>
                          <a:effectLst/>
                          <a:latin typeface="Times New Roman" charset="0"/>
                          <a:cs typeface="Times New Roman" charset="0"/>
                        </a:rPr>
                        <a:t>Bukaschool</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57098">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Název školy</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Soukromá hotelová škola </a:t>
                      </a:r>
                      <a:r>
                        <a:rPr kumimoji="0" lang="cs-CZ" sz="1100" b="0" i="0" u="none" strike="noStrike" cap="none" normalizeH="0" baseline="0" dirty="0" err="1" smtClean="0">
                          <a:ln>
                            <a:noFill/>
                          </a:ln>
                          <a:solidFill>
                            <a:schemeClr val="bg1"/>
                          </a:solidFill>
                          <a:effectLst/>
                          <a:latin typeface="Times New Roman" charset="0"/>
                          <a:cs typeface="Times New Roman" charset="0"/>
                        </a:rPr>
                        <a:t>Bukaschool</a:t>
                      </a:r>
                      <a:r>
                        <a:rPr kumimoji="0" lang="cs-CZ" sz="1100" b="0" i="0" u="none" strike="noStrike" cap="none" normalizeH="0" baseline="0" dirty="0" smtClean="0">
                          <a:ln>
                            <a:noFill/>
                          </a:ln>
                          <a:solidFill>
                            <a:schemeClr val="bg1"/>
                          </a:solidFill>
                          <a:effectLst/>
                          <a:latin typeface="Times New Roman" charset="0"/>
                          <a:cs typeface="Times New Roman" charset="0"/>
                        </a:rPr>
                        <a:t> s.r.o., </a:t>
                      </a:r>
                      <a:endParaRPr kumimoji="0" lang="cs-CZ" sz="1100" b="0" i="0" u="none" strike="noStrike" cap="none" normalizeH="0" baseline="0" dirty="0" smtClean="0">
                        <a:ln>
                          <a:noFill/>
                        </a:ln>
                        <a:solidFill>
                          <a:schemeClr val="bg1"/>
                        </a:solidFill>
                        <a:effectLst/>
                        <a:latin typeface="Times New Roman" charset="0"/>
                      </a:endParaRPr>
                    </a:p>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Kmochova 1823, 434 01 Most</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Vyučovací předmět</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Matematika</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Tematický </a:t>
                      </a:r>
                      <a:r>
                        <a:rPr kumimoji="0" lang="cs-CZ" sz="1100" b="1" i="0" u="none" strike="noStrike" cap="none" normalizeH="0" baseline="0" dirty="0" smtClean="0">
                          <a:ln>
                            <a:noFill/>
                          </a:ln>
                          <a:solidFill>
                            <a:schemeClr val="bg1"/>
                          </a:solidFill>
                          <a:effectLst/>
                          <a:latin typeface="Times New Roman" charset="0"/>
                          <a:cs typeface="Times New Roman" charset="0"/>
                        </a:rPr>
                        <a:t>okruh</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rPr>
                        <a:t>Funkce</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endParaRPr kumimoji="0" lang="cs-CZ" sz="1100" b="0" i="0" u="none" strike="noStrike" cap="none" normalizeH="0" baseline="0" dirty="0" smtClean="0">
                        <a:ln>
                          <a:noFill/>
                        </a:ln>
                        <a:solidFill>
                          <a:schemeClr val="bg1"/>
                        </a:solidFill>
                        <a:effectLst/>
                        <a:latin typeface="Times New Roman"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Ročník</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1.-4. ročník</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80915">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Jméno autora</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Ladislav </a:t>
                      </a:r>
                      <a:r>
                        <a:rPr kumimoji="0" lang="cs-CZ" sz="1100" b="0" i="0" u="none" strike="noStrike" cap="none" normalizeH="0" baseline="0" dirty="0" err="1" smtClean="0">
                          <a:ln>
                            <a:noFill/>
                          </a:ln>
                          <a:solidFill>
                            <a:schemeClr val="bg1"/>
                          </a:solidFill>
                          <a:effectLst/>
                          <a:latin typeface="Times New Roman" charset="0"/>
                          <a:cs typeface="Times New Roman" charset="0"/>
                        </a:rPr>
                        <a:t>Bencs</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Období tvorby DUM</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rPr>
                        <a:t>září </a:t>
                      </a:r>
                      <a:r>
                        <a:rPr kumimoji="0" lang="cs-CZ" sz="1100" b="0" i="0" u="none" strike="noStrike" cap="none" normalizeH="0" baseline="0" dirty="0" smtClean="0">
                          <a:ln>
                            <a:noFill/>
                          </a:ln>
                          <a:solidFill>
                            <a:schemeClr val="bg1"/>
                          </a:solidFill>
                          <a:effectLst/>
                          <a:latin typeface="Times New Roman" charset="0"/>
                          <a:cs typeface="Times New Roman" charset="0"/>
                        </a:rPr>
                        <a:t>2012</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56">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Označení DUM</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VY_32_INOVACE_</a:t>
                      </a:r>
                      <a:r>
                        <a:rPr kumimoji="0" lang="cs-CZ" sz="1100" b="0" i="0" u="none" strike="noStrike" cap="none" normalizeH="0" baseline="0" dirty="0" smtClean="0">
                          <a:ln>
                            <a:noFill/>
                          </a:ln>
                          <a:solidFill>
                            <a:schemeClr val="bg1"/>
                          </a:solidFill>
                          <a:effectLst/>
                          <a:latin typeface="Times New Roman" charset="0"/>
                        </a:rPr>
                        <a:t>02LB</a:t>
                      </a:r>
                      <a:r>
                        <a:rPr kumimoji="0" lang="cs-CZ" sz="1100" b="0" i="0" u="none" strike="noStrike" cap="none" normalizeH="0" baseline="0" dirty="0" smtClean="0">
                          <a:ln>
                            <a:noFill/>
                          </a:ln>
                          <a:solidFill>
                            <a:schemeClr val="bg1"/>
                          </a:solidFill>
                          <a:effectLst/>
                          <a:latin typeface="Times New Roman" charset="0"/>
                          <a:cs typeface="Times New Roman" charset="0"/>
                        </a:rPr>
                        <a:t>_MOCNINNE_FUNKCE</a:t>
                      </a:r>
                      <a:endParaRPr kumimoji="0" lang="cs-CZ" sz="1100" b="0" i="0" u="none" strike="noStrike" cap="none" normalizeH="0" baseline="0" dirty="0" smtClean="0">
                        <a:ln>
                          <a:noFill/>
                        </a:ln>
                        <a:solidFill>
                          <a:schemeClr val="bg1"/>
                        </a:solidFill>
                        <a:effectLst/>
                        <a:latin typeface="Times New Roman"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80915">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Číslo a název klíčové aktivity</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III/2 Inovace a zkvalitnění výuky prostřednictvím ICT</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42804">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bg1"/>
                          </a:solidFill>
                          <a:effectLst/>
                          <a:latin typeface="Times New Roman" charset="0"/>
                          <a:cs typeface="Times New Roman" charset="0"/>
                        </a:rPr>
                        <a:t>Anotace</a:t>
                      </a:r>
                      <a:endParaRPr kumimoji="0" lang="cs-CZ" sz="1800" b="0" i="0" u="none" strike="noStrike" cap="none" normalizeH="0" baseline="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ctr"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bg1"/>
                          </a:solidFill>
                          <a:effectLst/>
                          <a:latin typeface="Times New Roman" charset="0"/>
                          <a:cs typeface="Times New Roman" charset="0"/>
                        </a:rPr>
                        <a:t>Prezentace je určená k procvičování a fixaci učiva. </a:t>
                      </a:r>
                      <a:endParaRPr kumimoji="0" lang="cs-CZ" sz="1800" b="0" i="0" u="none" strike="noStrike" cap="none" normalizeH="0" baseline="0" dirty="0" smtClean="0">
                        <a:ln>
                          <a:noFill/>
                        </a:ln>
                        <a:solidFill>
                          <a:schemeClr val="bg1"/>
                        </a:solidFill>
                        <a:effectLst/>
                        <a:latin typeface="Arial" charset="0"/>
                      </a:endParaRPr>
                    </a:p>
                  </a:txBody>
                  <a:tcPr marT="45710" marB="4571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pic>
        <p:nvPicPr>
          <p:cNvPr id="9265" name="Picture 5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6238" y="5805488"/>
            <a:ext cx="3746500" cy="915987"/>
          </a:xfrm>
          <a:prstGeom prst="rect">
            <a:avLst/>
          </a:prstGeom>
          <a:solidFill>
            <a:srgbClr val="FFFFFF"/>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9256385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ovéPole 1"/>
          <p:cNvSpPr txBox="1">
            <a:spLocks noChangeArrowheads="1"/>
          </p:cNvSpPr>
          <p:nvPr/>
        </p:nvSpPr>
        <p:spPr bwMode="auto">
          <a:xfrm>
            <a:off x="1476375" y="1412875"/>
            <a:ext cx="59039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base" hangingPunct="1">
              <a:spcBef>
                <a:spcPct val="0"/>
              </a:spcBef>
              <a:spcAft>
                <a:spcPct val="0"/>
              </a:spcAft>
            </a:pPr>
            <a:r>
              <a:rPr lang="cs-CZ" sz="3600" b="1" dirty="0" smtClean="0">
                <a:solidFill>
                  <a:prstClr val="white"/>
                </a:solidFill>
              </a:rPr>
              <a:t>Mocninné funkce</a:t>
            </a:r>
            <a:endParaRPr lang="cs-CZ" sz="3600" b="1" dirty="0">
              <a:solidFill>
                <a:prstClr val="white"/>
              </a:solidFill>
            </a:endParaRPr>
          </a:p>
        </p:txBody>
      </p:sp>
      <p:sp>
        <p:nvSpPr>
          <p:cNvPr id="3" name="TextovéPole 2"/>
          <p:cNvSpPr txBox="1"/>
          <p:nvPr/>
        </p:nvSpPr>
        <p:spPr>
          <a:xfrm>
            <a:off x="755577" y="2205038"/>
            <a:ext cx="7632848" cy="2862322"/>
          </a:xfrm>
          <a:prstGeom prst="rect">
            <a:avLst/>
          </a:prstGeom>
          <a:noFill/>
        </p:spPr>
        <p:txBody>
          <a:bodyPr wrap="square">
            <a:spAutoFit/>
          </a:bodyPr>
          <a:lstStyle/>
          <a:p>
            <a:pPr fontAlgn="base">
              <a:spcBef>
                <a:spcPct val="0"/>
              </a:spcBef>
              <a:spcAft>
                <a:spcPct val="0"/>
              </a:spcAft>
              <a:defRPr/>
            </a:pPr>
            <a:r>
              <a:rPr lang="cs-CZ" dirty="0">
                <a:solidFill>
                  <a:prstClr val="white"/>
                </a:solidFill>
                <a:latin typeface="Arial" charset="0"/>
              </a:rPr>
              <a:t>V této kapitole se budeme věnovat základním </a:t>
            </a:r>
            <a:r>
              <a:rPr lang="cs-CZ" dirty="0" smtClean="0">
                <a:solidFill>
                  <a:prstClr val="white"/>
                </a:solidFill>
                <a:latin typeface="Arial" charset="0"/>
              </a:rPr>
              <a:t>poznatkům o mocninných funkcích. </a:t>
            </a:r>
            <a:r>
              <a:rPr lang="cs-CZ" dirty="0">
                <a:solidFill>
                  <a:prstClr val="white"/>
                </a:solidFill>
                <a:latin typeface="Arial" charset="0"/>
              </a:rPr>
              <a:t>Konkrétně se budeme zabývat těmito poznatky:</a:t>
            </a:r>
          </a:p>
          <a:p>
            <a:pPr marL="285750" indent="-285750" fontAlgn="base">
              <a:spcBef>
                <a:spcPct val="0"/>
              </a:spcBef>
              <a:spcAft>
                <a:spcPct val="0"/>
              </a:spcAft>
              <a:buFont typeface="Arial" pitchFamily="34" charset="0"/>
              <a:buChar char="•"/>
              <a:defRPr/>
            </a:pPr>
            <a:endParaRPr lang="cs-CZ" dirty="0">
              <a:solidFill>
                <a:prstClr val="white"/>
              </a:solidFill>
              <a:latin typeface="Arial" charset="0"/>
            </a:endParaRPr>
          </a:p>
          <a:p>
            <a:pPr marL="285750" indent="-285750" fontAlgn="base">
              <a:spcBef>
                <a:spcPct val="0"/>
              </a:spcBef>
              <a:spcAft>
                <a:spcPct val="0"/>
              </a:spcAft>
              <a:buFont typeface="Arial" pitchFamily="34" charset="0"/>
              <a:buChar char="•"/>
              <a:defRPr/>
            </a:pPr>
            <a:r>
              <a:rPr lang="cs-CZ" dirty="0" smtClean="0">
                <a:solidFill>
                  <a:prstClr val="white"/>
                </a:solidFill>
                <a:latin typeface="Arial" charset="0"/>
              </a:rPr>
              <a:t>Definice mocninných funkcí</a:t>
            </a:r>
            <a:endParaRPr lang="cs-CZ" dirty="0">
              <a:solidFill>
                <a:prstClr val="white"/>
              </a:solidFill>
              <a:latin typeface="Arial" charset="0"/>
            </a:endParaRPr>
          </a:p>
          <a:p>
            <a:pPr marL="285750" indent="-285750" fontAlgn="base">
              <a:spcBef>
                <a:spcPct val="0"/>
              </a:spcBef>
              <a:spcAft>
                <a:spcPct val="0"/>
              </a:spcAft>
              <a:buFont typeface="Arial" pitchFamily="34" charset="0"/>
              <a:buChar char="•"/>
              <a:defRPr/>
            </a:pPr>
            <a:r>
              <a:rPr lang="cs-CZ" dirty="0" smtClean="0">
                <a:solidFill>
                  <a:prstClr val="white"/>
                </a:solidFill>
                <a:latin typeface="Arial" charset="0"/>
              </a:rPr>
              <a:t>Rozdělení mocninných funkcí</a:t>
            </a:r>
            <a:endParaRPr lang="cs-CZ" dirty="0">
              <a:solidFill>
                <a:prstClr val="white"/>
              </a:solidFill>
              <a:latin typeface="Arial" charset="0"/>
            </a:endParaRPr>
          </a:p>
          <a:p>
            <a:pPr marL="285750" indent="-285750" fontAlgn="base">
              <a:spcBef>
                <a:spcPct val="0"/>
              </a:spcBef>
              <a:spcAft>
                <a:spcPct val="0"/>
              </a:spcAft>
              <a:buFont typeface="Arial" pitchFamily="34" charset="0"/>
              <a:buChar char="•"/>
              <a:defRPr/>
            </a:pPr>
            <a:r>
              <a:rPr lang="cs-CZ" dirty="0" smtClean="0">
                <a:solidFill>
                  <a:prstClr val="white"/>
                </a:solidFill>
                <a:latin typeface="Arial" charset="0"/>
              </a:rPr>
              <a:t>Definiční obory</a:t>
            </a:r>
          </a:p>
          <a:p>
            <a:pPr marL="285750" indent="-285750" fontAlgn="base">
              <a:spcBef>
                <a:spcPct val="0"/>
              </a:spcBef>
              <a:spcAft>
                <a:spcPct val="0"/>
              </a:spcAft>
              <a:buFont typeface="Arial" pitchFamily="34" charset="0"/>
              <a:buChar char="•"/>
              <a:defRPr/>
            </a:pPr>
            <a:r>
              <a:rPr lang="cs-CZ" dirty="0" smtClean="0">
                <a:solidFill>
                  <a:prstClr val="white"/>
                </a:solidFill>
                <a:latin typeface="Arial" charset="0"/>
              </a:rPr>
              <a:t>Obory </a:t>
            </a:r>
            <a:r>
              <a:rPr lang="cs-CZ" dirty="0">
                <a:solidFill>
                  <a:prstClr val="white"/>
                </a:solidFill>
                <a:latin typeface="Arial" charset="0"/>
              </a:rPr>
              <a:t>hodnot</a:t>
            </a:r>
          </a:p>
          <a:p>
            <a:pPr marL="285750" indent="-285750" fontAlgn="base">
              <a:spcBef>
                <a:spcPct val="0"/>
              </a:spcBef>
              <a:spcAft>
                <a:spcPct val="0"/>
              </a:spcAft>
              <a:buFont typeface="Arial" pitchFamily="34" charset="0"/>
              <a:buChar char="•"/>
              <a:defRPr/>
            </a:pPr>
            <a:r>
              <a:rPr lang="cs-CZ" dirty="0" smtClean="0">
                <a:solidFill>
                  <a:prstClr val="white"/>
                </a:solidFill>
                <a:latin typeface="Arial" charset="0"/>
              </a:rPr>
              <a:t>Grafy mocninných funkcí</a:t>
            </a:r>
            <a:endParaRPr lang="cs-CZ" dirty="0">
              <a:solidFill>
                <a:prstClr val="white"/>
              </a:solidFill>
              <a:latin typeface="Arial" charset="0"/>
            </a:endParaRPr>
          </a:p>
          <a:p>
            <a:pPr marL="285750" indent="-285750" fontAlgn="base">
              <a:spcBef>
                <a:spcPct val="0"/>
              </a:spcBef>
              <a:spcAft>
                <a:spcPct val="0"/>
              </a:spcAft>
              <a:buFont typeface="Arial" pitchFamily="34" charset="0"/>
              <a:buChar char="•"/>
              <a:defRPr/>
            </a:pPr>
            <a:r>
              <a:rPr lang="cs-CZ" dirty="0">
                <a:solidFill>
                  <a:prstClr val="white"/>
                </a:solidFill>
                <a:latin typeface="Arial" charset="0"/>
              </a:rPr>
              <a:t>Vlastnosti </a:t>
            </a:r>
            <a:r>
              <a:rPr lang="cs-CZ" dirty="0" smtClean="0">
                <a:solidFill>
                  <a:prstClr val="white"/>
                </a:solidFill>
                <a:latin typeface="Arial" charset="0"/>
              </a:rPr>
              <a:t>mocninných funkcí</a:t>
            </a:r>
            <a:endParaRPr lang="cs-CZ" dirty="0">
              <a:solidFill>
                <a:prstClr val="white"/>
              </a:solidFill>
              <a:latin typeface="Arial" charset="0"/>
            </a:endParaRPr>
          </a:p>
          <a:p>
            <a:pPr marL="285750" indent="-285750" fontAlgn="base">
              <a:spcBef>
                <a:spcPct val="0"/>
              </a:spcBef>
              <a:spcAft>
                <a:spcPct val="0"/>
              </a:spcAft>
              <a:buFont typeface="Arial" pitchFamily="34" charset="0"/>
              <a:buChar char="•"/>
              <a:defRPr/>
            </a:pPr>
            <a:endParaRPr lang="cs-CZ" dirty="0">
              <a:solidFill>
                <a:prstClr val="white"/>
              </a:solidFill>
              <a:latin typeface="Arial" charset="0"/>
            </a:endParaRPr>
          </a:p>
        </p:txBody>
      </p:sp>
      <p:sp>
        <p:nvSpPr>
          <p:cNvPr id="10244"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fontAlgn="base">
              <a:spcBef>
                <a:spcPct val="0"/>
              </a:spcBef>
              <a:spcAft>
                <a:spcPct val="0"/>
              </a:spcAft>
            </a:pPr>
            <a:r>
              <a:rPr lang="cs-CZ" sz="1000">
                <a:solidFill>
                  <a:prstClr val="white"/>
                </a:solidFill>
                <a:latin typeface="Times New Roman" charset="0"/>
              </a:rPr>
              <a:t>„Autorem materiálu a všech jeho částí, není-li uvedeno jinak, je Ladislav Bencs.”</a:t>
            </a:r>
          </a:p>
        </p:txBody>
      </p:sp>
    </p:spTree>
    <p:extLst>
      <p:ext uri="{BB962C8B-B14F-4D97-AF65-F5344CB8AC3E}">
        <p14:creationId xmlns:p14="http://schemas.microsoft.com/office/powerpoint/2010/main" val="24823724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ovéPole 1"/>
          <p:cNvSpPr txBox="1">
            <a:spLocks noChangeArrowheads="1"/>
          </p:cNvSpPr>
          <p:nvPr/>
        </p:nvSpPr>
        <p:spPr bwMode="auto">
          <a:xfrm>
            <a:off x="1106488" y="1212445"/>
            <a:ext cx="699390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3600" b="1" dirty="0" smtClean="0"/>
              <a:t>Definice mocninných funkcí</a:t>
            </a:r>
            <a:endParaRPr lang="cs-CZ" sz="3600" b="1" dirty="0"/>
          </a:p>
        </p:txBody>
      </p:sp>
      <p:sp>
        <p:nvSpPr>
          <p:cNvPr id="11267" name="TextovéPole 2"/>
          <p:cNvSpPr txBox="1">
            <a:spLocks noChangeArrowheads="1"/>
          </p:cNvSpPr>
          <p:nvPr/>
        </p:nvSpPr>
        <p:spPr bwMode="auto">
          <a:xfrm>
            <a:off x="1106488" y="2276475"/>
            <a:ext cx="6551612"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b="1" dirty="0" smtClean="0"/>
              <a:t>Def</a:t>
            </a:r>
            <a:r>
              <a:rPr lang="cs-CZ" b="1" dirty="0"/>
              <a:t>.:</a:t>
            </a:r>
            <a:r>
              <a:rPr lang="cs-CZ" dirty="0"/>
              <a:t> </a:t>
            </a:r>
            <a:r>
              <a:rPr lang="cs-CZ" dirty="0" smtClean="0"/>
              <a:t>Mocninná funkce se nazývá každá funkce, daná ve tvaru</a:t>
            </a:r>
          </a:p>
          <a:p>
            <a:pPr eaLnBrk="1" hangingPunct="1"/>
            <a:endParaRPr lang="cs-CZ" dirty="0" smtClean="0"/>
          </a:p>
          <a:p>
            <a:pPr eaLnBrk="1" hangingPunct="1"/>
            <a:endParaRPr lang="cs-CZ" dirty="0" smtClean="0"/>
          </a:p>
          <a:p>
            <a:pPr eaLnBrk="1" hangingPunct="1"/>
            <a:r>
              <a:rPr lang="cs-CZ" dirty="0" smtClean="0"/>
              <a:t>Kde </a:t>
            </a:r>
            <a:r>
              <a:rPr lang="cs-CZ" b="1" i="1" dirty="0" smtClean="0"/>
              <a:t>n </a:t>
            </a:r>
            <a:r>
              <a:rPr lang="cs-CZ" dirty="0" smtClean="0"/>
              <a:t>je celé číslo různé od nuly.</a:t>
            </a:r>
            <a:endParaRPr lang="cs-CZ" dirty="0"/>
          </a:p>
          <a:p>
            <a:pPr eaLnBrk="1" hangingPunct="1"/>
            <a:endParaRPr lang="cs-CZ" dirty="0" smtClean="0"/>
          </a:p>
          <a:p>
            <a:pPr eaLnBrk="1" hangingPunct="1"/>
            <a:endParaRPr lang="cs-CZ" dirty="0"/>
          </a:p>
          <a:p>
            <a:pPr eaLnBrk="1" hangingPunct="1"/>
            <a:r>
              <a:rPr lang="cs-CZ" dirty="0" smtClean="0"/>
              <a:t>Obecně se dá říci, že mocninná funkce je každá funkce vyjma funkce konstantní. Protože jsme ale dříve definovali funkci lineární a funkci kvadratickou, budeme se držet definice mocninných funkcí pro exponent </a:t>
            </a:r>
            <a:r>
              <a:rPr lang="cs-CZ" b="1" i="1" dirty="0" smtClean="0"/>
              <a:t>n </a:t>
            </a:r>
            <a:r>
              <a:rPr lang="cs-CZ" dirty="0" smtClean="0"/>
              <a:t>různý od 0;1;2.</a:t>
            </a:r>
          </a:p>
          <a:p>
            <a:pPr eaLnBrk="1" hangingPunct="1"/>
            <a:endParaRPr lang="cs-CZ" dirty="0"/>
          </a:p>
          <a:p>
            <a:pPr eaLnBrk="1" hangingPunct="1"/>
            <a:r>
              <a:rPr lang="cs-CZ" dirty="0" smtClean="0"/>
              <a:t>Z této definice nám přímo vyplývá, že v této kapitole se dozvíme jak vypadá umocnění na zápornou mocninu.</a:t>
            </a:r>
            <a:endParaRPr lang="cs-CZ" dirty="0"/>
          </a:p>
        </p:txBody>
      </p:sp>
      <p:sp>
        <p:nvSpPr>
          <p:cNvPr id="11268"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cs-CZ" sz="1000">
                <a:latin typeface="Times New Roman" charset="0"/>
              </a:rPr>
              <a:t>„Autorem materiálu a všech jeho částí, není-li uvedeno jinak, je Ladislav Bencs.”</a:t>
            </a:r>
          </a:p>
        </p:txBody>
      </p:sp>
      <p:graphicFrame>
        <p:nvGraphicFramePr>
          <p:cNvPr id="3" name="Objekt 2"/>
          <p:cNvGraphicFramePr>
            <a:graphicFrameLocks noChangeAspect="1"/>
          </p:cNvGraphicFramePr>
          <p:nvPr>
            <p:extLst>
              <p:ext uri="{D42A27DB-BD31-4B8C-83A1-F6EECF244321}">
                <p14:modId xmlns:p14="http://schemas.microsoft.com/office/powerpoint/2010/main" val="608746713"/>
              </p:ext>
            </p:extLst>
          </p:nvPr>
        </p:nvGraphicFramePr>
        <p:xfrm>
          <a:off x="3979168" y="2636912"/>
          <a:ext cx="1185664" cy="444624"/>
        </p:xfrm>
        <a:graphic>
          <a:graphicData uri="http://schemas.openxmlformats.org/presentationml/2006/ole">
            <mc:AlternateContent xmlns:mc="http://schemas.openxmlformats.org/markup-compatibility/2006">
              <mc:Choice xmlns:v="urn:schemas-microsoft-com:vml" Requires="v">
                <p:oleObj spid="_x0000_s1035" name="Equation" r:id="rId3" imgW="609480" imgH="228600" progId="Equation.DSMT4">
                  <p:embed/>
                </p:oleObj>
              </mc:Choice>
              <mc:Fallback>
                <p:oleObj name="Equation" r:id="rId3" imgW="609480" imgH="228600" progId="Equation.DSMT4">
                  <p:embed/>
                  <p:pic>
                    <p:nvPicPr>
                      <p:cNvPr id="0" name=""/>
                      <p:cNvPicPr/>
                      <p:nvPr/>
                    </p:nvPicPr>
                    <p:blipFill>
                      <a:blip r:embed="rId4"/>
                      <a:stretch>
                        <a:fillRect/>
                      </a:stretch>
                    </p:blipFill>
                    <p:spPr>
                      <a:xfrm>
                        <a:off x="3979168" y="2636912"/>
                        <a:ext cx="1185664" cy="444624"/>
                      </a:xfrm>
                      <a:prstGeom prst="rect">
                        <a:avLst/>
                      </a:prstGeom>
                    </p:spPr>
                  </p:pic>
                </p:oleObj>
              </mc:Fallback>
            </mc:AlternateContent>
          </a:graphicData>
        </a:graphic>
      </p:graphicFrame>
    </p:spTree>
    <p:extLst>
      <p:ext uri="{BB962C8B-B14F-4D97-AF65-F5344CB8AC3E}">
        <p14:creationId xmlns:p14="http://schemas.microsoft.com/office/powerpoint/2010/main" val="16258264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ovéPole 1"/>
          <p:cNvSpPr txBox="1">
            <a:spLocks noChangeArrowheads="1"/>
          </p:cNvSpPr>
          <p:nvPr/>
        </p:nvSpPr>
        <p:spPr bwMode="auto">
          <a:xfrm>
            <a:off x="1476374" y="620688"/>
            <a:ext cx="59039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base" hangingPunct="1">
              <a:spcBef>
                <a:spcPct val="0"/>
              </a:spcBef>
              <a:spcAft>
                <a:spcPct val="0"/>
              </a:spcAft>
            </a:pPr>
            <a:r>
              <a:rPr lang="cs-CZ" sz="3600" b="1" dirty="0" smtClean="0">
                <a:solidFill>
                  <a:prstClr val="white"/>
                </a:solidFill>
              </a:rPr>
              <a:t>Typy mocninných funkcí</a:t>
            </a:r>
            <a:endParaRPr lang="cs-CZ" sz="3600" b="1" dirty="0">
              <a:solidFill>
                <a:prstClr val="white"/>
              </a:solidFill>
            </a:endParaRPr>
          </a:p>
        </p:txBody>
      </p:sp>
      <p:sp>
        <p:nvSpPr>
          <p:cNvPr id="3" name="TextovéPole 2"/>
          <p:cNvSpPr txBox="1"/>
          <p:nvPr/>
        </p:nvSpPr>
        <p:spPr>
          <a:xfrm>
            <a:off x="752719" y="1484784"/>
            <a:ext cx="7632848" cy="4801314"/>
          </a:xfrm>
          <a:prstGeom prst="rect">
            <a:avLst/>
          </a:prstGeom>
          <a:noFill/>
        </p:spPr>
        <p:txBody>
          <a:bodyPr wrap="square">
            <a:spAutoFit/>
          </a:bodyPr>
          <a:lstStyle/>
          <a:p>
            <a:pPr fontAlgn="base">
              <a:spcBef>
                <a:spcPct val="0"/>
              </a:spcBef>
              <a:spcAft>
                <a:spcPct val="0"/>
              </a:spcAft>
              <a:defRPr/>
            </a:pPr>
            <a:r>
              <a:rPr lang="cs-CZ" dirty="0" smtClean="0">
                <a:solidFill>
                  <a:prstClr val="white"/>
                </a:solidFill>
                <a:latin typeface="Arial" charset="0"/>
              </a:rPr>
              <a:t>Nejdříve je nutné se zamyslet nad všemi možnostmi, jak mohou mocninné funkce být rozděleny. </a:t>
            </a:r>
          </a:p>
          <a:p>
            <a:pPr fontAlgn="base">
              <a:spcBef>
                <a:spcPct val="0"/>
              </a:spcBef>
              <a:spcAft>
                <a:spcPct val="0"/>
              </a:spcAft>
              <a:defRPr/>
            </a:pPr>
            <a:endParaRPr lang="cs-CZ" dirty="0" smtClean="0">
              <a:solidFill>
                <a:prstClr val="white"/>
              </a:solidFill>
              <a:latin typeface="Arial" charset="0"/>
            </a:endParaRPr>
          </a:p>
          <a:p>
            <a:pPr fontAlgn="base">
              <a:spcBef>
                <a:spcPct val="0"/>
              </a:spcBef>
              <a:spcAft>
                <a:spcPct val="0"/>
              </a:spcAft>
              <a:defRPr/>
            </a:pPr>
            <a:r>
              <a:rPr lang="cs-CZ" dirty="0" smtClean="0">
                <a:solidFill>
                  <a:prstClr val="white"/>
                </a:solidFill>
                <a:latin typeface="Arial" charset="0"/>
              </a:rPr>
              <a:t>Prvotní </a:t>
            </a:r>
            <a:r>
              <a:rPr lang="cs-CZ" dirty="0" err="1" smtClean="0">
                <a:solidFill>
                  <a:prstClr val="white"/>
                </a:solidFill>
                <a:latin typeface="Arial" charset="0"/>
              </a:rPr>
              <a:t>rozdělelní</a:t>
            </a:r>
            <a:r>
              <a:rPr lang="cs-CZ" dirty="0" smtClean="0">
                <a:solidFill>
                  <a:prstClr val="white"/>
                </a:solidFill>
                <a:latin typeface="Arial" charset="0"/>
              </a:rPr>
              <a:t> na kladné a záporné exponenty je zřejmé, nad dalším rozdělením je nutné zamyslet se nad chováním mocnin.</a:t>
            </a:r>
          </a:p>
          <a:p>
            <a:pPr fontAlgn="base">
              <a:spcBef>
                <a:spcPct val="0"/>
              </a:spcBef>
              <a:spcAft>
                <a:spcPct val="0"/>
              </a:spcAft>
              <a:defRPr/>
            </a:pPr>
            <a:endParaRPr lang="cs-CZ" dirty="0" smtClean="0">
              <a:solidFill>
                <a:prstClr val="white"/>
              </a:solidFill>
              <a:latin typeface="Arial" charset="0"/>
            </a:endParaRPr>
          </a:p>
          <a:p>
            <a:pPr fontAlgn="base">
              <a:spcBef>
                <a:spcPct val="0"/>
              </a:spcBef>
              <a:spcAft>
                <a:spcPct val="0"/>
              </a:spcAft>
              <a:defRPr/>
            </a:pPr>
            <a:r>
              <a:rPr lang="cs-CZ" dirty="0" smtClean="0">
                <a:solidFill>
                  <a:prstClr val="white"/>
                </a:solidFill>
                <a:latin typeface="Arial" charset="0"/>
              </a:rPr>
              <a:t>Z dřívějška víme, že každé číslo umocněné na druhou je vždy kladné číslo. Stejné pravidlo platí pro čtvrtou mocninu, šestou mocninu, osmou mocninu atd. Můžeme tedy zobecnit, že pro každou sudou mocninu je </a:t>
            </a:r>
          </a:p>
          <a:p>
            <a:pPr fontAlgn="base">
              <a:spcBef>
                <a:spcPct val="0"/>
              </a:spcBef>
              <a:spcAft>
                <a:spcPct val="0"/>
              </a:spcAft>
              <a:defRPr/>
            </a:pPr>
            <a:r>
              <a:rPr lang="cs-CZ" dirty="0" smtClean="0">
                <a:solidFill>
                  <a:prstClr val="white"/>
                </a:solidFill>
                <a:latin typeface="Arial" charset="0"/>
              </a:rPr>
              <a:t>výsledek vždy kladná hodnota.</a:t>
            </a:r>
          </a:p>
          <a:p>
            <a:pPr fontAlgn="base">
              <a:spcBef>
                <a:spcPct val="0"/>
              </a:spcBef>
              <a:spcAft>
                <a:spcPct val="0"/>
              </a:spcAft>
              <a:defRPr/>
            </a:pPr>
            <a:endParaRPr lang="cs-CZ" dirty="0">
              <a:solidFill>
                <a:prstClr val="white"/>
              </a:solidFill>
              <a:latin typeface="Arial" charset="0"/>
            </a:endParaRPr>
          </a:p>
          <a:p>
            <a:pPr fontAlgn="base">
              <a:spcBef>
                <a:spcPct val="0"/>
              </a:spcBef>
              <a:spcAft>
                <a:spcPct val="0"/>
              </a:spcAft>
              <a:defRPr/>
            </a:pPr>
            <a:r>
              <a:rPr lang="cs-CZ" dirty="0" smtClean="0">
                <a:solidFill>
                  <a:prstClr val="white"/>
                </a:solidFill>
                <a:latin typeface="Arial" charset="0"/>
              </a:rPr>
              <a:t>Opačně je tomu u mocnin lichých. Pro kladná čísla dostávám číslo kladné, pro číslo záporné, dostávám číslo záporné.</a:t>
            </a:r>
          </a:p>
          <a:p>
            <a:pPr fontAlgn="base">
              <a:spcBef>
                <a:spcPct val="0"/>
              </a:spcBef>
              <a:spcAft>
                <a:spcPct val="0"/>
              </a:spcAft>
              <a:defRPr/>
            </a:pPr>
            <a:endParaRPr lang="cs-CZ" dirty="0">
              <a:solidFill>
                <a:prstClr val="white"/>
              </a:solidFill>
              <a:latin typeface="Arial" charset="0"/>
            </a:endParaRPr>
          </a:p>
          <a:p>
            <a:pPr fontAlgn="base">
              <a:spcBef>
                <a:spcPct val="0"/>
              </a:spcBef>
              <a:spcAft>
                <a:spcPct val="0"/>
              </a:spcAft>
              <a:defRPr/>
            </a:pPr>
            <a:r>
              <a:rPr lang="cs-CZ" dirty="0" smtClean="0">
                <a:solidFill>
                  <a:prstClr val="white"/>
                </a:solidFill>
                <a:latin typeface="Arial" charset="0"/>
              </a:rPr>
              <a:t>Dostávám tedy rozdělení na funkce s kladným sudým exponentem, kladným lichým exponentem, záporným sudým exponentem a záporným lichým exponentem.</a:t>
            </a:r>
          </a:p>
        </p:txBody>
      </p:sp>
      <p:sp>
        <p:nvSpPr>
          <p:cNvPr id="10244"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fontAlgn="base">
              <a:spcBef>
                <a:spcPct val="0"/>
              </a:spcBef>
              <a:spcAft>
                <a:spcPct val="0"/>
              </a:spcAft>
            </a:pPr>
            <a:r>
              <a:rPr lang="cs-CZ" sz="1000">
                <a:solidFill>
                  <a:prstClr val="white"/>
                </a:solidFill>
                <a:latin typeface="Times New Roman" charset="0"/>
              </a:rPr>
              <a:t>„Autorem materiálu a všech jeho částí, není-li uvedeno jinak, je Ladislav Bencs.”</a:t>
            </a:r>
          </a:p>
        </p:txBody>
      </p:sp>
    </p:spTree>
    <p:extLst>
      <p:ext uri="{BB962C8B-B14F-4D97-AF65-F5344CB8AC3E}">
        <p14:creationId xmlns:p14="http://schemas.microsoft.com/office/powerpoint/2010/main" val="12986641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ovéPole 1"/>
          <p:cNvSpPr txBox="1">
            <a:spLocks noChangeArrowheads="1"/>
          </p:cNvSpPr>
          <p:nvPr/>
        </p:nvSpPr>
        <p:spPr bwMode="auto">
          <a:xfrm>
            <a:off x="1106488" y="476672"/>
            <a:ext cx="699390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3600" b="1" dirty="0" smtClean="0"/>
              <a:t>Definiční obory mocninných funkcí</a:t>
            </a:r>
            <a:endParaRPr lang="cs-CZ" sz="3600" b="1" dirty="0"/>
          </a:p>
        </p:txBody>
      </p:sp>
      <p:sp>
        <p:nvSpPr>
          <p:cNvPr id="11267" name="TextovéPole 2"/>
          <p:cNvSpPr txBox="1">
            <a:spLocks noChangeArrowheads="1"/>
          </p:cNvSpPr>
          <p:nvPr/>
        </p:nvSpPr>
        <p:spPr bwMode="auto">
          <a:xfrm>
            <a:off x="683568" y="1728891"/>
            <a:ext cx="7704855"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b="1" dirty="0" smtClean="0"/>
              <a:t>Definiční obor: </a:t>
            </a:r>
            <a:r>
              <a:rPr lang="cs-CZ" dirty="0" smtClean="0"/>
              <a:t>hodnoty, které je možné dosadit do předpisu funkce</a:t>
            </a:r>
          </a:p>
          <a:p>
            <a:pPr eaLnBrk="1" hangingPunct="1"/>
            <a:endParaRPr lang="cs-CZ" b="1" dirty="0" smtClean="0"/>
          </a:p>
          <a:p>
            <a:pPr eaLnBrk="1" hangingPunct="1"/>
            <a:r>
              <a:rPr lang="cs-CZ" b="1" dirty="0" smtClean="0"/>
              <a:t>Kladné sudé funkce:</a:t>
            </a:r>
            <a:r>
              <a:rPr lang="cs-CZ" i="1" dirty="0" smtClean="0"/>
              <a:t> </a:t>
            </a:r>
            <a:r>
              <a:rPr lang="cs-CZ" dirty="0" smtClean="0"/>
              <a:t>Protože opět nemáme omezení pro dosazení za </a:t>
            </a:r>
            <a:r>
              <a:rPr lang="cs-CZ" b="1" i="1" dirty="0" smtClean="0"/>
              <a:t>x </a:t>
            </a:r>
            <a:r>
              <a:rPr lang="cs-CZ" dirty="0" smtClean="0"/>
              <a:t>(nemáme zlomek ani odmocninu), potom je </a:t>
            </a:r>
          </a:p>
          <a:p>
            <a:pPr algn="ctr" eaLnBrk="1" hangingPunct="1"/>
            <a:r>
              <a:rPr lang="cs-CZ" b="1" i="1" dirty="0" err="1" smtClean="0"/>
              <a:t>Df</a:t>
            </a:r>
            <a:r>
              <a:rPr lang="cs-CZ" b="1" i="1" dirty="0" smtClean="0"/>
              <a:t>(x)=R</a:t>
            </a:r>
          </a:p>
          <a:p>
            <a:pPr eaLnBrk="1" hangingPunct="1"/>
            <a:r>
              <a:rPr lang="cs-CZ" b="1" dirty="0" smtClean="0"/>
              <a:t>Kladné liché funkce:</a:t>
            </a:r>
            <a:r>
              <a:rPr lang="cs-CZ" i="1" dirty="0" smtClean="0"/>
              <a:t> </a:t>
            </a:r>
            <a:r>
              <a:rPr lang="cs-CZ" dirty="0" smtClean="0"/>
              <a:t>Omezení pro </a:t>
            </a:r>
            <a:r>
              <a:rPr lang="cs-CZ" b="1" i="1" dirty="0" smtClean="0"/>
              <a:t>x</a:t>
            </a:r>
            <a:r>
              <a:rPr lang="cs-CZ" dirty="0" smtClean="0"/>
              <a:t> opět nemáme, tudíž</a:t>
            </a:r>
          </a:p>
          <a:p>
            <a:pPr algn="ctr" eaLnBrk="1" hangingPunct="1"/>
            <a:r>
              <a:rPr lang="cs-CZ" b="1" i="1" dirty="0" err="1" smtClean="0"/>
              <a:t>Df</a:t>
            </a:r>
            <a:r>
              <a:rPr lang="cs-CZ" b="1" i="1" dirty="0" smtClean="0"/>
              <a:t>(x)=R</a:t>
            </a:r>
          </a:p>
          <a:p>
            <a:pPr eaLnBrk="1" hangingPunct="1"/>
            <a:endParaRPr lang="cs-CZ" b="1" i="1" dirty="0" smtClean="0"/>
          </a:p>
          <a:p>
            <a:pPr eaLnBrk="1" hangingPunct="1"/>
            <a:r>
              <a:rPr lang="cs-CZ" b="1" dirty="0" smtClean="0"/>
              <a:t>Záporné sudé funkce:</a:t>
            </a:r>
            <a:r>
              <a:rPr lang="cs-CZ" b="1" i="1" dirty="0" smtClean="0"/>
              <a:t> </a:t>
            </a:r>
            <a:r>
              <a:rPr lang="cs-CZ" dirty="0" smtClean="0"/>
              <a:t>Podle pravidla 	   dostáváme nutnost pro jmenovatel, aby se nerovnal nule, jinak by výraz neměl smysl. Proto</a:t>
            </a:r>
          </a:p>
          <a:p>
            <a:pPr algn="ctr" eaLnBrk="1" hangingPunct="1"/>
            <a:r>
              <a:rPr lang="cs-CZ" b="1" i="1" dirty="0" err="1" smtClean="0"/>
              <a:t>Df</a:t>
            </a:r>
            <a:r>
              <a:rPr lang="cs-CZ" b="1" i="1" dirty="0" smtClean="0"/>
              <a:t>(x)=R-</a:t>
            </a:r>
            <a:r>
              <a:rPr lang="en-US" b="1" i="1" dirty="0" smtClean="0"/>
              <a:t>{0}</a:t>
            </a:r>
          </a:p>
          <a:p>
            <a:pPr eaLnBrk="1" hangingPunct="1"/>
            <a:r>
              <a:rPr lang="cs-CZ" b="1" dirty="0" smtClean="0"/>
              <a:t>Záporné liché funkce: </a:t>
            </a:r>
            <a:r>
              <a:rPr lang="cs-CZ" dirty="0" smtClean="0"/>
              <a:t>Stejně jako u předchozího typu, je nutné vyloučit z definičního oboru podmínku pro jmenovatel výrazu, tudíž</a:t>
            </a:r>
          </a:p>
          <a:p>
            <a:pPr algn="ctr" eaLnBrk="1" hangingPunct="1"/>
            <a:r>
              <a:rPr lang="cs-CZ" b="1" i="1" dirty="0" err="1" smtClean="0"/>
              <a:t>Df</a:t>
            </a:r>
            <a:r>
              <a:rPr lang="cs-CZ" b="1" i="1" dirty="0" smtClean="0"/>
              <a:t>(x)</a:t>
            </a:r>
            <a:r>
              <a:rPr lang="cs-CZ" b="1" i="1" dirty="0"/>
              <a:t> =R-</a:t>
            </a:r>
            <a:r>
              <a:rPr lang="en-US" b="1" i="1" dirty="0"/>
              <a:t>{0}</a:t>
            </a:r>
            <a:endParaRPr lang="cs-CZ" b="1" i="1" dirty="0"/>
          </a:p>
        </p:txBody>
      </p:sp>
      <p:sp>
        <p:nvSpPr>
          <p:cNvPr id="11268"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cs-CZ" sz="1000">
                <a:latin typeface="Times New Roman" charset="0"/>
              </a:rPr>
              <a:t>„Autorem materiálu a všech jeho částí, není-li uvedeno jinak, je Ladislav Bencs.”</a:t>
            </a:r>
          </a:p>
        </p:txBody>
      </p:sp>
      <p:graphicFrame>
        <p:nvGraphicFramePr>
          <p:cNvPr id="3" name="Objekt 2"/>
          <p:cNvGraphicFramePr>
            <a:graphicFrameLocks noChangeAspect="1"/>
          </p:cNvGraphicFramePr>
          <p:nvPr>
            <p:extLst>
              <p:ext uri="{D42A27DB-BD31-4B8C-83A1-F6EECF244321}">
                <p14:modId xmlns:p14="http://schemas.microsoft.com/office/powerpoint/2010/main" val="1912473326"/>
              </p:ext>
            </p:extLst>
          </p:nvPr>
        </p:nvGraphicFramePr>
        <p:xfrm>
          <a:off x="4716016" y="3804034"/>
          <a:ext cx="778365" cy="536207"/>
        </p:xfrm>
        <a:graphic>
          <a:graphicData uri="http://schemas.openxmlformats.org/presentationml/2006/ole">
            <mc:AlternateContent xmlns:mc="http://schemas.openxmlformats.org/markup-compatibility/2006">
              <mc:Choice xmlns:v="urn:schemas-microsoft-com:vml" Requires="v">
                <p:oleObj spid="_x0000_s2062" name="Equation" r:id="rId3" imgW="571320" imgH="393480" progId="Equation.DSMT4">
                  <p:embed/>
                </p:oleObj>
              </mc:Choice>
              <mc:Fallback>
                <p:oleObj name="Equation" r:id="rId3" imgW="571320" imgH="393480" progId="Equation.DSMT4">
                  <p:embed/>
                  <p:pic>
                    <p:nvPicPr>
                      <p:cNvPr id="0" name=""/>
                      <p:cNvPicPr/>
                      <p:nvPr/>
                    </p:nvPicPr>
                    <p:blipFill>
                      <a:blip r:embed="rId4"/>
                      <a:stretch>
                        <a:fillRect/>
                      </a:stretch>
                    </p:blipFill>
                    <p:spPr>
                      <a:xfrm>
                        <a:off x="4716016" y="3804034"/>
                        <a:ext cx="778365" cy="536207"/>
                      </a:xfrm>
                      <a:prstGeom prst="rect">
                        <a:avLst/>
                      </a:prstGeom>
                    </p:spPr>
                  </p:pic>
                </p:oleObj>
              </mc:Fallback>
            </mc:AlternateContent>
          </a:graphicData>
        </a:graphic>
      </p:graphicFrame>
    </p:spTree>
    <p:extLst>
      <p:ext uri="{BB962C8B-B14F-4D97-AF65-F5344CB8AC3E}">
        <p14:creationId xmlns:p14="http://schemas.microsoft.com/office/powerpoint/2010/main" val="23084738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ovéPole 1"/>
          <p:cNvSpPr txBox="1">
            <a:spLocks noChangeArrowheads="1"/>
          </p:cNvSpPr>
          <p:nvPr/>
        </p:nvSpPr>
        <p:spPr bwMode="auto">
          <a:xfrm>
            <a:off x="1106488" y="476672"/>
            <a:ext cx="699390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3600" b="1" dirty="0" smtClean="0"/>
              <a:t>Obory hodnot mocninných funkcí</a:t>
            </a:r>
            <a:endParaRPr lang="cs-CZ" sz="3600" b="1" dirty="0"/>
          </a:p>
        </p:txBody>
      </p:sp>
      <p:sp>
        <p:nvSpPr>
          <p:cNvPr id="11267" name="TextovéPole 2"/>
          <p:cNvSpPr txBox="1">
            <a:spLocks noChangeArrowheads="1"/>
          </p:cNvSpPr>
          <p:nvPr/>
        </p:nvSpPr>
        <p:spPr bwMode="auto">
          <a:xfrm>
            <a:off x="683568" y="1728891"/>
            <a:ext cx="7704855"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b="1" dirty="0"/>
              <a:t>Obor hodnot: </a:t>
            </a:r>
            <a:r>
              <a:rPr lang="cs-CZ" dirty="0"/>
              <a:t>hodnoty, které nám mohou vyjít ve výsledku</a:t>
            </a:r>
          </a:p>
          <a:p>
            <a:pPr eaLnBrk="1" hangingPunct="1"/>
            <a:endParaRPr lang="cs-CZ" b="1" dirty="0" smtClean="0"/>
          </a:p>
          <a:p>
            <a:pPr eaLnBrk="1" hangingPunct="1"/>
            <a:r>
              <a:rPr lang="cs-CZ" b="1" dirty="0" smtClean="0"/>
              <a:t>Kladné sudé funkce:</a:t>
            </a:r>
            <a:r>
              <a:rPr lang="cs-CZ" i="1" dirty="0" smtClean="0"/>
              <a:t> </a:t>
            </a:r>
            <a:r>
              <a:rPr lang="cs-CZ" dirty="0" smtClean="0"/>
              <a:t>Protože při mocnění na kladné sudé číslo nám vychází vždy číslo kladné (tzn. </a:t>
            </a:r>
            <a:r>
              <a:rPr lang="cs-CZ" dirty="0" err="1"/>
              <a:t>f</a:t>
            </a:r>
            <a:r>
              <a:rPr lang="cs-CZ" dirty="0" err="1" smtClean="0"/>
              <a:t>ce</a:t>
            </a:r>
            <a:r>
              <a:rPr lang="cs-CZ" dirty="0" smtClean="0"/>
              <a:t> má minimum), potom</a:t>
            </a:r>
          </a:p>
          <a:p>
            <a:pPr algn="ctr" eaLnBrk="1" hangingPunct="1"/>
            <a:r>
              <a:rPr lang="cs-CZ" b="1" i="1" dirty="0" err="1" smtClean="0"/>
              <a:t>Hf</a:t>
            </a:r>
            <a:r>
              <a:rPr lang="cs-CZ" b="1" i="1" dirty="0" smtClean="0"/>
              <a:t>(x)=</a:t>
            </a:r>
            <a:r>
              <a:rPr lang="cs-CZ" b="1" dirty="0" smtClean="0"/>
              <a:t>‹</a:t>
            </a:r>
            <a:r>
              <a:rPr lang="cs-CZ" b="1" i="1" dirty="0" smtClean="0"/>
              <a:t>0;∞)</a:t>
            </a:r>
            <a:endParaRPr lang="cs-CZ" b="1" dirty="0" smtClean="0"/>
          </a:p>
          <a:p>
            <a:pPr eaLnBrk="1" hangingPunct="1"/>
            <a:r>
              <a:rPr lang="cs-CZ" b="1" dirty="0" smtClean="0"/>
              <a:t>Kladné liché funkce:</a:t>
            </a:r>
            <a:r>
              <a:rPr lang="cs-CZ" i="1" dirty="0" smtClean="0"/>
              <a:t> </a:t>
            </a:r>
            <a:r>
              <a:rPr lang="cs-CZ" dirty="0" smtClean="0"/>
              <a:t>Při tomto typu funkce nám mohou vycházet jak čísla kladná, tak čísla záporná, proto</a:t>
            </a:r>
          </a:p>
          <a:p>
            <a:pPr algn="ctr" eaLnBrk="1" hangingPunct="1"/>
            <a:r>
              <a:rPr lang="cs-CZ" b="1" i="1" dirty="0" err="1"/>
              <a:t>H</a:t>
            </a:r>
            <a:r>
              <a:rPr lang="cs-CZ" b="1" i="1" dirty="0" err="1" smtClean="0"/>
              <a:t>f</a:t>
            </a:r>
            <a:r>
              <a:rPr lang="cs-CZ" b="1" i="1" dirty="0" smtClean="0"/>
              <a:t>(x)=R</a:t>
            </a:r>
          </a:p>
          <a:p>
            <a:pPr eaLnBrk="1" hangingPunct="1"/>
            <a:r>
              <a:rPr lang="cs-CZ" b="1" dirty="0" smtClean="0"/>
              <a:t>Záporné sudé funkce:</a:t>
            </a:r>
            <a:r>
              <a:rPr lang="cs-CZ" b="1" i="1" dirty="0" smtClean="0"/>
              <a:t> </a:t>
            </a:r>
            <a:r>
              <a:rPr lang="cs-CZ" dirty="0" smtClean="0"/>
              <a:t>Protože ve jmenovateli je mocnina kladná, tak je jisté, že hodnoty budou vždy kladné, odtud plyne</a:t>
            </a:r>
          </a:p>
          <a:p>
            <a:pPr algn="ctr" eaLnBrk="1" hangingPunct="1"/>
            <a:r>
              <a:rPr lang="cs-CZ" b="1" i="1" dirty="0" err="1"/>
              <a:t>Hf</a:t>
            </a:r>
            <a:r>
              <a:rPr lang="cs-CZ" b="1" i="1" dirty="0"/>
              <a:t>(x</a:t>
            </a:r>
            <a:r>
              <a:rPr lang="cs-CZ" b="1" i="1" dirty="0" smtClean="0"/>
              <a:t>)=(0</a:t>
            </a:r>
            <a:r>
              <a:rPr lang="cs-CZ" b="1" i="1" dirty="0"/>
              <a:t>;∞)</a:t>
            </a:r>
            <a:endParaRPr lang="en-US" b="1" i="1" dirty="0" smtClean="0"/>
          </a:p>
          <a:p>
            <a:pPr eaLnBrk="1" hangingPunct="1"/>
            <a:r>
              <a:rPr lang="cs-CZ" b="1" dirty="0" smtClean="0"/>
              <a:t>Záporné liché funkce: </a:t>
            </a:r>
            <a:r>
              <a:rPr lang="cs-CZ" dirty="0" smtClean="0"/>
              <a:t>Ačkoliv dostáváme ve jmenovateli lichou mocninu, stále existuje hodnota, kterou funkce nikdy nabývat nebude. Z </a:t>
            </a:r>
            <a:r>
              <a:rPr lang="cs-CZ" dirty="0" err="1" smtClean="0"/>
              <a:t>Df</a:t>
            </a:r>
            <a:r>
              <a:rPr lang="cs-CZ" dirty="0" smtClean="0"/>
              <a:t>  vyplývá, že </a:t>
            </a:r>
            <a:r>
              <a:rPr lang="cs-CZ" b="1" dirty="0" smtClean="0"/>
              <a:t> </a:t>
            </a:r>
          </a:p>
          <a:p>
            <a:pPr algn="ctr" eaLnBrk="1" hangingPunct="1"/>
            <a:r>
              <a:rPr lang="cs-CZ" b="1" i="1" dirty="0" err="1"/>
              <a:t>H</a:t>
            </a:r>
            <a:r>
              <a:rPr lang="cs-CZ" b="1" i="1" dirty="0" err="1" smtClean="0"/>
              <a:t>f</a:t>
            </a:r>
            <a:r>
              <a:rPr lang="cs-CZ" b="1" i="1" dirty="0" smtClean="0"/>
              <a:t>(x)</a:t>
            </a:r>
            <a:r>
              <a:rPr lang="cs-CZ" b="1" i="1" dirty="0"/>
              <a:t> =R-</a:t>
            </a:r>
            <a:r>
              <a:rPr lang="en-US" b="1" i="1" dirty="0"/>
              <a:t>{0}</a:t>
            </a:r>
            <a:endParaRPr lang="cs-CZ" b="1" i="1" dirty="0"/>
          </a:p>
        </p:txBody>
      </p:sp>
      <p:sp>
        <p:nvSpPr>
          <p:cNvPr id="11268"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cs-CZ" sz="1000">
                <a:latin typeface="Times New Roman" charset="0"/>
              </a:rPr>
              <a:t>„Autorem materiálu a všech jeho částí, není-li uvedeno jinak, je Ladislav Bencs.”</a:t>
            </a:r>
          </a:p>
        </p:txBody>
      </p:sp>
    </p:spTree>
    <p:extLst>
      <p:ext uri="{BB962C8B-B14F-4D97-AF65-F5344CB8AC3E}">
        <p14:creationId xmlns:p14="http://schemas.microsoft.com/office/powerpoint/2010/main" val="20993024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ovéPole 1"/>
          <p:cNvSpPr txBox="1">
            <a:spLocks noChangeArrowheads="1"/>
          </p:cNvSpPr>
          <p:nvPr/>
        </p:nvSpPr>
        <p:spPr bwMode="auto">
          <a:xfrm>
            <a:off x="1075048" y="476672"/>
            <a:ext cx="699390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3600" b="1" dirty="0" smtClean="0"/>
              <a:t>Grafy mocninných funkcí</a:t>
            </a:r>
            <a:endParaRPr lang="cs-CZ" sz="3600" b="1" dirty="0"/>
          </a:p>
        </p:txBody>
      </p:sp>
      <p:sp>
        <p:nvSpPr>
          <p:cNvPr id="11268"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cs-CZ" sz="1000">
                <a:latin typeface="Times New Roman" charset="0"/>
              </a:rPr>
              <a:t>„Autorem materiálu a všech jeho částí, není-li uvedeno jinak, je Ladislav Bencs.”</a:t>
            </a:r>
          </a:p>
        </p:txBody>
      </p:sp>
      <p:sp>
        <p:nvSpPr>
          <p:cNvPr id="3" name="TextovéPole 2"/>
          <p:cNvSpPr txBox="1"/>
          <p:nvPr/>
        </p:nvSpPr>
        <p:spPr>
          <a:xfrm>
            <a:off x="683568" y="1123003"/>
            <a:ext cx="7848872" cy="923330"/>
          </a:xfrm>
          <a:prstGeom prst="rect">
            <a:avLst/>
          </a:prstGeom>
          <a:noFill/>
        </p:spPr>
        <p:txBody>
          <a:bodyPr wrap="square" rtlCol="0">
            <a:spAutoFit/>
          </a:bodyPr>
          <a:lstStyle/>
          <a:p>
            <a:r>
              <a:rPr lang="cs-CZ" dirty="0" smtClean="0">
                <a:latin typeface="Arial" pitchFamily="34" charset="0"/>
                <a:cs typeface="Arial" pitchFamily="34" charset="0"/>
              </a:rPr>
              <a:t>Stejně jako jsme vypsali </a:t>
            </a:r>
            <a:r>
              <a:rPr lang="cs-CZ" dirty="0" err="1" smtClean="0">
                <a:latin typeface="Arial" pitchFamily="34" charset="0"/>
                <a:cs typeface="Arial" pitchFamily="34" charset="0"/>
              </a:rPr>
              <a:t>Df</a:t>
            </a:r>
            <a:r>
              <a:rPr lang="cs-CZ" dirty="0" smtClean="0">
                <a:latin typeface="Arial" pitchFamily="34" charset="0"/>
                <a:cs typeface="Arial" pitchFamily="34" charset="0"/>
              </a:rPr>
              <a:t> a </a:t>
            </a:r>
            <a:r>
              <a:rPr lang="cs-CZ" dirty="0" err="1" smtClean="0">
                <a:latin typeface="Arial" pitchFamily="34" charset="0"/>
                <a:cs typeface="Arial" pitchFamily="34" charset="0"/>
              </a:rPr>
              <a:t>Hf</a:t>
            </a:r>
            <a:r>
              <a:rPr lang="cs-CZ" dirty="0" smtClean="0">
                <a:latin typeface="Arial" pitchFamily="34" charset="0"/>
                <a:cs typeface="Arial" pitchFamily="34" charset="0"/>
              </a:rPr>
              <a:t> pro jednotlivé typy funkcí, stejně tomu bude u grafu funkcí. Grafy se liší pouze zakřivením (čím vyšší exponent, tím větší zakřivení.</a:t>
            </a:r>
          </a:p>
        </p:txBody>
      </p:sp>
      <p:pic>
        <p:nvPicPr>
          <p:cNvPr id="3074" name="Picture 2" descr="Soubor:Funkcie mocniny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7093" y="2348880"/>
            <a:ext cx="3909814" cy="3909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3686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ovéPole 1"/>
          <p:cNvSpPr txBox="1">
            <a:spLocks noChangeArrowheads="1"/>
          </p:cNvSpPr>
          <p:nvPr/>
        </p:nvSpPr>
        <p:spPr bwMode="auto">
          <a:xfrm>
            <a:off x="1106488" y="935446"/>
            <a:ext cx="699390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3600" b="1" dirty="0" smtClean="0"/>
              <a:t>Vlastnosti mocninných funkcí</a:t>
            </a:r>
            <a:endParaRPr lang="cs-CZ" sz="3600" b="1" dirty="0"/>
          </a:p>
        </p:txBody>
      </p:sp>
      <p:sp>
        <p:nvSpPr>
          <p:cNvPr id="11267" name="TextovéPole 2"/>
          <p:cNvSpPr txBox="1">
            <a:spLocks noChangeArrowheads="1"/>
          </p:cNvSpPr>
          <p:nvPr/>
        </p:nvSpPr>
        <p:spPr bwMode="auto">
          <a:xfrm>
            <a:off x="684336" y="1844824"/>
            <a:ext cx="7992120"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b="1" dirty="0" smtClean="0"/>
              <a:t>Kladné sudé funkce: </a:t>
            </a:r>
            <a:r>
              <a:rPr lang="cs-CZ" dirty="0" smtClean="0"/>
              <a:t>nejsou ani rostoucí, ani klesající</a:t>
            </a:r>
          </a:p>
          <a:p>
            <a:pPr eaLnBrk="1" hangingPunct="1"/>
            <a:r>
              <a:rPr lang="cs-CZ" b="1" dirty="0"/>
              <a:t>	</a:t>
            </a:r>
            <a:r>
              <a:rPr lang="cs-CZ" b="1" dirty="0" smtClean="0"/>
              <a:t>	       </a:t>
            </a:r>
            <a:r>
              <a:rPr lang="cs-CZ" dirty="0" smtClean="0"/>
              <a:t>jsou sudé</a:t>
            </a:r>
          </a:p>
          <a:p>
            <a:pPr eaLnBrk="1" hangingPunct="1"/>
            <a:r>
              <a:rPr lang="cs-CZ" b="1" dirty="0"/>
              <a:t>	</a:t>
            </a:r>
            <a:r>
              <a:rPr lang="cs-CZ" b="1" dirty="0" smtClean="0"/>
              <a:t>	       </a:t>
            </a:r>
            <a:r>
              <a:rPr lang="cs-CZ" dirty="0" smtClean="0"/>
              <a:t>mají minimum nebo maximum</a:t>
            </a:r>
          </a:p>
          <a:p>
            <a:pPr eaLnBrk="1" hangingPunct="1"/>
            <a:endParaRPr lang="cs-CZ" b="1" dirty="0" smtClean="0"/>
          </a:p>
          <a:p>
            <a:pPr eaLnBrk="1" hangingPunct="1"/>
            <a:r>
              <a:rPr lang="cs-CZ" b="1" dirty="0" smtClean="0"/>
              <a:t>Kladné liché funkce: </a:t>
            </a:r>
            <a:r>
              <a:rPr lang="cs-CZ" dirty="0" smtClean="0"/>
              <a:t>jsou rostoucí nebo klesající</a:t>
            </a:r>
          </a:p>
          <a:p>
            <a:pPr eaLnBrk="1" hangingPunct="1"/>
            <a:r>
              <a:rPr lang="cs-CZ" dirty="0"/>
              <a:t>	</a:t>
            </a:r>
            <a:r>
              <a:rPr lang="cs-CZ" dirty="0" smtClean="0"/>
              <a:t>	       jsou liché</a:t>
            </a:r>
          </a:p>
          <a:p>
            <a:pPr eaLnBrk="1" hangingPunct="1"/>
            <a:r>
              <a:rPr lang="cs-CZ" dirty="0"/>
              <a:t>	</a:t>
            </a:r>
            <a:r>
              <a:rPr lang="cs-CZ" dirty="0" smtClean="0"/>
              <a:t>	       jsou prosté</a:t>
            </a:r>
            <a:endParaRPr lang="cs-CZ" dirty="0"/>
          </a:p>
          <a:p>
            <a:pPr eaLnBrk="1" hangingPunct="1"/>
            <a:endParaRPr lang="cs-CZ" b="1" dirty="0" smtClean="0"/>
          </a:p>
          <a:p>
            <a:pPr eaLnBrk="1" hangingPunct="1"/>
            <a:r>
              <a:rPr lang="cs-CZ" b="1" dirty="0" smtClean="0"/>
              <a:t>Záporné sudé funkce:</a:t>
            </a:r>
            <a:r>
              <a:rPr lang="cs-CZ" dirty="0" smtClean="0"/>
              <a:t> nejsou ani rostoucí, ani klesající</a:t>
            </a:r>
          </a:p>
          <a:p>
            <a:pPr eaLnBrk="1" hangingPunct="1"/>
            <a:r>
              <a:rPr lang="cs-CZ" dirty="0"/>
              <a:t>	</a:t>
            </a:r>
            <a:r>
              <a:rPr lang="cs-CZ" dirty="0" smtClean="0"/>
              <a:t>	          jsou sudé</a:t>
            </a:r>
          </a:p>
          <a:p>
            <a:pPr eaLnBrk="1" hangingPunct="1"/>
            <a:r>
              <a:rPr lang="cs-CZ" dirty="0"/>
              <a:t>	</a:t>
            </a:r>
            <a:r>
              <a:rPr lang="cs-CZ" dirty="0" smtClean="0"/>
              <a:t>	          mají supremum nebo infimum</a:t>
            </a:r>
          </a:p>
          <a:p>
            <a:pPr eaLnBrk="1" hangingPunct="1"/>
            <a:endParaRPr lang="cs-CZ" b="1" smtClean="0"/>
          </a:p>
          <a:p>
            <a:pPr eaLnBrk="1" hangingPunct="1"/>
            <a:r>
              <a:rPr lang="cs-CZ" b="1" smtClean="0"/>
              <a:t>Záporné </a:t>
            </a:r>
            <a:r>
              <a:rPr lang="cs-CZ" b="1" dirty="0" smtClean="0"/>
              <a:t>liché funkce: </a:t>
            </a:r>
            <a:r>
              <a:rPr lang="cs-CZ" dirty="0" smtClean="0"/>
              <a:t>nejsou ani rostoucí, ani klesající</a:t>
            </a:r>
          </a:p>
          <a:p>
            <a:pPr eaLnBrk="1" hangingPunct="1"/>
            <a:r>
              <a:rPr lang="cs-CZ" b="1" dirty="0"/>
              <a:t>	</a:t>
            </a:r>
            <a:r>
              <a:rPr lang="cs-CZ" b="1" dirty="0" smtClean="0"/>
              <a:t>	          </a:t>
            </a:r>
            <a:r>
              <a:rPr lang="cs-CZ" dirty="0" smtClean="0"/>
              <a:t>jsou liché</a:t>
            </a:r>
          </a:p>
          <a:p>
            <a:pPr eaLnBrk="1" hangingPunct="1"/>
            <a:endParaRPr lang="cs-CZ" dirty="0" smtClean="0"/>
          </a:p>
        </p:txBody>
      </p:sp>
      <p:sp>
        <p:nvSpPr>
          <p:cNvPr id="11268"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cs-CZ" sz="1000">
                <a:latin typeface="Times New Roman" charset="0"/>
              </a:rPr>
              <a:t>„Autorem materiálu a všech jeho částí, není-li uvedeno jinak, je Ladislav Bencs.”</a:t>
            </a:r>
          </a:p>
        </p:txBody>
      </p:sp>
    </p:spTree>
    <p:extLst>
      <p:ext uri="{BB962C8B-B14F-4D97-AF65-F5344CB8AC3E}">
        <p14:creationId xmlns:p14="http://schemas.microsoft.com/office/powerpoint/2010/main" val="40846088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ovéPole 1"/>
          <p:cNvSpPr txBox="1">
            <a:spLocks noChangeArrowheads="1"/>
          </p:cNvSpPr>
          <p:nvPr/>
        </p:nvSpPr>
        <p:spPr bwMode="auto">
          <a:xfrm>
            <a:off x="1228725" y="333375"/>
            <a:ext cx="66976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3600" b="1"/>
              <a:t>Bibliografické citace</a:t>
            </a:r>
          </a:p>
        </p:txBody>
      </p:sp>
      <p:sp>
        <p:nvSpPr>
          <p:cNvPr id="15363" name="TextovéPole 2"/>
          <p:cNvSpPr txBox="1">
            <a:spLocks noChangeArrowheads="1"/>
          </p:cNvSpPr>
          <p:nvPr/>
        </p:nvSpPr>
        <p:spPr bwMode="auto">
          <a:xfrm>
            <a:off x="755650" y="1125538"/>
            <a:ext cx="7704138"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cs-CZ" dirty="0"/>
              <a:t>Doporučenou literaturou ke studiu je:</a:t>
            </a:r>
          </a:p>
          <a:p>
            <a:pPr eaLnBrk="1" hangingPunct="1"/>
            <a:endParaRPr lang="cs-CZ" dirty="0"/>
          </a:p>
          <a:p>
            <a:pPr eaLnBrk="1" hangingPunct="1"/>
            <a:r>
              <a:rPr lang="cs-CZ" dirty="0"/>
              <a:t>ODVÁRKO, Oldřich a kol. </a:t>
            </a:r>
            <a:r>
              <a:rPr lang="cs-CZ" i="1" dirty="0"/>
              <a:t>Matematika pro střední odborné škola a studijní obory středních odborných učilišť. </a:t>
            </a:r>
            <a:r>
              <a:rPr lang="cs-CZ" i="1" dirty="0" smtClean="0"/>
              <a:t>3. </a:t>
            </a:r>
            <a:r>
              <a:rPr lang="cs-CZ" i="1" dirty="0"/>
              <a:t>část. </a:t>
            </a:r>
            <a:r>
              <a:rPr lang="cs-CZ" i="1" dirty="0" smtClean="0"/>
              <a:t>5</a:t>
            </a:r>
            <a:r>
              <a:rPr lang="cs-CZ" dirty="0" smtClean="0"/>
              <a:t>. </a:t>
            </a:r>
            <a:r>
              <a:rPr lang="cs-CZ" dirty="0"/>
              <a:t>vyd. Havlíčkův Brod: Prometheus, </a:t>
            </a:r>
            <a:r>
              <a:rPr lang="cs-CZ" dirty="0" smtClean="0"/>
              <a:t>1996. </a:t>
            </a:r>
            <a:r>
              <a:rPr lang="cs-CZ" dirty="0"/>
              <a:t>ISBN </a:t>
            </a:r>
            <a:r>
              <a:rPr lang="cs-CZ" dirty="0" smtClean="0"/>
              <a:t>80-7196-039-X, </a:t>
            </a:r>
            <a:r>
              <a:rPr lang="cs-CZ" dirty="0"/>
              <a:t>s. </a:t>
            </a:r>
            <a:r>
              <a:rPr lang="cs-CZ" smtClean="0"/>
              <a:t>36-41</a:t>
            </a:r>
            <a:endParaRPr lang="cs-CZ" dirty="0"/>
          </a:p>
          <a:p>
            <a:pPr eaLnBrk="1" hangingPunct="1"/>
            <a:endParaRPr lang="cs-CZ" dirty="0"/>
          </a:p>
          <a:p>
            <a:pPr eaLnBrk="1" hangingPunct="1"/>
            <a:r>
              <a:rPr lang="cs-CZ" dirty="0" smtClean="0"/>
              <a:t>KUBEŠOVÁ</a:t>
            </a:r>
            <a:r>
              <a:rPr lang="cs-CZ" dirty="0"/>
              <a:t>, Naděžda. </a:t>
            </a:r>
            <a:r>
              <a:rPr lang="cs-CZ" i="1" dirty="0"/>
              <a:t>Matematika- přehled středoškolského učiva. </a:t>
            </a:r>
            <a:r>
              <a:rPr lang="cs-CZ" dirty="0"/>
              <a:t>Dotisk 2. vyd. Třebíč: Petra, 2007. ISBN </a:t>
            </a:r>
            <a:r>
              <a:rPr lang="cs-CZ" dirty="0" smtClean="0"/>
              <a:t>978-80-86873-05-3</a:t>
            </a:r>
          </a:p>
          <a:p>
            <a:pPr eaLnBrk="1" hangingPunct="1"/>
            <a:endParaRPr lang="cs-CZ" dirty="0"/>
          </a:p>
          <a:p>
            <a:pPr eaLnBrk="1" hangingPunct="1"/>
            <a:r>
              <a:rPr lang="pl-PL" dirty="0"/>
              <a:t>LUKASZH. </a:t>
            </a:r>
            <a:r>
              <a:rPr lang="pl-PL" i="1" dirty="0"/>
              <a:t>www.wikipedia.cz</a:t>
            </a:r>
            <a:r>
              <a:rPr lang="pl-PL" dirty="0"/>
              <a:t> [online]. [cit. </a:t>
            </a:r>
            <a:r>
              <a:rPr lang="pl-PL" dirty="0" smtClean="0"/>
              <a:t>3.9.2012]. </a:t>
            </a:r>
            <a:r>
              <a:rPr lang="pl-PL" dirty="0"/>
              <a:t>Dostupný na WWW: http://cs.wikipedia.org/wiki/Soubor:Funkcie_mocniny2.png</a:t>
            </a:r>
            <a:endParaRPr lang="cs-CZ" dirty="0"/>
          </a:p>
        </p:txBody>
      </p:sp>
      <p:sp>
        <p:nvSpPr>
          <p:cNvPr id="15364" name="Rectangle 4"/>
          <p:cNvSpPr>
            <a:spLocks noChangeArrowheads="1"/>
          </p:cNvSpPr>
          <p:nvPr/>
        </p:nvSpPr>
        <p:spPr bwMode="auto">
          <a:xfrm>
            <a:off x="468313" y="6381750"/>
            <a:ext cx="82073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cs-CZ" sz="1000">
                <a:latin typeface="Times New Roman" charset="0"/>
              </a:rPr>
              <a:t>„Autorem materiálu a všech jeho částí, není-li uvedeno jinak, je Ladislav Bencs.”</a:t>
            </a:r>
          </a:p>
        </p:txBody>
      </p:sp>
    </p:spTree>
    <p:extLst>
      <p:ext uri="{BB962C8B-B14F-4D97-AF65-F5344CB8AC3E}">
        <p14:creationId xmlns:p14="http://schemas.microsoft.com/office/powerpoint/2010/main" val="66404119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11442</TotalTime>
  <Words>775</Words>
  <Application>Microsoft Office PowerPoint</Application>
  <PresentationFormat>Předvádění na obrazovce (4:3)</PresentationFormat>
  <Paragraphs>114</Paragraphs>
  <Slides>9</Slides>
  <Notes>0</Notes>
  <HiddenSlides>0</HiddenSlides>
  <MMClips>0</MMClips>
  <ScaleCrop>false</ScaleCrop>
  <HeadingPairs>
    <vt:vector size="6" baseType="variant">
      <vt:variant>
        <vt:lpstr>Motiv</vt:lpstr>
      </vt:variant>
      <vt:variant>
        <vt:i4>2</vt:i4>
      </vt:variant>
      <vt:variant>
        <vt:lpstr>Vložené servery OLE</vt:lpstr>
      </vt:variant>
      <vt:variant>
        <vt:i4>1</vt:i4>
      </vt:variant>
      <vt:variant>
        <vt:lpstr>Nadpisy snímků</vt:lpstr>
      </vt:variant>
      <vt:variant>
        <vt:i4>9</vt:i4>
      </vt:variant>
    </vt:vector>
  </HeadingPairs>
  <TitlesOfParts>
    <vt:vector size="12" baseType="lpstr">
      <vt:lpstr>1_Talent</vt:lpstr>
      <vt:lpstr>Talent</vt:lpstr>
      <vt:lpstr>Equation</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NB01</dc:creator>
  <cp:lastModifiedBy>Karel Singer</cp:lastModifiedBy>
  <cp:revision>26</cp:revision>
  <dcterms:created xsi:type="dcterms:W3CDTF">2013-02-14T07:09:25Z</dcterms:created>
  <dcterms:modified xsi:type="dcterms:W3CDTF">2013-02-28T14:52:19Z</dcterms:modified>
</cp:coreProperties>
</file>