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8" r:id="rId3"/>
    <p:sldId id="260" r:id="rId4"/>
    <p:sldId id="262" r:id="rId5"/>
    <p:sldId id="271" r:id="rId6"/>
    <p:sldId id="266" r:id="rId7"/>
    <p:sldId id="267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46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389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486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244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103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335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832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109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615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832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272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372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373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613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6973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19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0054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4653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465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07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4345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947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6096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1852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19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Bukaschool s. r. o. Most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</a:p>
        </p:txBody>
      </p:sp>
      <p:graphicFrame>
        <p:nvGraphicFramePr>
          <p:cNvPr id="210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9534233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s.r.o.,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1.-4.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Ladislav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Bencs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září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05LB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_EXPONENCIALNI_FUNKCE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 procvičování a fixaci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265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563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476375" y="1412875"/>
            <a:ext cx="59039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600" b="1" dirty="0" smtClean="0">
                <a:solidFill>
                  <a:prstClr val="white"/>
                </a:solidFill>
              </a:rPr>
              <a:t>Exponenciální funkce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7" y="2205038"/>
            <a:ext cx="7632848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 této kapitole se budeme věnovat základním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poznatkům o exponenciálních funkcích.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Konkrétně se budeme zabývat těmito poznatky: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Definice exponenciální funkce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Definiční obor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Obor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hodnot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Graf exponenciální funkce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Vlastnosti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exponenciální funkce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000">
                <a:solidFill>
                  <a:prstClr val="white"/>
                </a:solidFill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48237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1212445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Definice exponenciální funkce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551612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 smtClean="0"/>
              <a:t>Def</a:t>
            </a:r>
            <a:r>
              <a:rPr lang="cs-CZ" b="1" dirty="0"/>
              <a:t>.:</a:t>
            </a:r>
            <a:r>
              <a:rPr lang="cs-CZ" dirty="0"/>
              <a:t> </a:t>
            </a:r>
            <a:r>
              <a:rPr lang="cs-CZ" dirty="0" smtClean="0"/>
              <a:t>Exponenciální funkce o základu </a:t>
            </a:r>
            <a:r>
              <a:rPr lang="cs-CZ" b="1" dirty="0" smtClean="0"/>
              <a:t>a</a:t>
            </a:r>
            <a:r>
              <a:rPr lang="cs-CZ" dirty="0" smtClean="0"/>
              <a:t> je funkce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kde </a:t>
            </a:r>
            <a:r>
              <a:rPr lang="cs-CZ" b="1" dirty="0" smtClean="0"/>
              <a:t>x</a:t>
            </a:r>
            <a:r>
              <a:rPr lang="cs-CZ" dirty="0" smtClean="0"/>
              <a:t> je z množiny reálných čísel, </a:t>
            </a:r>
            <a:r>
              <a:rPr lang="cs-CZ" b="1" dirty="0" smtClean="0"/>
              <a:t>a </a:t>
            </a:r>
            <a:r>
              <a:rPr lang="cs-CZ" dirty="0" smtClean="0"/>
              <a:t>je kladné reálné číslo různé od jedné.</a:t>
            </a:r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Obecně se dá říci, že exponenciální funkce je taková funkce, u které zjišťuji chování mocnin základu na celém </a:t>
            </a:r>
            <a:r>
              <a:rPr lang="cs-CZ" dirty="0"/>
              <a:t>j</a:t>
            </a:r>
            <a:r>
              <a:rPr lang="cs-CZ" dirty="0" smtClean="0"/>
              <a:t>ejím definičním oboru.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smtClean="0"/>
              <a:t>Z této definice nám přímo vyplývá, že v této kapitole se dozvíme jak vypadá umocnění na racionální mocninu.</a:t>
            </a:r>
            <a:endParaRPr lang="cs-CZ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90252746"/>
              </p:ext>
            </p:extLst>
          </p:nvPr>
        </p:nvGraphicFramePr>
        <p:xfrm>
          <a:off x="4243399" y="2708920"/>
          <a:ext cx="720081" cy="38121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Equation" r:id="rId3" imgW="431640" imgH="228600" progId="Equation.DSMT4">
                  <p:embed/>
                </p:oleObj>
              </mc:Choice>
              <mc:Fallback>
                <p:oleObj name="Equation" r:id="rId3" imgW="431640" imgH="2286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243399" y="2708920"/>
                        <a:ext cx="720081" cy="38121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2582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935446"/>
            <a:ext cx="699390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>
                <a:solidFill>
                  <a:prstClr val="white"/>
                </a:solidFill>
              </a:rPr>
              <a:t>Definiční obor a obor hodnot exponenciální funkce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551612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 smtClean="0">
                <a:solidFill>
                  <a:prstClr val="white"/>
                </a:solidFill>
              </a:rPr>
              <a:t>Definiční obor: </a:t>
            </a:r>
            <a:r>
              <a:rPr lang="cs-CZ" dirty="0" smtClean="0">
                <a:solidFill>
                  <a:prstClr val="white"/>
                </a:solidFill>
              </a:rPr>
              <a:t>hodnoty, které je možné dosadit do předpisu funkce</a:t>
            </a:r>
          </a:p>
          <a:p>
            <a:pPr eaLnBrk="1" hangingPunct="1"/>
            <a:r>
              <a:rPr lang="cs-CZ" b="1" dirty="0" smtClean="0">
                <a:solidFill>
                  <a:prstClr val="white"/>
                </a:solidFill>
              </a:rPr>
              <a:t>Obor hodnot: </a:t>
            </a:r>
            <a:r>
              <a:rPr lang="cs-CZ" dirty="0" smtClean="0">
                <a:solidFill>
                  <a:prstClr val="white"/>
                </a:solidFill>
              </a:rPr>
              <a:t>hodnoty, které nám mohou vyjít ve výsledku</a:t>
            </a:r>
          </a:p>
          <a:p>
            <a:pPr eaLnBrk="1" hangingPunct="1"/>
            <a:endParaRPr lang="cs-CZ" b="1" dirty="0">
              <a:solidFill>
                <a:prstClr val="white"/>
              </a:solidFill>
            </a:endParaRP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Pokud uvažujeme základní tvar </a:t>
            </a:r>
            <a:r>
              <a:rPr lang="cs-CZ" dirty="0" err="1" smtClean="0">
                <a:solidFill>
                  <a:prstClr val="white"/>
                </a:solidFill>
              </a:rPr>
              <a:t>fce</a:t>
            </a:r>
            <a:r>
              <a:rPr lang="cs-CZ" dirty="0" smtClean="0">
                <a:solidFill>
                  <a:prstClr val="white"/>
                </a:solidFill>
              </a:rPr>
              <a:t>               ,potom nám nepřekáží žádná podmínka, kvůli které bychom museli definiční obor omezit, a tudíž:</a:t>
            </a:r>
          </a:p>
          <a:p>
            <a:pPr algn="ctr" eaLnBrk="1" hangingPunct="1"/>
            <a:r>
              <a:rPr lang="cs-CZ" b="1" i="1" dirty="0" err="1" smtClean="0">
                <a:solidFill>
                  <a:prstClr val="white"/>
                </a:solidFill>
              </a:rPr>
              <a:t>Df</a:t>
            </a:r>
            <a:r>
              <a:rPr lang="cs-CZ" b="1" i="1" dirty="0" smtClean="0">
                <a:solidFill>
                  <a:prstClr val="white"/>
                </a:solidFill>
              </a:rPr>
              <a:t>(x)=R</a:t>
            </a: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Podobným způsobem budeme uvažovat o hodnotách, které mohou ve výsledku vyjít. Samotné </a:t>
            </a:r>
            <a:r>
              <a:rPr lang="cs-CZ" b="1" dirty="0" smtClean="0">
                <a:solidFill>
                  <a:prstClr val="white"/>
                </a:solidFill>
              </a:rPr>
              <a:t>a</a:t>
            </a:r>
            <a:r>
              <a:rPr lang="cs-CZ" dirty="0" smtClean="0">
                <a:solidFill>
                  <a:prstClr val="white"/>
                </a:solidFill>
              </a:rPr>
              <a:t>, které je kladné, mi zaručuje, že i po umocnění na jakýkoliv exponent bude ve výsledku stále číslo kladné, a proto:</a:t>
            </a:r>
          </a:p>
          <a:p>
            <a:pPr algn="ctr" eaLnBrk="1" hangingPunct="1"/>
            <a:r>
              <a:rPr lang="cs-CZ" b="1" i="1" dirty="0" err="1" smtClean="0">
                <a:solidFill>
                  <a:prstClr val="white"/>
                </a:solidFill>
              </a:rPr>
              <a:t>Hf</a:t>
            </a:r>
            <a:r>
              <a:rPr lang="cs-CZ" b="1" i="1" dirty="0" smtClean="0">
                <a:solidFill>
                  <a:prstClr val="white"/>
                </a:solidFill>
              </a:rPr>
              <a:t>(x)=(0;</a:t>
            </a:r>
            <a:r>
              <a:rPr lang="cs-CZ" b="1" i="1" dirty="0">
                <a:solidFill>
                  <a:prstClr val="white"/>
                </a:solidFill>
              </a:rPr>
              <a:t> ∞</a:t>
            </a:r>
            <a:r>
              <a:rPr lang="cs-CZ" b="1" i="1" dirty="0" smtClean="0">
                <a:solidFill>
                  <a:prstClr val="white"/>
                </a:solidFill>
              </a:rPr>
              <a:t>)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solidFill>
                  <a:prstClr val="white"/>
                </a:solidFill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24269222"/>
              </p:ext>
            </p:extLst>
          </p:nvPr>
        </p:nvGraphicFramePr>
        <p:xfrm>
          <a:off x="4860032" y="3356992"/>
          <a:ext cx="712079" cy="3769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4" name="Equation" r:id="rId3" imgW="431640" imgH="228600" progId="Equation.DSMT4">
                  <p:embed/>
                </p:oleObj>
              </mc:Choice>
              <mc:Fallback>
                <p:oleObj name="Equation" r:id="rId3" imgW="431640" imgH="2286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860032" y="3356992"/>
                        <a:ext cx="712079" cy="3769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6844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075048" y="476672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Graf exponenciální funkce</a:t>
            </a:r>
            <a:endParaRPr lang="cs-CZ" sz="3600" b="1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3003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úvod prozradím, že graf exponenciální se jmenuje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exponenciela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Exponenciela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má několik jedinečných vlastností a dá se říci, že svým grafem částečně připomíná gravitační zrychlení.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                dostávám pro hodnotu x=0 výslednou hodnotu 1, a proto každá exponenciální funkce prochází bodem 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0;1</a:t>
            </a:r>
            <a:r>
              <a:rPr lang="en-US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Za tímto bodem se výrazně liší průběh funkce.</a:t>
            </a: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8109102"/>
              </p:ext>
            </p:extLst>
          </p:nvPr>
        </p:nvGraphicFramePr>
        <p:xfrm>
          <a:off x="1075047" y="1916832"/>
          <a:ext cx="748499" cy="3962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4" name="Equation" r:id="rId3" imgW="431640" imgH="228600" progId="Equation.DSMT4">
                  <p:embed/>
                </p:oleObj>
              </mc:Choice>
              <mc:Fallback>
                <p:oleObj name="Equation" r:id="rId3" imgW="431640" imgH="22860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75047" y="1916832"/>
                        <a:ext cx="748499" cy="3962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77" name="Picture 5" descr="Soubor:Exp.sv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3406" y="2784562"/>
            <a:ext cx="3597188" cy="3597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6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87624" y="935446"/>
            <a:ext cx="705678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Vlastnosti exponenciální funkce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971600" y="2636912"/>
            <a:ext cx="7200800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Zda je funkce rostoucí nebo klesající poznáme podle jejího základu </a:t>
            </a:r>
            <a:r>
              <a:rPr lang="cs-CZ" b="1" dirty="0" smtClean="0"/>
              <a:t>a.</a:t>
            </a:r>
            <a:endParaRPr lang="cs-CZ" dirty="0" smtClean="0"/>
          </a:p>
          <a:p>
            <a:pPr eaLnBrk="1" hangingPunct="1"/>
            <a:r>
              <a:rPr lang="cs-CZ" dirty="0" smtClean="0"/>
              <a:t>Pokud je </a:t>
            </a:r>
            <a:r>
              <a:rPr lang="cs-CZ" b="1" dirty="0" smtClean="0"/>
              <a:t>a&gt;1</a:t>
            </a:r>
            <a:r>
              <a:rPr lang="cs-CZ" dirty="0" smtClean="0"/>
              <a:t>, potom je funkce rostoucí.</a:t>
            </a:r>
          </a:p>
          <a:p>
            <a:pPr eaLnBrk="1" hangingPunct="1"/>
            <a:r>
              <a:rPr lang="cs-CZ" dirty="0" smtClean="0"/>
              <a:t>Pokud je </a:t>
            </a:r>
            <a:r>
              <a:rPr lang="cs-CZ" b="1" dirty="0" smtClean="0"/>
              <a:t>0&lt;a&lt;1</a:t>
            </a:r>
            <a:r>
              <a:rPr lang="cs-CZ" dirty="0" smtClean="0"/>
              <a:t>, potom je funkce klesající.</a:t>
            </a:r>
          </a:p>
          <a:p>
            <a:pPr eaLnBrk="1" hangingPunct="1"/>
            <a:r>
              <a:rPr lang="cs-CZ" dirty="0" smtClean="0"/>
              <a:t>Graf nikdy neprotne osu x (nebude nabývat hodnoty </a:t>
            </a:r>
            <a:r>
              <a:rPr lang="cs-CZ" b="1" dirty="0" smtClean="0"/>
              <a:t>0</a:t>
            </a:r>
            <a:r>
              <a:rPr lang="cs-CZ" dirty="0" smtClean="0"/>
              <a:t>), proto má každá exponenciální funkce </a:t>
            </a:r>
            <a:r>
              <a:rPr lang="cs-CZ" b="1" dirty="0" smtClean="0"/>
              <a:t>infimum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Je prostá.</a:t>
            </a:r>
          </a:p>
          <a:p>
            <a:pPr eaLnBrk="1" hangingPunct="1"/>
            <a:r>
              <a:rPr lang="cs-CZ" dirty="0" smtClean="0"/>
              <a:t>Je zdola omezená (infimum)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408460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1228725" y="333375"/>
            <a:ext cx="66976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/>
              <a:t>Bibliografické citace</a:t>
            </a:r>
          </a:p>
        </p:txBody>
      </p:sp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755650" y="1125538"/>
            <a:ext cx="7704138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Doporučenou literaturou ke studiu je: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ODVÁRKO, Oldřich a kol. </a:t>
            </a:r>
            <a:r>
              <a:rPr lang="cs-CZ" i="1" dirty="0"/>
              <a:t>Matematika pro střední odborné škola a studijní obory středních odborných učilišť. </a:t>
            </a:r>
            <a:r>
              <a:rPr lang="cs-CZ" i="1" dirty="0" smtClean="0"/>
              <a:t>3. </a:t>
            </a:r>
            <a:r>
              <a:rPr lang="cs-CZ" i="1" dirty="0"/>
              <a:t>část. </a:t>
            </a:r>
            <a:r>
              <a:rPr lang="cs-CZ" i="1" dirty="0" smtClean="0"/>
              <a:t>5</a:t>
            </a:r>
            <a:r>
              <a:rPr lang="cs-CZ" dirty="0" smtClean="0"/>
              <a:t>. </a:t>
            </a:r>
            <a:r>
              <a:rPr lang="cs-CZ" dirty="0"/>
              <a:t>vyd. Havlíčkův Brod: Prometheus, </a:t>
            </a:r>
            <a:r>
              <a:rPr lang="cs-CZ" dirty="0" smtClean="0"/>
              <a:t>1996. </a:t>
            </a:r>
            <a:r>
              <a:rPr lang="cs-CZ" dirty="0"/>
              <a:t>ISBN </a:t>
            </a:r>
            <a:r>
              <a:rPr lang="cs-CZ" dirty="0" smtClean="0"/>
              <a:t>80-7196-039-X, </a:t>
            </a:r>
            <a:r>
              <a:rPr lang="cs-CZ" dirty="0"/>
              <a:t>s. </a:t>
            </a:r>
            <a:r>
              <a:rPr lang="cs-CZ" dirty="0" smtClean="0"/>
              <a:t>42-46</a:t>
            </a:r>
            <a:endParaRPr lang="cs-CZ" dirty="0"/>
          </a:p>
          <a:p>
            <a:pPr eaLnBrk="1" hangingPunct="1"/>
            <a:endParaRPr lang="cs-CZ" dirty="0"/>
          </a:p>
          <a:p>
            <a:pPr eaLnBrk="1" hangingPunct="1"/>
            <a:r>
              <a:rPr lang="cs-CZ" smtClean="0"/>
              <a:t>KUBEŠOVÁ</a:t>
            </a:r>
            <a:r>
              <a:rPr lang="cs-CZ" dirty="0"/>
              <a:t>, Naděžda. </a:t>
            </a:r>
            <a:r>
              <a:rPr lang="cs-CZ" i="1" dirty="0"/>
              <a:t>Matematika- přehled středoškolského učiva. </a:t>
            </a:r>
            <a:r>
              <a:rPr lang="cs-CZ" dirty="0"/>
              <a:t>Dotisk 2. vyd. Třebíč: Petra, 2007. ISBN </a:t>
            </a:r>
            <a:r>
              <a:rPr lang="cs-CZ" dirty="0" smtClean="0"/>
              <a:t>978-80-86873-05-3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ACKLAM, Peter John. </a:t>
            </a:r>
            <a:r>
              <a:rPr lang="cs-CZ" i="1" dirty="0"/>
              <a:t>www.wikipedia.cz</a:t>
            </a:r>
            <a:r>
              <a:rPr lang="cs-CZ" dirty="0"/>
              <a:t> [online]. [cit. </a:t>
            </a:r>
            <a:r>
              <a:rPr lang="cs-CZ" dirty="0" smtClean="0"/>
              <a:t>3.9.2012]. </a:t>
            </a:r>
            <a:r>
              <a:rPr lang="cs-CZ" dirty="0"/>
              <a:t>Dostupný na WWW: http://cs.wikipedia.org/wiki/Soubor:Exp.svg</a:t>
            </a:r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1561944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11501</TotalTime>
  <Words>590</Words>
  <Application>Microsoft Office PowerPoint</Application>
  <PresentationFormat>Předvádění na obrazovce (4:3)</PresentationFormat>
  <Paragraphs>77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1_Talent</vt:lpstr>
      <vt:lpstr>Talent</vt:lpstr>
      <vt:lpstr>Equation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NB01</dc:creator>
  <cp:lastModifiedBy>Karel Singer</cp:lastModifiedBy>
  <cp:revision>27</cp:revision>
  <dcterms:created xsi:type="dcterms:W3CDTF">2013-02-14T07:09:25Z</dcterms:created>
  <dcterms:modified xsi:type="dcterms:W3CDTF">2013-02-28T14:52:33Z</dcterms:modified>
</cp:coreProperties>
</file>