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8" r:id="rId3"/>
    <p:sldId id="260" r:id="rId4"/>
    <p:sldId id="262" r:id="rId5"/>
    <p:sldId id="271" r:id="rId6"/>
    <p:sldId id="266" r:id="rId7"/>
    <p:sldId id="267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46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389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486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244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103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335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832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109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615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832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72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72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373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61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697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19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005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4653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465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07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434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947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6096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1852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19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Bukaschool s. r. o. Most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</a:p>
        </p:txBody>
      </p:sp>
      <p:graphicFrame>
        <p:nvGraphicFramePr>
          <p:cNvPr id="210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3722852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s.r.o.,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Ladislav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Bencs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září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06LB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_LOGARITMICKA_FUNKCE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 procvičování a fixaci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265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563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476375" y="1412875"/>
            <a:ext cx="59039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600" b="1" dirty="0" smtClean="0">
                <a:solidFill>
                  <a:prstClr val="white"/>
                </a:solidFill>
              </a:rPr>
              <a:t>Logaritmická funkce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1" y="2205038"/>
            <a:ext cx="669674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 této kapitole se budeme věnovat základním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poznatkům o logaritmických funkcích.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Konkrétně se budeme zabývat těmito poznatky: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Definice logaritmické funkce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Definiční obor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Obor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hodnot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Graf logaritmické funkce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Vlastnosti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logaritmické funkce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48237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1212445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Definice logaritmické funkce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705872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err="1" smtClean="0"/>
              <a:t>Def</a:t>
            </a:r>
            <a:r>
              <a:rPr lang="cs-CZ" b="1" dirty="0" smtClean="0"/>
              <a:t>.: </a:t>
            </a:r>
            <a:r>
              <a:rPr lang="cs-CZ" dirty="0" smtClean="0"/>
              <a:t>Předpokládejme, že </a:t>
            </a:r>
            <a:r>
              <a:rPr lang="cs-CZ" b="1" dirty="0" smtClean="0"/>
              <a:t>a</a:t>
            </a:r>
            <a:r>
              <a:rPr lang="cs-CZ" dirty="0" smtClean="0"/>
              <a:t> je kladné reálné číslo různé od nuly, a </a:t>
            </a:r>
            <a:r>
              <a:rPr lang="cs-CZ" b="1" dirty="0" smtClean="0"/>
              <a:t>f </a:t>
            </a:r>
            <a:r>
              <a:rPr lang="cs-CZ" dirty="0" smtClean="0"/>
              <a:t>je exponenciální funkce o základu </a:t>
            </a:r>
            <a:r>
              <a:rPr lang="cs-CZ" b="1" dirty="0" smtClean="0"/>
              <a:t>a</a:t>
            </a:r>
            <a:r>
              <a:rPr lang="cs-CZ" dirty="0" smtClean="0"/>
              <a:t>. Logaritmická funkce o základu </a:t>
            </a:r>
            <a:r>
              <a:rPr lang="cs-CZ" b="1" dirty="0" smtClean="0"/>
              <a:t>a</a:t>
            </a:r>
            <a:r>
              <a:rPr lang="cs-CZ" dirty="0" smtClean="0"/>
              <a:t> je taková funkce </a:t>
            </a:r>
            <a:r>
              <a:rPr lang="cs-CZ" b="1" dirty="0" smtClean="0"/>
              <a:t>g</a:t>
            </a:r>
            <a:r>
              <a:rPr lang="cs-CZ" dirty="0" smtClean="0"/>
              <a:t>, pro kterou platí: pro všechna reálná čísla </a:t>
            </a:r>
            <a:r>
              <a:rPr lang="cs-CZ" b="1" dirty="0" err="1" smtClean="0"/>
              <a:t>c,d</a:t>
            </a:r>
            <a:r>
              <a:rPr lang="cs-CZ" b="1" dirty="0" smtClean="0"/>
              <a:t> </a:t>
            </a:r>
            <a:r>
              <a:rPr lang="cs-CZ" dirty="0" smtClean="0"/>
              <a:t>je</a:t>
            </a:r>
            <a:r>
              <a:rPr lang="cs-CZ" b="1" dirty="0" smtClean="0"/>
              <a:t> g(d)=c </a:t>
            </a:r>
            <a:r>
              <a:rPr lang="cs-CZ" dirty="0" smtClean="0"/>
              <a:t>právě tehdy, když </a:t>
            </a:r>
            <a:r>
              <a:rPr lang="cs-CZ" b="1" dirty="0" smtClean="0"/>
              <a:t>f(c)=d.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Tato definice je poněkud krkolomná, nám postačí si definovat logaritmickou funkci jako funkci </a:t>
            </a:r>
            <a:r>
              <a:rPr lang="cs-CZ" dirty="0" err="1" smtClean="0"/>
              <a:t>iverzní</a:t>
            </a:r>
            <a:r>
              <a:rPr lang="cs-CZ" dirty="0" smtClean="0"/>
              <a:t> k funkci exponenciální.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Logaritmická funkce má základní tvar                      (</a:t>
            </a:r>
            <a:r>
              <a:rPr lang="cs-CZ" dirty="0" err="1" smtClean="0"/>
              <a:t>fce</a:t>
            </a:r>
            <a:r>
              <a:rPr lang="cs-CZ" dirty="0" smtClean="0"/>
              <a:t> </a:t>
            </a:r>
            <a:r>
              <a:rPr lang="cs-CZ" b="1" dirty="0" smtClean="0"/>
              <a:t>g </a:t>
            </a:r>
            <a:r>
              <a:rPr lang="cs-CZ" dirty="0" smtClean="0"/>
              <a:t>v </a:t>
            </a:r>
            <a:r>
              <a:rPr lang="cs-CZ" dirty="0" err="1" smtClean="0"/>
              <a:t>def</a:t>
            </a:r>
            <a:r>
              <a:rPr lang="cs-CZ" dirty="0" smtClean="0"/>
              <a:t>.)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Obecně bychom mohli říci, že při exponenciální funkci hledám takové číslo, které po umocnění základu logaritmu </a:t>
            </a:r>
            <a:r>
              <a:rPr lang="cs-CZ" b="1" dirty="0" smtClean="0"/>
              <a:t>a </a:t>
            </a:r>
            <a:r>
              <a:rPr lang="cs-CZ" dirty="0" smtClean="0"/>
              <a:t>vrátí hodnotu </a:t>
            </a:r>
            <a:r>
              <a:rPr lang="cs-CZ" b="1" dirty="0" smtClean="0"/>
              <a:t>x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2487893"/>
              </p:ext>
            </p:extLst>
          </p:nvPr>
        </p:nvGraphicFramePr>
        <p:xfrm>
          <a:off x="5148064" y="4509120"/>
          <a:ext cx="1055746" cy="3726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Equation" r:id="rId3" imgW="647640" imgH="228600" progId="Equation.DSMT4">
                  <p:embed/>
                </p:oleObj>
              </mc:Choice>
              <mc:Fallback>
                <p:oleObj name="Equation" r:id="rId3" imgW="647640" imgH="2286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148064" y="4509120"/>
                        <a:ext cx="1055746" cy="3726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2582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935446"/>
            <a:ext cx="699390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>
                <a:solidFill>
                  <a:prstClr val="white"/>
                </a:solidFill>
              </a:rPr>
              <a:t>Definiční obor a obor hodnot logaritmické funkce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993904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smtClean="0">
                <a:solidFill>
                  <a:prstClr val="white"/>
                </a:solidFill>
              </a:rPr>
              <a:t>Definiční obor: </a:t>
            </a:r>
            <a:r>
              <a:rPr lang="cs-CZ" dirty="0" smtClean="0">
                <a:solidFill>
                  <a:prstClr val="white"/>
                </a:solidFill>
              </a:rPr>
              <a:t>hodnoty, které je možné dosadit do předpisu funkce</a:t>
            </a:r>
          </a:p>
          <a:p>
            <a:pPr eaLnBrk="1" hangingPunct="1"/>
            <a:r>
              <a:rPr lang="cs-CZ" b="1" dirty="0" smtClean="0">
                <a:solidFill>
                  <a:prstClr val="white"/>
                </a:solidFill>
              </a:rPr>
              <a:t>Obor hodnot: </a:t>
            </a:r>
            <a:r>
              <a:rPr lang="cs-CZ" dirty="0" smtClean="0">
                <a:solidFill>
                  <a:prstClr val="white"/>
                </a:solidFill>
              </a:rPr>
              <a:t>hodnoty, které nám mohou vyjít ve výsledku</a:t>
            </a:r>
          </a:p>
          <a:p>
            <a:pPr eaLnBrk="1" hangingPunct="1"/>
            <a:endParaRPr lang="cs-CZ" b="1" dirty="0" smtClean="0">
              <a:solidFill>
                <a:prstClr val="white"/>
              </a:solidFill>
            </a:endParaRP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V přechozím </a:t>
            </a:r>
            <a:r>
              <a:rPr lang="cs-CZ" dirty="0" err="1" smtClean="0">
                <a:solidFill>
                  <a:prstClr val="white"/>
                </a:solidFill>
              </a:rPr>
              <a:t>slidu</a:t>
            </a:r>
            <a:r>
              <a:rPr lang="cs-CZ" dirty="0" smtClean="0">
                <a:solidFill>
                  <a:prstClr val="white"/>
                </a:solidFill>
              </a:rPr>
              <a:t> jsme si definovali logaritmickou funkci jako inverzní funkci k funkci exponenciální, proto stačí zaměnit </a:t>
            </a:r>
            <a:r>
              <a:rPr lang="cs-CZ" dirty="0" err="1" smtClean="0">
                <a:solidFill>
                  <a:prstClr val="white"/>
                </a:solidFill>
              </a:rPr>
              <a:t>Df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Hf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</a:p>
          <a:p>
            <a:pPr eaLnBrk="1" hangingPunct="1"/>
            <a:endParaRPr lang="cs-CZ" b="1" dirty="0" smtClean="0">
              <a:solidFill>
                <a:prstClr val="white"/>
              </a:solidFill>
            </a:endParaRP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Ze základního tvaru logaritmické funkce není možné dostat zápornou hodnotu u mocniny při mocnění kladného čísla, proto</a:t>
            </a:r>
            <a:endParaRPr lang="cs-CZ" dirty="0">
              <a:solidFill>
                <a:prstClr val="white"/>
              </a:solidFill>
            </a:endParaRPr>
          </a:p>
          <a:p>
            <a:pPr algn="ctr" eaLnBrk="1" hangingPunct="1"/>
            <a:r>
              <a:rPr lang="cs-CZ" b="1" i="1" dirty="0" err="1" smtClean="0">
                <a:solidFill>
                  <a:prstClr val="white"/>
                </a:solidFill>
              </a:rPr>
              <a:t>Df</a:t>
            </a:r>
            <a:r>
              <a:rPr lang="cs-CZ" b="1" i="1" dirty="0" smtClean="0">
                <a:solidFill>
                  <a:prstClr val="white"/>
                </a:solidFill>
              </a:rPr>
              <a:t>(x)=</a:t>
            </a:r>
            <a:r>
              <a:rPr lang="cs-CZ" b="1" i="1" dirty="0">
                <a:solidFill>
                  <a:prstClr val="white"/>
                </a:solidFill>
              </a:rPr>
              <a:t>(0; ∞)</a:t>
            </a:r>
            <a:endParaRPr lang="cs-CZ" b="1" i="1" dirty="0" smtClean="0">
              <a:solidFill>
                <a:prstClr val="white"/>
              </a:solidFill>
            </a:endParaRP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Naopak při hledání hodnoty </a:t>
            </a:r>
            <a:r>
              <a:rPr lang="cs-CZ" b="1" dirty="0" smtClean="0">
                <a:solidFill>
                  <a:prstClr val="white"/>
                </a:solidFill>
              </a:rPr>
              <a:t>y  </a:t>
            </a:r>
            <a:r>
              <a:rPr lang="cs-CZ" dirty="0" smtClean="0">
                <a:solidFill>
                  <a:prstClr val="white"/>
                </a:solidFill>
              </a:rPr>
              <a:t>(„exponentu“) se dostaneme ke všem myslitelným hodnotám, a proto:</a:t>
            </a:r>
          </a:p>
          <a:p>
            <a:pPr algn="ctr" eaLnBrk="1" hangingPunct="1"/>
            <a:r>
              <a:rPr lang="cs-CZ" b="1" i="1" dirty="0" err="1" smtClean="0">
                <a:solidFill>
                  <a:prstClr val="white"/>
                </a:solidFill>
              </a:rPr>
              <a:t>Hf</a:t>
            </a:r>
            <a:r>
              <a:rPr lang="cs-CZ" b="1" i="1" dirty="0" smtClean="0">
                <a:solidFill>
                  <a:prstClr val="white"/>
                </a:solidFill>
              </a:rPr>
              <a:t>(x)=R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66844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075048" y="476672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Graf logaritmické funkce</a:t>
            </a:r>
            <a:endParaRPr lang="cs-CZ" sz="3600" b="1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3003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Grafem logaritmické funkce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logaritmická křivka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Jak již bylo popsáno výše, je možné ji sestrojit jako souměrně sdružený obraz exponenciální funkce s přímkou y=x.</a:t>
            </a:r>
          </a:p>
        </p:txBody>
      </p:sp>
      <p:pic>
        <p:nvPicPr>
          <p:cNvPr id="2050" name="Picture 2" descr="File:Binary logarithm plot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48880"/>
            <a:ext cx="5225144" cy="377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6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63580" y="1575526"/>
            <a:ext cx="705678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Vlastnosti logaritmické funkce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971600" y="2996952"/>
            <a:ext cx="7344816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Zda je funkce rostoucí nebo klesající poznáme podle jejího základu </a:t>
            </a:r>
            <a:r>
              <a:rPr lang="cs-CZ" b="1" dirty="0" smtClean="0"/>
              <a:t>a.</a:t>
            </a:r>
            <a:endParaRPr lang="cs-CZ" dirty="0" smtClean="0"/>
          </a:p>
          <a:p>
            <a:pPr eaLnBrk="1" hangingPunct="1"/>
            <a:r>
              <a:rPr lang="cs-CZ" dirty="0" smtClean="0"/>
              <a:t>Pokud je </a:t>
            </a:r>
            <a:r>
              <a:rPr lang="cs-CZ" b="1" dirty="0" smtClean="0"/>
              <a:t>a&gt;1</a:t>
            </a:r>
            <a:r>
              <a:rPr lang="cs-CZ" dirty="0" smtClean="0"/>
              <a:t>, potom je funkce rostoucí.</a:t>
            </a:r>
          </a:p>
          <a:p>
            <a:pPr eaLnBrk="1" hangingPunct="1"/>
            <a:r>
              <a:rPr lang="cs-CZ" dirty="0" smtClean="0"/>
              <a:t>Pokud je </a:t>
            </a:r>
            <a:r>
              <a:rPr lang="cs-CZ" b="1" dirty="0" smtClean="0"/>
              <a:t>0&lt;a&lt;1</a:t>
            </a:r>
            <a:r>
              <a:rPr lang="cs-CZ" dirty="0" smtClean="0"/>
              <a:t>, potom je funkce klesající.</a:t>
            </a:r>
          </a:p>
          <a:p>
            <a:pPr eaLnBrk="1" hangingPunct="1"/>
            <a:r>
              <a:rPr lang="cs-CZ" dirty="0" smtClean="0"/>
              <a:t>Je prostá (buď klesající nebo rostoucí na </a:t>
            </a:r>
            <a:r>
              <a:rPr lang="cs-CZ" dirty="0" err="1" smtClean="0"/>
              <a:t>Df</a:t>
            </a:r>
            <a:r>
              <a:rPr lang="cs-CZ" dirty="0" smtClean="0"/>
              <a:t>).</a:t>
            </a:r>
          </a:p>
          <a:p>
            <a:pPr eaLnBrk="1" hangingPunct="1"/>
            <a:r>
              <a:rPr lang="cs-CZ" dirty="0" smtClean="0"/>
              <a:t>Prochází bodem </a:t>
            </a:r>
            <a:r>
              <a:rPr lang="en-US" dirty="0" smtClean="0"/>
              <a:t>[</a:t>
            </a:r>
            <a:r>
              <a:rPr lang="cs-CZ" dirty="0" smtClean="0"/>
              <a:t>1;0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408460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1228725" y="333375"/>
            <a:ext cx="66976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/>
              <a:t>Bibliografické citace</a:t>
            </a: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755650" y="1125538"/>
            <a:ext cx="7920038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Doporučenou literaturou ke studiu je: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ODVÁRKO, Oldřich a kol. </a:t>
            </a:r>
            <a:r>
              <a:rPr lang="cs-CZ" i="1" dirty="0"/>
              <a:t>Matematika pro střední odborné škola a studijní obory středních odborných učilišť. </a:t>
            </a:r>
            <a:r>
              <a:rPr lang="cs-CZ" i="1" dirty="0" smtClean="0"/>
              <a:t>3. </a:t>
            </a:r>
            <a:r>
              <a:rPr lang="cs-CZ" i="1" dirty="0"/>
              <a:t>část. </a:t>
            </a:r>
            <a:r>
              <a:rPr lang="cs-CZ" i="1" dirty="0" smtClean="0"/>
              <a:t>5</a:t>
            </a:r>
            <a:r>
              <a:rPr lang="cs-CZ" dirty="0" smtClean="0"/>
              <a:t>. </a:t>
            </a:r>
            <a:r>
              <a:rPr lang="cs-CZ" dirty="0"/>
              <a:t>vyd. Havlíčkův Brod: Prometheus, </a:t>
            </a:r>
            <a:r>
              <a:rPr lang="cs-CZ" dirty="0" smtClean="0"/>
              <a:t>1996. </a:t>
            </a:r>
            <a:r>
              <a:rPr lang="cs-CZ" dirty="0"/>
              <a:t>ISBN </a:t>
            </a:r>
            <a:r>
              <a:rPr lang="cs-CZ" dirty="0" smtClean="0"/>
              <a:t>80-7196-039-X, </a:t>
            </a:r>
            <a:r>
              <a:rPr lang="cs-CZ" dirty="0"/>
              <a:t>s. </a:t>
            </a:r>
            <a:r>
              <a:rPr lang="cs-CZ" dirty="0" smtClean="0"/>
              <a:t>51-56</a:t>
            </a:r>
            <a:endParaRPr lang="cs-CZ" dirty="0"/>
          </a:p>
          <a:p>
            <a:pPr eaLnBrk="1" hangingPunct="1"/>
            <a:endParaRPr lang="cs-CZ" dirty="0"/>
          </a:p>
          <a:p>
            <a:pPr eaLnBrk="1" hangingPunct="1"/>
            <a:r>
              <a:rPr lang="cs-CZ" smtClean="0"/>
              <a:t>KUBEŠOVÁ</a:t>
            </a:r>
            <a:r>
              <a:rPr lang="cs-CZ" dirty="0"/>
              <a:t>, Naděžda. </a:t>
            </a:r>
            <a:r>
              <a:rPr lang="cs-CZ" i="1" dirty="0"/>
              <a:t>Matematika- přehled středoškolského učiva. </a:t>
            </a:r>
            <a:r>
              <a:rPr lang="cs-CZ" dirty="0"/>
              <a:t>Dotisk 2. vyd. Třebíč: Petra, 2007. ISBN </a:t>
            </a:r>
            <a:r>
              <a:rPr lang="cs-CZ" dirty="0" smtClean="0"/>
              <a:t>978-80-86873-05-3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pt-BR" dirty="0"/>
              <a:t>AUTOR NEZNÁMÝ. </a:t>
            </a:r>
            <a:r>
              <a:rPr lang="pt-BR" i="1" dirty="0"/>
              <a:t>www.wikipedia.cz</a:t>
            </a:r>
            <a:r>
              <a:rPr lang="pt-BR" dirty="0"/>
              <a:t> [online]. [cit. </a:t>
            </a:r>
            <a:r>
              <a:rPr lang="cs-CZ" dirty="0" smtClean="0"/>
              <a:t>4.9.2012</a:t>
            </a:r>
            <a:r>
              <a:rPr lang="pt-BR" dirty="0" smtClean="0"/>
              <a:t>]. </a:t>
            </a:r>
            <a:r>
              <a:rPr lang="pt-BR" dirty="0"/>
              <a:t>Dostupný na WWW: http://commons.wikimedia.org/wiki/File:Binary_logarithm_plot.svg</a:t>
            </a:r>
            <a:endParaRPr lang="cs-CZ" dirty="0"/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155289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11459</TotalTime>
  <Words>578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1_Talent</vt:lpstr>
      <vt:lpstr>Talent</vt:lpstr>
      <vt:lpstr>Equation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NB01</dc:creator>
  <cp:lastModifiedBy>Karel Singer</cp:lastModifiedBy>
  <cp:revision>33</cp:revision>
  <dcterms:created xsi:type="dcterms:W3CDTF">2013-02-14T07:09:25Z</dcterms:created>
  <dcterms:modified xsi:type="dcterms:W3CDTF">2013-02-28T14:52:50Z</dcterms:modified>
</cp:coreProperties>
</file>