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8" r:id="rId3"/>
    <p:sldId id="260" r:id="rId4"/>
    <p:sldId id="262" r:id="rId5"/>
    <p:sldId id="271" r:id="rId6"/>
    <p:sldId id="266" r:id="rId7"/>
    <p:sldId id="267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465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389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486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244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103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335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832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109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6155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832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272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372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373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613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6973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19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0054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14653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4654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07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4345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947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6096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1852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19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Bukaschool s. r. o. Most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</a:p>
        </p:txBody>
      </p:sp>
      <p:graphicFrame>
        <p:nvGraphicFramePr>
          <p:cNvPr id="210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1903862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 s.r.o.,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Matematika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Ladislav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Bencs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září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07LB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_FUNKCE_SINUS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 procvičování a fixaci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9265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563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1476375" y="1412875"/>
            <a:ext cx="59039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600" b="1" dirty="0" smtClean="0">
                <a:solidFill>
                  <a:prstClr val="white"/>
                </a:solidFill>
              </a:rPr>
              <a:t>Funkce sinus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1" y="2205038"/>
            <a:ext cx="6696745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 této kapitole se budeme věnovat základním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poznatkům o funkci sinus. </a:t>
            </a:r>
            <a:r>
              <a:rPr lang="cs-CZ" dirty="0">
                <a:solidFill>
                  <a:prstClr val="white"/>
                </a:solidFill>
                <a:latin typeface="Arial" charset="0"/>
              </a:rPr>
              <a:t>Konkrétně se budeme zabývat těmito poznatky: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Definice funkce sinus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Definiční obor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Obor </a:t>
            </a:r>
            <a:r>
              <a:rPr lang="cs-CZ" dirty="0">
                <a:solidFill>
                  <a:prstClr val="white"/>
                </a:solidFill>
                <a:latin typeface="Arial" charset="0"/>
              </a:rPr>
              <a:t>hodnot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Graf funkce sinus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Vlastnosti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funkce sinus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000">
                <a:solidFill>
                  <a:prstClr val="white"/>
                </a:solidFill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248237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1212445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Definice funkce sinus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705872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V pravoúhlém trojúhelníku bývá označována jako poměr protilehlé odvěsny a přepony. To nám ale definuje pouze pro velikosti úhlů (0°;90°), což nám už nestačí.</a:t>
            </a:r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 err="1" smtClean="0"/>
              <a:t>Def</a:t>
            </a:r>
            <a:r>
              <a:rPr lang="cs-CZ" b="1" dirty="0" smtClean="0"/>
              <a:t>.: </a:t>
            </a:r>
            <a:r>
              <a:rPr lang="cs-CZ" dirty="0" smtClean="0"/>
              <a:t>Funkce </a:t>
            </a:r>
            <a:r>
              <a:rPr lang="cs-CZ" b="1" dirty="0" smtClean="0"/>
              <a:t>sinus </a:t>
            </a:r>
            <a:r>
              <a:rPr lang="cs-CZ" dirty="0" smtClean="0"/>
              <a:t>je funkce, kterou je každému reálnému číslu </a:t>
            </a:r>
            <a:r>
              <a:rPr lang="cs-CZ" b="1" dirty="0" smtClean="0"/>
              <a:t>u</a:t>
            </a:r>
            <a:r>
              <a:rPr lang="cs-CZ" dirty="0" smtClean="0"/>
              <a:t> přiřazeno číslo </a:t>
            </a:r>
            <a:r>
              <a:rPr lang="cs-CZ" b="1" dirty="0" smtClean="0"/>
              <a:t>y(K) </a:t>
            </a:r>
            <a:r>
              <a:rPr lang="cs-CZ" dirty="0" smtClean="0"/>
              <a:t>na jednotkové kružnici.</a:t>
            </a:r>
            <a:endParaRPr lang="cs-CZ" b="1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Funkci sinus zapisujeme zkratkou jako </a:t>
            </a:r>
            <a:r>
              <a:rPr lang="cs-CZ" b="1" dirty="0" smtClean="0"/>
              <a:t>y=sin x</a:t>
            </a:r>
            <a:endParaRPr lang="cs-CZ" dirty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Funkce sinus má velké zastoupení v elektrotechnice a audio vlnách.</a:t>
            </a:r>
            <a:endParaRPr lang="cs-CZ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162582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935446"/>
            <a:ext cx="699390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>
                <a:solidFill>
                  <a:prstClr val="white"/>
                </a:solidFill>
              </a:rPr>
              <a:t>Definiční obor a obor hodnot funkce sinus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993904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 smtClean="0">
                <a:solidFill>
                  <a:prstClr val="white"/>
                </a:solidFill>
              </a:rPr>
              <a:t>Definiční obor: </a:t>
            </a:r>
            <a:r>
              <a:rPr lang="cs-CZ" dirty="0" smtClean="0">
                <a:solidFill>
                  <a:prstClr val="white"/>
                </a:solidFill>
              </a:rPr>
              <a:t>hodnoty, které je možné dosadit do předpisu funkce</a:t>
            </a:r>
          </a:p>
          <a:p>
            <a:pPr eaLnBrk="1" hangingPunct="1"/>
            <a:r>
              <a:rPr lang="cs-CZ" b="1" dirty="0" smtClean="0">
                <a:solidFill>
                  <a:prstClr val="white"/>
                </a:solidFill>
              </a:rPr>
              <a:t>Obor hodnot: </a:t>
            </a:r>
            <a:r>
              <a:rPr lang="cs-CZ" dirty="0" smtClean="0">
                <a:solidFill>
                  <a:prstClr val="white"/>
                </a:solidFill>
              </a:rPr>
              <a:t>hodnoty, které nám mohou vyjít ve výsledku</a:t>
            </a:r>
          </a:p>
          <a:p>
            <a:pPr eaLnBrk="1" hangingPunct="1"/>
            <a:endParaRPr lang="cs-CZ" b="1" dirty="0" smtClean="0">
              <a:solidFill>
                <a:prstClr val="white"/>
              </a:solidFill>
            </a:endParaRP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Při určení </a:t>
            </a:r>
            <a:r>
              <a:rPr lang="cs-CZ" dirty="0" err="1" smtClean="0">
                <a:solidFill>
                  <a:prstClr val="white"/>
                </a:solidFill>
              </a:rPr>
              <a:t>Df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Hf</a:t>
            </a:r>
            <a:r>
              <a:rPr lang="cs-CZ" dirty="0" smtClean="0">
                <a:solidFill>
                  <a:prstClr val="white"/>
                </a:solidFill>
              </a:rPr>
              <a:t> je nutné se vrátit zpět k jednotkové kružnici, ze které lze vycházet. </a:t>
            </a:r>
          </a:p>
          <a:p>
            <a:pPr eaLnBrk="1" hangingPunct="1"/>
            <a:endParaRPr lang="cs-CZ" b="1" dirty="0" smtClean="0">
              <a:solidFill>
                <a:prstClr val="white"/>
              </a:solidFill>
            </a:endParaRP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Jelikož neexistuje žádný úhel, který by nebylo možné zakreslit do jednotkové kružnice, potom ani neexistuje žádný úhel, na který by nešla aplikovat funkce sinus, a proto:</a:t>
            </a:r>
            <a:endParaRPr lang="cs-CZ" dirty="0">
              <a:solidFill>
                <a:prstClr val="white"/>
              </a:solidFill>
            </a:endParaRPr>
          </a:p>
          <a:p>
            <a:pPr algn="ctr" eaLnBrk="1" hangingPunct="1"/>
            <a:r>
              <a:rPr lang="cs-CZ" b="1" i="1" dirty="0" err="1" smtClean="0">
                <a:solidFill>
                  <a:prstClr val="white"/>
                </a:solidFill>
              </a:rPr>
              <a:t>Df</a:t>
            </a:r>
            <a:r>
              <a:rPr lang="cs-CZ" b="1" i="1" dirty="0" smtClean="0">
                <a:solidFill>
                  <a:prstClr val="white"/>
                </a:solidFill>
              </a:rPr>
              <a:t>(x)=R</a:t>
            </a: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Naopak při hledání hodnoty </a:t>
            </a:r>
            <a:r>
              <a:rPr lang="cs-CZ" b="1" dirty="0" smtClean="0">
                <a:solidFill>
                  <a:prstClr val="white"/>
                </a:solidFill>
              </a:rPr>
              <a:t>y(K) </a:t>
            </a:r>
            <a:r>
              <a:rPr lang="cs-CZ" dirty="0" smtClean="0">
                <a:solidFill>
                  <a:prstClr val="white"/>
                </a:solidFill>
              </a:rPr>
              <a:t>jsme limitování průměrem jednotkové kružnice, a proto:</a:t>
            </a:r>
          </a:p>
          <a:p>
            <a:pPr algn="ctr" eaLnBrk="1" hangingPunct="1"/>
            <a:r>
              <a:rPr lang="cs-CZ" b="1" i="1" dirty="0" err="1" smtClean="0">
                <a:solidFill>
                  <a:prstClr val="white"/>
                </a:solidFill>
              </a:rPr>
              <a:t>Hf</a:t>
            </a:r>
            <a:r>
              <a:rPr lang="cs-CZ" b="1" i="1" dirty="0" smtClean="0">
                <a:solidFill>
                  <a:prstClr val="white"/>
                </a:solidFill>
              </a:rPr>
              <a:t>(x)=(-1;1)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solidFill>
                  <a:prstClr val="white"/>
                </a:solidFill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266844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075048" y="476672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Graf funkce sinus</a:t>
            </a:r>
            <a:endParaRPr lang="cs-CZ" sz="3600" b="1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3003"/>
            <a:ext cx="78488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Grafem funkce sinus je křivka, která se nazývá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sinusoida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Lze jí sestrojit pomocí jednotkové kružnice nanášením uspořádaných dvojic do kartézské soustavy souřadnic.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Protože perioda funkce sinus jsou 2π stejně jako u jednotkové kružnice, dochází k nepoměru s výškou jednotkové kružnice. Sinusoida je tudíž poměrně plochá funkce. Pro větší názornost použijeme různá měřítka na osách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pic>
        <p:nvPicPr>
          <p:cNvPr id="1026" name="Picture 2" descr="Soubor:Si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104" y="3284984"/>
            <a:ext cx="5747792" cy="2948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6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40965" y="1196752"/>
            <a:ext cx="705678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Vlastnosti funkce sinus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943787" y="2420888"/>
            <a:ext cx="7344816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Je to základní goniometrická funkce s periodou 2π.</a:t>
            </a:r>
          </a:p>
          <a:p>
            <a:pPr eaLnBrk="1" hangingPunct="1"/>
            <a:r>
              <a:rPr lang="cs-CZ" dirty="0" smtClean="0"/>
              <a:t>Není rostoucí, ani klesající=&gt; není prostá.</a:t>
            </a:r>
          </a:p>
          <a:p>
            <a:pPr eaLnBrk="1" hangingPunct="1"/>
            <a:r>
              <a:rPr lang="cs-CZ" dirty="0" smtClean="0"/>
              <a:t>Je rostoucí v (-π/2+2kπ;π/2+2kπ) a klesající v (π/2+2kπ;3π/2+2kπ), kde </a:t>
            </a:r>
            <a:r>
              <a:rPr lang="cs-CZ" b="1" dirty="0" smtClean="0"/>
              <a:t>k</a:t>
            </a:r>
            <a:r>
              <a:rPr lang="cs-CZ" dirty="0" smtClean="0"/>
              <a:t> je celé číslo.</a:t>
            </a:r>
          </a:p>
          <a:p>
            <a:pPr eaLnBrk="1" hangingPunct="1"/>
            <a:r>
              <a:rPr lang="cs-CZ" dirty="0" smtClean="0"/>
              <a:t>Je zdola i shora omezená=&gt; je omezená.</a:t>
            </a:r>
          </a:p>
          <a:p>
            <a:pPr eaLnBrk="1" hangingPunct="1"/>
            <a:r>
              <a:rPr lang="cs-CZ" dirty="0" smtClean="0"/>
              <a:t>Má minimum v (3π/2+2kπ).</a:t>
            </a:r>
          </a:p>
          <a:p>
            <a:pPr eaLnBrk="1" hangingPunct="1"/>
            <a:r>
              <a:rPr lang="cs-CZ" dirty="0" smtClean="0"/>
              <a:t>Má maximum v (π/2+2kπ).</a:t>
            </a:r>
          </a:p>
          <a:p>
            <a:pPr eaLnBrk="1" hangingPunct="1"/>
            <a:r>
              <a:rPr lang="cs-CZ" b="1" dirty="0" smtClean="0"/>
              <a:t>Platí, že</a:t>
            </a:r>
            <a:r>
              <a:rPr lang="cs-CZ" dirty="0" smtClean="0"/>
              <a:t>: sin x=sin (x+2kπ)</a:t>
            </a:r>
          </a:p>
          <a:p>
            <a:pPr eaLnBrk="1" hangingPunct="1"/>
            <a:r>
              <a:rPr lang="cs-CZ" dirty="0"/>
              <a:t>	 </a:t>
            </a:r>
            <a:r>
              <a:rPr lang="cs-CZ" dirty="0" smtClean="0"/>
              <a:t>sin (-x)=-sin x</a:t>
            </a:r>
          </a:p>
          <a:p>
            <a:pPr eaLnBrk="1" hangingPunct="1"/>
            <a:endParaRPr lang="cs-CZ" dirty="0" smtClean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408460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1228725" y="333375"/>
            <a:ext cx="66976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/>
              <a:t>Bibliografické citace</a:t>
            </a:r>
          </a:p>
        </p:txBody>
      </p:sp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755650" y="1125538"/>
            <a:ext cx="7704138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Doporučenou literaturou ke studiu je: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ODVÁRKO, Oldřich a kol. </a:t>
            </a:r>
            <a:r>
              <a:rPr lang="cs-CZ" i="1" dirty="0"/>
              <a:t>Matematika pro střední odborné škola a studijní obory středních odborných učilišť. </a:t>
            </a:r>
            <a:r>
              <a:rPr lang="cs-CZ" i="1" dirty="0" smtClean="0"/>
              <a:t>3. </a:t>
            </a:r>
            <a:r>
              <a:rPr lang="cs-CZ" i="1" dirty="0"/>
              <a:t>část. </a:t>
            </a:r>
            <a:r>
              <a:rPr lang="cs-CZ" i="1" dirty="0" smtClean="0"/>
              <a:t>5</a:t>
            </a:r>
            <a:r>
              <a:rPr lang="cs-CZ" dirty="0" smtClean="0"/>
              <a:t>. </a:t>
            </a:r>
            <a:r>
              <a:rPr lang="cs-CZ" dirty="0"/>
              <a:t>vyd. Havlíčkův Brod: Prometheus, </a:t>
            </a:r>
            <a:r>
              <a:rPr lang="cs-CZ" dirty="0" smtClean="0"/>
              <a:t>1996. </a:t>
            </a:r>
            <a:r>
              <a:rPr lang="cs-CZ" dirty="0"/>
              <a:t>ISBN </a:t>
            </a:r>
            <a:r>
              <a:rPr lang="cs-CZ" dirty="0" smtClean="0"/>
              <a:t>80-7196-039-X, </a:t>
            </a:r>
            <a:r>
              <a:rPr lang="cs-CZ" dirty="0"/>
              <a:t>s. </a:t>
            </a:r>
            <a:r>
              <a:rPr lang="cs-CZ" dirty="0" smtClean="0"/>
              <a:t>83-90</a:t>
            </a:r>
            <a:endParaRPr lang="cs-CZ" dirty="0"/>
          </a:p>
          <a:p>
            <a:pPr eaLnBrk="1" hangingPunct="1"/>
            <a:endParaRPr lang="cs-CZ" dirty="0"/>
          </a:p>
          <a:p>
            <a:pPr eaLnBrk="1" hangingPunct="1"/>
            <a:r>
              <a:rPr lang="cs-CZ" smtClean="0"/>
              <a:t>KUBEŠOVÁ</a:t>
            </a:r>
            <a:r>
              <a:rPr lang="cs-CZ" dirty="0"/>
              <a:t>, Naděžda. </a:t>
            </a:r>
            <a:r>
              <a:rPr lang="cs-CZ" i="1" dirty="0"/>
              <a:t>Matematika- přehled středoškolského učiva. </a:t>
            </a:r>
            <a:r>
              <a:rPr lang="cs-CZ" dirty="0"/>
              <a:t>Dotisk 2. vyd. Třebíč: Petra, 2007. ISBN </a:t>
            </a:r>
            <a:r>
              <a:rPr lang="cs-CZ" dirty="0" smtClean="0"/>
              <a:t>978-80-86873-05-3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pt-BR" dirty="0"/>
              <a:t>AUTOR NEZNÁMÝ. </a:t>
            </a:r>
            <a:r>
              <a:rPr lang="pt-BR" i="1" dirty="0"/>
              <a:t>www.wikipedia.cz</a:t>
            </a:r>
            <a:r>
              <a:rPr lang="pt-BR" dirty="0"/>
              <a:t> [online]. [cit. </a:t>
            </a:r>
            <a:r>
              <a:rPr lang="cs-CZ" dirty="0" smtClean="0"/>
              <a:t>4.9.2012</a:t>
            </a:r>
            <a:r>
              <a:rPr lang="pt-BR" dirty="0" smtClean="0"/>
              <a:t>]. </a:t>
            </a:r>
            <a:r>
              <a:rPr lang="pt-BR" dirty="0"/>
              <a:t>Dostupný na WWW: http://cs.wikipedia.org/wiki/Soubor:Sin.svg</a:t>
            </a:r>
            <a:endParaRPr lang="cs-CZ" dirty="0"/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3062992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11480</TotalTime>
  <Words>602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1_Talent</vt:lpstr>
      <vt:lpstr>Talent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NB01</dc:creator>
  <cp:lastModifiedBy>Karel Singer</cp:lastModifiedBy>
  <cp:revision>33</cp:revision>
  <dcterms:created xsi:type="dcterms:W3CDTF">2013-02-14T07:09:25Z</dcterms:created>
  <dcterms:modified xsi:type="dcterms:W3CDTF">2013-02-28T14:53:02Z</dcterms:modified>
</cp:coreProperties>
</file>