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8" r:id="rId3"/>
    <p:sldId id="260" r:id="rId4"/>
    <p:sldId id="262" r:id="rId5"/>
    <p:sldId id="271" r:id="rId6"/>
    <p:sldId id="266" r:id="rId7"/>
    <p:sldId id="267" r:id="rId8"/>
    <p:sldId id="27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C130CB4-6535-47B9-A28E-90D29311EA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9465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6CA95-58C3-449C-8441-02172C143D3F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389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CB725-3245-4F6E-84CA-F75039816495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4864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67F18-4786-4F8F-8C38-E7E62D92FB03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244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41ABF792-48D2-49B3-ACF2-B35B1E827DCA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1039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FBEBE-990F-4D07-8346-9693E5384095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335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ED401-6B87-4561-AF55-70A8FDD9D896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832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AB657E09-C336-4B29-A354-44D388D64116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1092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 smtClean="0"/>
            </a:lvl1pPr>
          </a:lstStyle>
          <a:p>
            <a:pPr>
              <a:defRPr/>
            </a:pPr>
            <a:fld id="{7ADB1353-D409-48F1-93D7-F0B15E89EDE9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6155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9BA63-B4B7-4B1A-AAF1-21096BBB20CC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832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61E20-C270-4A28-8030-007CDEB0BD15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72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C130CB4-6535-47B9-A28E-90D29311EA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372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6CA95-58C3-449C-8441-02172C143D3F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373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CB725-3245-4F6E-84CA-F75039816495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6136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67F18-4786-4F8F-8C38-E7E62D92FB03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6973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41ABF792-48D2-49B3-ACF2-B35B1E827DCA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7194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FBEBE-990F-4D07-8346-9693E5384095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005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ED401-6B87-4561-AF55-70A8FDD9D896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4653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AB657E09-C336-4B29-A354-44D388D64116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4654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 smtClean="0"/>
            </a:lvl1pPr>
          </a:lstStyle>
          <a:p>
            <a:pPr>
              <a:defRPr/>
            </a:pPr>
            <a:fld id="{7ADB1353-D409-48F1-93D7-F0B15E89EDE9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071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9BA63-B4B7-4B1A-AAF1-21096BBB20CC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4345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61E20-C270-4A28-8030-007CDEB0BD15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47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 smtClean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CB6C04-E54B-497E-8C51-B9AD96D26EFE}" type="slidenum">
              <a:rPr lang="cs-CZ">
                <a:solidFill>
                  <a:prstClr val="white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white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6096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188" indent="-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 smtClean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CB6C04-E54B-497E-8C51-B9AD96D26EFE}" type="slidenum">
              <a:rPr lang="cs-CZ">
                <a:solidFill>
                  <a:prstClr val="white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white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1852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188" indent="-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1284287" cy="1209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1835150" y="365125"/>
            <a:ext cx="524827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b="1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Soukromá hotelová škola Bukaschool s. r. o. Most</a:t>
            </a:r>
          </a:p>
          <a:p>
            <a:pPr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Kmochova 1823, 434 01 Most • +420 476 706 696 • info@bukaschool.cz</a:t>
            </a:r>
          </a:p>
          <a:p>
            <a:pPr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i="1">
                <a:solidFill>
                  <a:srgbClr val="000000"/>
                </a:solidFill>
                <a:latin typeface="Times New Roman" charset="0"/>
                <a:cs typeface="Times New Roman" charset="0"/>
              </a:rPr>
              <a:t>www.bukaschool.cz</a:t>
            </a:r>
          </a:p>
        </p:txBody>
      </p:sp>
      <p:graphicFrame>
        <p:nvGraphicFramePr>
          <p:cNvPr id="2106" name="Group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690802"/>
              </p:ext>
            </p:extLst>
          </p:nvPr>
        </p:nvGraphicFramePr>
        <p:xfrm>
          <a:off x="1676400" y="1143000"/>
          <a:ext cx="5913438" cy="4519972"/>
        </p:xfrm>
        <a:graphic>
          <a:graphicData uri="http://schemas.openxmlformats.org/drawingml/2006/table">
            <a:tbl>
              <a:tblPr/>
              <a:tblGrid>
                <a:gridCol w="1909763"/>
                <a:gridCol w="4003675"/>
              </a:tblGrid>
              <a:tr h="320014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9056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 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CZ.1.07/1.5.00/34.0227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Bukaschool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0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Soukromá hotelová škola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Bukaschool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 s.r.o.,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Kmochova 1823, 434 01 Most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Vyučovací předmět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Matematika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</a:rPr>
                        <a:t>Funkce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1.-4. 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09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Jméno autora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Ladislav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Bencs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Období tvorby DUM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</a:rPr>
                        <a:t>září 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Označení DUM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VY_32_INOVACE_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</a:rPr>
                        <a:t>08LB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_FUNKCE_COSINUS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09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Číslo a název klíčové aktivity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III/2 Inovace a zkvalitnění výuky prostřednictvím ICT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80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Prezentace je určená k  procvičování a fixaci učiva.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265" name="Picture 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805488"/>
            <a:ext cx="3746500" cy="9159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63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1"/>
          <p:cNvSpPr txBox="1">
            <a:spLocks noChangeArrowheads="1"/>
          </p:cNvSpPr>
          <p:nvPr/>
        </p:nvSpPr>
        <p:spPr bwMode="auto">
          <a:xfrm>
            <a:off x="1476375" y="1412875"/>
            <a:ext cx="5903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3600" b="1" dirty="0" smtClean="0">
                <a:solidFill>
                  <a:prstClr val="white"/>
                </a:solidFill>
              </a:rPr>
              <a:t>Funkce cosinus</a:t>
            </a:r>
            <a:endParaRPr lang="cs-CZ" sz="3600" b="1" dirty="0">
              <a:solidFill>
                <a:prstClr val="white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1" y="2205038"/>
            <a:ext cx="669674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prstClr val="white"/>
                </a:solidFill>
                <a:latin typeface="Arial" charset="0"/>
              </a:rPr>
              <a:t>V této kapitole se budeme věnovat základním </a:t>
            </a:r>
            <a:r>
              <a:rPr lang="cs-CZ" dirty="0" smtClean="0">
                <a:solidFill>
                  <a:prstClr val="white"/>
                </a:solidFill>
                <a:latin typeface="Arial" charset="0"/>
              </a:rPr>
              <a:t>poznatkům o funkci cosinus. </a:t>
            </a:r>
            <a:r>
              <a:rPr lang="cs-CZ" dirty="0">
                <a:solidFill>
                  <a:prstClr val="white"/>
                </a:solidFill>
                <a:latin typeface="Arial" charset="0"/>
              </a:rPr>
              <a:t>Konkrétně se budeme zabývat těmito poznatky: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  <a:latin typeface="Arial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prstClr val="white"/>
                </a:solidFill>
                <a:latin typeface="Arial" charset="0"/>
              </a:rPr>
              <a:t>Definice funkce cosinus</a:t>
            </a:r>
            <a:endParaRPr lang="cs-CZ" dirty="0">
              <a:solidFill>
                <a:prstClr val="white"/>
              </a:solidFill>
              <a:latin typeface="Arial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prstClr val="white"/>
                </a:solidFill>
                <a:latin typeface="Arial" charset="0"/>
              </a:rPr>
              <a:t>Definiční obor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prstClr val="white"/>
                </a:solidFill>
                <a:latin typeface="Arial" charset="0"/>
              </a:rPr>
              <a:t>Obor </a:t>
            </a:r>
            <a:r>
              <a:rPr lang="cs-CZ" dirty="0">
                <a:solidFill>
                  <a:prstClr val="white"/>
                </a:solidFill>
                <a:latin typeface="Arial" charset="0"/>
              </a:rPr>
              <a:t>hodnot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prstClr val="white"/>
                </a:solidFill>
                <a:latin typeface="Arial" charset="0"/>
              </a:rPr>
              <a:t>Graf funkce cosinus</a:t>
            </a:r>
            <a:endParaRPr lang="cs-CZ" dirty="0">
              <a:solidFill>
                <a:prstClr val="white"/>
              </a:solidFill>
              <a:latin typeface="Arial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prstClr val="white"/>
                </a:solidFill>
                <a:latin typeface="Arial" charset="0"/>
              </a:rPr>
              <a:t>Vlastnosti </a:t>
            </a:r>
            <a:r>
              <a:rPr lang="cs-CZ" dirty="0" smtClean="0">
                <a:solidFill>
                  <a:prstClr val="white"/>
                </a:solidFill>
                <a:latin typeface="Arial" charset="0"/>
              </a:rPr>
              <a:t>funkce cosinus</a:t>
            </a:r>
            <a:endParaRPr lang="cs-CZ" dirty="0">
              <a:solidFill>
                <a:prstClr val="white"/>
              </a:solidFill>
              <a:latin typeface="Arial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000">
                <a:solidFill>
                  <a:prstClr val="white"/>
                </a:solidFill>
                <a:latin typeface="Times New Roman" charset="0"/>
              </a:rPr>
              <a:t>„Autorem materiálu a všech jeho částí, není-li uvedeno jinak, je Ladislav Bencs.”</a:t>
            </a:r>
          </a:p>
        </p:txBody>
      </p:sp>
    </p:spTree>
    <p:extLst>
      <p:ext uri="{BB962C8B-B14F-4D97-AF65-F5344CB8AC3E}">
        <p14:creationId xmlns:p14="http://schemas.microsoft.com/office/powerpoint/2010/main" val="248237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1106488" y="1212445"/>
            <a:ext cx="699390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600" b="1" dirty="0" smtClean="0"/>
              <a:t>Definice funkce cosinus</a:t>
            </a:r>
            <a:endParaRPr lang="cs-CZ" sz="3600" b="1" dirty="0"/>
          </a:p>
        </p:txBody>
      </p:sp>
      <p:sp>
        <p:nvSpPr>
          <p:cNvPr id="11267" name="TextovéPole 2"/>
          <p:cNvSpPr txBox="1">
            <a:spLocks noChangeArrowheads="1"/>
          </p:cNvSpPr>
          <p:nvPr/>
        </p:nvSpPr>
        <p:spPr bwMode="auto">
          <a:xfrm>
            <a:off x="1106488" y="2276475"/>
            <a:ext cx="6705872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 smtClean="0"/>
              <a:t>V pravoúhlém trojúhelníku bývá označována jako poměr přilehlé odvěsny a přepony. To nám ale definuje pouze pro velikosti úhlů (0°;90°), což nám už nestačí.</a:t>
            </a:r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 err="1" smtClean="0"/>
              <a:t>Def</a:t>
            </a:r>
            <a:r>
              <a:rPr lang="cs-CZ" b="1" dirty="0" smtClean="0"/>
              <a:t>.: </a:t>
            </a:r>
            <a:r>
              <a:rPr lang="cs-CZ" dirty="0" smtClean="0"/>
              <a:t>Funkce </a:t>
            </a:r>
            <a:r>
              <a:rPr lang="cs-CZ" b="1" dirty="0" smtClean="0"/>
              <a:t>cosinus </a:t>
            </a:r>
            <a:r>
              <a:rPr lang="cs-CZ" dirty="0" smtClean="0"/>
              <a:t>je funkce, kterou je každému reálnému číslu </a:t>
            </a:r>
            <a:r>
              <a:rPr lang="cs-CZ" b="1" dirty="0" smtClean="0"/>
              <a:t>u</a:t>
            </a:r>
            <a:r>
              <a:rPr lang="cs-CZ" dirty="0" smtClean="0"/>
              <a:t> přiřazeno číslo </a:t>
            </a:r>
            <a:r>
              <a:rPr lang="cs-CZ" b="1" dirty="0"/>
              <a:t>x</a:t>
            </a:r>
            <a:r>
              <a:rPr lang="cs-CZ" b="1" dirty="0" smtClean="0"/>
              <a:t>(K) </a:t>
            </a:r>
            <a:r>
              <a:rPr lang="cs-CZ" dirty="0" smtClean="0"/>
              <a:t>na jednotkové kružnici.</a:t>
            </a:r>
            <a:endParaRPr lang="cs-CZ" b="1" dirty="0" smtClean="0"/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Funkci cosinus zapisujeme zkratkou jako </a:t>
            </a:r>
            <a:r>
              <a:rPr lang="cs-CZ" b="1" dirty="0" smtClean="0"/>
              <a:t>y=cos x</a:t>
            </a:r>
            <a:endParaRPr lang="cs-CZ" dirty="0"/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Funkce cosinus má velké zastoupení v elektrotechnice a audio vlnách.</a:t>
            </a:r>
            <a:endParaRPr lang="cs-CZ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000">
                <a:latin typeface="Times New Roman" charset="0"/>
              </a:rPr>
              <a:t>„Autorem materiálu a všech jeho částí, není-li uvedeno jinak, je Ladislav Bencs.”</a:t>
            </a:r>
          </a:p>
        </p:txBody>
      </p:sp>
    </p:spTree>
    <p:extLst>
      <p:ext uri="{BB962C8B-B14F-4D97-AF65-F5344CB8AC3E}">
        <p14:creationId xmlns:p14="http://schemas.microsoft.com/office/powerpoint/2010/main" val="162582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1106488" y="935446"/>
            <a:ext cx="69939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600" b="1" dirty="0" smtClean="0">
                <a:solidFill>
                  <a:prstClr val="white"/>
                </a:solidFill>
              </a:rPr>
              <a:t>Definiční obor a obor hodnot funkce cosinus</a:t>
            </a:r>
            <a:endParaRPr lang="cs-CZ" sz="3600" b="1" dirty="0">
              <a:solidFill>
                <a:prstClr val="white"/>
              </a:solidFill>
            </a:endParaRPr>
          </a:p>
        </p:txBody>
      </p:sp>
      <p:sp>
        <p:nvSpPr>
          <p:cNvPr id="11267" name="TextovéPole 2"/>
          <p:cNvSpPr txBox="1">
            <a:spLocks noChangeArrowheads="1"/>
          </p:cNvSpPr>
          <p:nvPr/>
        </p:nvSpPr>
        <p:spPr bwMode="auto">
          <a:xfrm>
            <a:off x="1106488" y="2276475"/>
            <a:ext cx="699390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 dirty="0" smtClean="0">
                <a:solidFill>
                  <a:prstClr val="white"/>
                </a:solidFill>
              </a:rPr>
              <a:t>Definiční obor: </a:t>
            </a:r>
            <a:r>
              <a:rPr lang="cs-CZ" dirty="0" smtClean="0">
                <a:solidFill>
                  <a:prstClr val="white"/>
                </a:solidFill>
              </a:rPr>
              <a:t>hodnoty, které je možné dosadit do předpisu funkce</a:t>
            </a:r>
          </a:p>
          <a:p>
            <a:pPr eaLnBrk="1" hangingPunct="1"/>
            <a:r>
              <a:rPr lang="cs-CZ" b="1" dirty="0" smtClean="0">
                <a:solidFill>
                  <a:prstClr val="white"/>
                </a:solidFill>
              </a:rPr>
              <a:t>Obor hodnot: </a:t>
            </a:r>
            <a:r>
              <a:rPr lang="cs-CZ" dirty="0" smtClean="0">
                <a:solidFill>
                  <a:prstClr val="white"/>
                </a:solidFill>
              </a:rPr>
              <a:t>hodnoty, které nám mohou vyjít ve výsledku</a:t>
            </a:r>
          </a:p>
          <a:p>
            <a:pPr eaLnBrk="1" hangingPunct="1"/>
            <a:endParaRPr lang="cs-CZ" b="1" dirty="0" smtClean="0">
              <a:solidFill>
                <a:prstClr val="white"/>
              </a:solidFill>
            </a:endParaRPr>
          </a:p>
          <a:p>
            <a:pPr eaLnBrk="1" hangingPunct="1"/>
            <a:r>
              <a:rPr lang="cs-CZ" dirty="0" smtClean="0">
                <a:solidFill>
                  <a:prstClr val="white"/>
                </a:solidFill>
              </a:rPr>
              <a:t>Při určení </a:t>
            </a:r>
            <a:r>
              <a:rPr lang="cs-CZ" dirty="0" err="1" smtClean="0">
                <a:solidFill>
                  <a:prstClr val="white"/>
                </a:solidFill>
              </a:rPr>
              <a:t>Df</a:t>
            </a:r>
            <a:r>
              <a:rPr lang="cs-CZ" dirty="0" smtClean="0">
                <a:solidFill>
                  <a:prstClr val="white"/>
                </a:solidFill>
              </a:rPr>
              <a:t> a </a:t>
            </a:r>
            <a:r>
              <a:rPr lang="cs-CZ" dirty="0" err="1" smtClean="0">
                <a:solidFill>
                  <a:prstClr val="white"/>
                </a:solidFill>
              </a:rPr>
              <a:t>Hf</a:t>
            </a:r>
            <a:r>
              <a:rPr lang="cs-CZ" dirty="0" smtClean="0">
                <a:solidFill>
                  <a:prstClr val="white"/>
                </a:solidFill>
              </a:rPr>
              <a:t> je nutné se vrátit zpět k jednotkové kružnici, ze které lze vycházet. </a:t>
            </a:r>
          </a:p>
          <a:p>
            <a:pPr eaLnBrk="1" hangingPunct="1"/>
            <a:endParaRPr lang="cs-CZ" b="1" dirty="0" smtClean="0">
              <a:solidFill>
                <a:prstClr val="white"/>
              </a:solidFill>
            </a:endParaRPr>
          </a:p>
          <a:p>
            <a:pPr eaLnBrk="1" hangingPunct="1"/>
            <a:r>
              <a:rPr lang="cs-CZ" dirty="0" smtClean="0">
                <a:solidFill>
                  <a:prstClr val="white"/>
                </a:solidFill>
              </a:rPr>
              <a:t>Jelikož neexistuje žádný úhel, který by nebylo možné zakreslit do jednotkové kružnice, potom ani neexistuje žádný úhel, na který by nešla aplikovat funkce cosinus, a proto:</a:t>
            </a:r>
            <a:endParaRPr lang="cs-CZ" dirty="0">
              <a:solidFill>
                <a:prstClr val="white"/>
              </a:solidFill>
            </a:endParaRPr>
          </a:p>
          <a:p>
            <a:pPr algn="ctr" eaLnBrk="1" hangingPunct="1"/>
            <a:r>
              <a:rPr lang="cs-CZ" b="1" i="1" dirty="0" err="1" smtClean="0">
                <a:solidFill>
                  <a:prstClr val="white"/>
                </a:solidFill>
              </a:rPr>
              <a:t>Df</a:t>
            </a:r>
            <a:r>
              <a:rPr lang="cs-CZ" b="1" i="1" dirty="0" smtClean="0">
                <a:solidFill>
                  <a:prstClr val="white"/>
                </a:solidFill>
              </a:rPr>
              <a:t>(x)=R</a:t>
            </a:r>
          </a:p>
          <a:p>
            <a:pPr eaLnBrk="1" hangingPunct="1"/>
            <a:r>
              <a:rPr lang="cs-CZ" dirty="0" smtClean="0">
                <a:solidFill>
                  <a:prstClr val="white"/>
                </a:solidFill>
              </a:rPr>
              <a:t>Naopak při hledání hodnoty </a:t>
            </a:r>
            <a:r>
              <a:rPr lang="cs-CZ" b="1" dirty="0" smtClean="0">
                <a:solidFill>
                  <a:prstClr val="white"/>
                </a:solidFill>
              </a:rPr>
              <a:t>x(K) </a:t>
            </a:r>
            <a:r>
              <a:rPr lang="cs-CZ" dirty="0" smtClean="0">
                <a:solidFill>
                  <a:prstClr val="white"/>
                </a:solidFill>
              </a:rPr>
              <a:t>jsme limitování průměrem jednotkové kružnice, a proto:</a:t>
            </a:r>
          </a:p>
          <a:p>
            <a:pPr algn="ctr" eaLnBrk="1" hangingPunct="1"/>
            <a:r>
              <a:rPr lang="cs-CZ" b="1" i="1" dirty="0" err="1" smtClean="0">
                <a:solidFill>
                  <a:prstClr val="white"/>
                </a:solidFill>
              </a:rPr>
              <a:t>Hf</a:t>
            </a:r>
            <a:r>
              <a:rPr lang="cs-CZ" b="1" i="1" dirty="0" smtClean="0">
                <a:solidFill>
                  <a:prstClr val="white"/>
                </a:solidFill>
              </a:rPr>
              <a:t>(x)=(-1;1)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000">
                <a:solidFill>
                  <a:prstClr val="white"/>
                </a:solidFill>
                <a:latin typeface="Times New Roman" charset="0"/>
              </a:rPr>
              <a:t>„Autorem materiálu a všech jeho částí, není-li uvedeno jinak, je Ladislav Bencs.”</a:t>
            </a:r>
          </a:p>
        </p:txBody>
      </p:sp>
    </p:spTree>
    <p:extLst>
      <p:ext uri="{BB962C8B-B14F-4D97-AF65-F5344CB8AC3E}">
        <p14:creationId xmlns:p14="http://schemas.microsoft.com/office/powerpoint/2010/main" val="266844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1075048" y="476672"/>
            <a:ext cx="699390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600" b="1" dirty="0" smtClean="0"/>
              <a:t>Graf funkce cosinus</a:t>
            </a:r>
            <a:endParaRPr lang="cs-CZ" sz="3600" b="1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000">
                <a:latin typeface="Times New Roman" charset="0"/>
              </a:rPr>
              <a:t>„Autorem materiálu a všech jeho částí, není-li uvedeno jinak, je Ladislav Bencs.”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23003"/>
            <a:ext cx="78488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Grafem funkce cosinus je křivka, která se nazývá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cosinusoida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Lze jí sestrojit pomocí jednotkové kružnice nanášením uspořádaných dvojic do kartézské soustavy souřadnic.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Protože perioda funkce cosinus jsou 2π stejně jako u jednotkové kružnice, dochází k nepoměru s výškou jednotkové kružnice.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Cosinusoida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je tudíž poměrně plochá funkce. Pro větší názornost použijeme různá měřítka na osách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1026" name="Picture 2" descr="File:Cosinu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032442"/>
            <a:ext cx="3960440" cy="313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6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1140965" y="1196752"/>
            <a:ext cx="70567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600" b="1" dirty="0" smtClean="0"/>
              <a:t>Vlastnosti funkce cosinus</a:t>
            </a:r>
            <a:endParaRPr lang="cs-CZ" sz="3600" b="1" dirty="0"/>
          </a:p>
        </p:txBody>
      </p:sp>
      <p:sp>
        <p:nvSpPr>
          <p:cNvPr id="11267" name="TextovéPole 2"/>
          <p:cNvSpPr txBox="1">
            <a:spLocks noChangeArrowheads="1"/>
          </p:cNvSpPr>
          <p:nvPr/>
        </p:nvSpPr>
        <p:spPr bwMode="auto">
          <a:xfrm>
            <a:off x="943787" y="2420888"/>
            <a:ext cx="73448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 smtClean="0"/>
              <a:t>Je to základní goniometrická funkce s periodou 2π.</a:t>
            </a:r>
          </a:p>
          <a:p>
            <a:pPr eaLnBrk="1" hangingPunct="1"/>
            <a:r>
              <a:rPr lang="cs-CZ" dirty="0" smtClean="0"/>
              <a:t>Není rostoucí, ani klesající=&gt; není prostá.</a:t>
            </a:r>
          </a:p>
          <a:p>
            <a:pPr eaLnBrk="1" hangingPunct="1"/>
            <a:r>
              <a:rPr lang="cs-CZ" dirty="0" smtClean="0"/>
              <a:t>Je rostoucí v (π+2kπ;2π+2kπ) a klesající v (0+2kπ;π+2kπ), kde </a:t>
            </a:r>
            <a:r>
              <a:rPr lang="cs-CZ" b="1" dirty="0" smtClean="0"/>
              <a:t>k</a:t>
            </a:r>
            <a:r>
              <a:rPr lang="cs-CZ" dirty="0" smtClean="0"/>
              <a:t> je celé číslo.</a:t>
            </a:r>
          </a:p>
          <a:p>
            <a:pPr eaLnBrk="1" hangingPunct="1"/>
            <a:r>
              <a:rPr lang="cs-CZ" dirty="0" smtClean="0"/>
              <a:t>Je zdola i shora omezená=&gt; je omezená.</a:t>
            </a:r>
          </a:p>
          <a:p>
            <a:pPr eaLnBrk="1" hangingPunct="1"/>
            <a:r>
              <a:rPr lang="cs-CZ" dirty="0" smtClean="0"/>
              <a:t>Má minimum v (π+2kπ).</a:t>
            </a:r>
          </a:p>
          <a:p>
            <a:pPr eaLnBrk="1" hangingPunct="1"/>
            <a:r>
              <a:rPr lang="cs-CZ" dirty="0" smtClean="0"/>
              <a:t>Má maximum v (0+2kπ).</a:t>
            </a:r>
          </a:p>
          <a:p>
            <a:pPr eaLnBrk="1" hangingPunct="1"/>
            <a:r>
              <a:rPr lang="cs-CZ" b="1" dirty="0" smtClean="0"/>
              <a:t>Platí, že</a:t>
            </a:r>
            <a:r>
              <a:rPr lang="cs-CZ" dirty="0" smtClean="0"/>
              <a:t>: cos x=cos (x+2kπ)</a:t>
            </a:r>
          </a:p>
          <a:p>
            <a:pPr eaLnBrk="1" hangingPunct="1"/>
            <a:r>
              <a:rPr lang="cs-CZ" dirty="0"/>
              <a:t>	</a:t>
            </a:r>
            <a:r>
              <a:rPr lang="cs-CZ"/>
              <a:t> </a:t>
            </a:r>
            <a:r>
              <a:rPr lang="cs-CZ" smtClean="0"/>
              <a:t>cos </a:t>
            </a:r>
            <a:r>
              <a:rPr lang="cs-CZ" dirty="0" smtClean="0"/>
              <a:t>(-</a:t>
            </a:r>
            <a:r>
              <a:rPr lang="cs-CZ" smtClean="0"/>
              <a:t>x)=cos </a:t>
            </a:r>
            <a:r>
              <a:rPr lang="cs-CZ" dirty="0" smtClean="0"/>
              <a:t>x</a:t>
            </a:r>
          </a:p>
          <a:p>
            <a:pPr eaLnBrk="1" hangingPunct="1"/>
            <a:endParaRPr lang="cs-CZ" dirty="0" smtClean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000">
                <a:latin typeface="Times New Roman" charset="0"/>
              </a:rPr>
              <a:t>„Autorem materiálu a všech jeho částí, není-li uvedeno jinak, je Ladislav Bencs.”</a:t>
            </a:r>
          </a:p>
        </p:txBody>
      </p:sp>
    </p:spTree>
    <p:extLst>
      <p:ext uri="{BB962C8B-B14F-4D97-AF65-F5344CB8AC3E}">
        <p14:creationId xmlns:p14="http://schemas.microsoft.com/office/powerpoint/2010/main" val="408460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ovéPole 1"/>
          <p:cNvSpPr txBox="1">
            <a:spLocks noChangeArrowheads="1"/>
          </p:cNvSpPr>
          <p:nvPr/>
        </p:nvSpPr>
        <p:spPr bwMode="auto">
          <a:xfrm>
            <a:off x="1228725" y="333375"/>
            <a:ext cx="66976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600" b="1"/>
              <a:t>Bibliografické citace</a:t>
            </a:r>
          </a:p>
        </p:txBody>
      </p:sp>
      <p:sp>
        <p:nvSpPr>
          <p:cNvPr id="15363" name="TextovéPole 2"/>
          <p:cNvSpPr txBox="1">
            <a:spLocks noChangeArrowheads="1"/>
          </p:cNvSpPr>
          <p:nvPr/>
        </p:nvSpPr>
        <p:spPr bwMode="auto">
          <a:xfrm>
            <a:off x="755650" y="1125538"/>
            <a:ext cx="7704138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/>
              <a:t>Doporučenou literaturou ke studiu je: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/>
              <a:t>ODVÁRKO, Oldřich a kol. </a:t>
            </a:r>
            <a:r>
              <a:rPr lang="cs-CZ" i="1" dirty="0"/>
              <a:t>Matematika pro střední odborné škola a studijní obory středních odborných učilišť. </a:t>
            </a:r>
            <a:r>
              <a:rPr lang="cs-CZ" i="1" dirty="0" smtClean="0"/>
              <a:t>3. </a:t>
            </a:r>
            <a:r>
              <a:rPr lang="cs-CZ" i="1" dirty="0"/>
              <a:t>část. </a:t>
            </a:r>
            <a:r>
              <a:rPr lang="cs-CZ" i="1" dirty="0" smtClean="0"/>
              <a:t>5</a:t>
            </a:r>
            <a:r>
              <a:rPr lang="cs-CZ" dirty="0" smtClean="0"/>
              <a:t>. </a:t>
            </a:r>
            <a:r>
              <a:rPr lang="cs-CZ" dirty="0"/>
              <a:t>vyd. Havlíčkův Brod: Prometheus, </a:t>
            </a:r>
            <a:r>
              <a:rPr lang="cs-CZ" dirty="0" smtClean="0"/>
              <a:t>1996. </a:t>
            </a:r>
            <a:r>
              <a:rPr lang="cs-CZ" dirty="0"/>
              <a:t>ISBN </a:t>
            </a:r>
            <a:r>
              <a:rPr lang="cs-CZ" dirty="0" smtClean="0"/>
              <a:t>80-7196-039-X, </a:t>
            </a:r>
            <a:r>
              <a:rPr lang="cs-CZ" dirty="0"/>
              <a:t>s. </a:t>
            </a:r>
            <a:r>
              <a:rPr lang="cs-CZ" dirty="0" smtClean="0"/>
              <a:t>80-90</a:t>
            </a:r>
            <a:endParaRPr lang="cs-CZ" dirty="0"/>
          </a:p>
          <a:p>
            <a:pPr eaLnBrk="1" hangingPunct="1"/>
            <a:endParaRPr lang="cs-CZ" dirty="0"/>
          </a:p>
          <a:p>
            <a:pPr eaLnBrk="1" hangingPunct="1"/>
            <a:r>
              <a:rPr lang="cs-CZ" smtClean="0"/>
              <a:t>KUBEŠOVÁ</a:t>
            </a:r>
            <a:r>
              <a:rPr lang="cs-CZ" dirty="0"/>
              <a:t>, Naděžda. </a:t>
            </a:r>
            <a:r>
              <a:rPr lang="cs-CZ" i="1" dirty="0"/>
              <a:t>Matematika- přehled středoškolského učiva. </a:t>
            </a:r>
            <a:r>
              <a:rPr lang="cs-CZ" dirty="0"/>
              <a:t>Dotisk 2. vyd. Třebíč: Petra, 2007. ISBN </a:t>
            </a:r>
            <a:r>
              <a:rPr lang="cs-CZ" dirty="0" smtClean="0"/>
              <a:t>978-80-86873-05-3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pl-PL" dirty="0"/>
              <a:t>QUARK67. </a:t>
            </a:r>
            <a:r>
              <a:rPr lang="pl-PL" i="1" dirty="0"/>
              <a:t>www.wikipedia.cz</a:t>
            </a:r>
            <a:r>
              <a:rPr lang="pl-PL" dirty="0"/>
              <a:t> [online]. [cit. </a:t>
            </a:r>
            <a:r>
              <a:rPr lang="pl-PL" dirty="0" smtClean="0"/>
              <a:t>4.9.2012]. </a:t>
            </a:r>
            <a:r>
              <a:rPr lang="pl-PL" dirty="0"/>
              <a:t>Dostupný na WWW: http://commons.wikimedia.org/wiki/File:Cosinus.svg</a:t>
            </a:r>
            <a:endParaRPr lang="cs-CZ" dirty="0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000">
                <a:latin typeface="Times New Roman" charset="0"/>
              </a:rPr>
              <a:t>„Autorem materiálu a všech jeho částí, není-li uvedeno jinak, je Ladislav Bencs.”</a:t>
            </a:r>
          </a:p>
        </p:txBody>
      </p:sp>
    </p:spTree>
    <p:extLst>
      <p:ext uri="{BB962C8B-B14F-4D97-AF65-F5344CB8AC3E}">
        <p14:creationId xmlns:p14="http://schemas.microsoft.com/office/powerpoint/2010/main" val="17625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11487</TotalTime>
  <Words>601</Words>
  <Application>Microsoft Office PowerPoint</Application>
  <PresentationFormat>Předvádění na obrazovce (4:3)</PresentationFormat>
  <Paragraphs>80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1_Talent</vt:lpstr>
      <vt:lpstr>Talent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NB01</dc:creator>
  <cp:lastModifiedBy>Karel Singer</cp:lastModifiedBy>
  <cp:revision>34</cp:revision>
  <dcterms:created xsi:type="dcterms:W3CDTF">2013-02-14T07:09:25Z</dcterms:created>
  <dcterms:modified xsi:type="dcterms:W3CDTF">2013-02-28T14:53:15Z</dcterms:modified>
</cp:coreProperties>
</file>