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71" r:id="rId6"/>
    <p:sldId id="266" r:id="rId7"/>
    <p:sldId id="267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976765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3.-4.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09LB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_FUNKCE_TANGENS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Funkce tangens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1" y="2205038"/>
            <a:ext cx="669674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funkci tangens.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funkce 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Obor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Graf funkce 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funkce 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212445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funkce tangens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70587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V pravoúhlém trojúhelníku bývá označována jako poměr protilehlé a přilehlé odvěsny. To nám ale definuje pouze pro velikosti úhlů (0°;90°), což nám už nestačí.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 err="1" smtClean="0"/>
              <a:t>Def</a:t>
            </a:r>
            <a:r>
              <a:rPr lang="cs-CZ" b="1" dirty="0" smtClean="0"/>
              <a:t>.: </a:t>
            </a:r>
            <a:r>
              <a:rPr lang="cs-CZ" dirty="0" smtClean="0"/>
              <a:t>Funkcí </a:t>
            </a:r>
            <a:r>
              <a:rPr lang="cs-CZ" b="1" dirty="0" smtClean="0"/>
              <a:t>tangens </a:t>
            </a:r>
            <a:r>
              <a:rPr lang="cs-CZ" dirty="0" smtClean="0"/>
              <a:t>argumentu </a:t>
            </a:r>
            <a:r>
              <a:rPr lang="cs-CZ" b="1" dirty="0" smtClean="0"/>
              <a:t>x</a:t>
            </a:r>
            <a:r>
              <a:rPr lang="cs-CZ" dirty="0" smtClean="0"/>
              <a:t> se nazývá funkce, která je 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dána vztahem                   .</a:t>
            </a:r>
            <a:endParaRPr lang="cs-CZ" b="1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Funkci tangens zapisujeme zkratkou jako </a:t>
            </a:r>
            <a:r>
              <a:rPr lang="cs-CZ" b="1" dirty="0" smtClean="0"/>
              <a:t>y=tg x</a:t>
            </a:r>
            <a:endParaRPr lang="cs-CZ" dirty="0"/>
          </a:p>
          <a:p>
            <a:pPr eaLnBrk="1" hangingPunct="1"/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0199014"/>
              </p:ext>
            </p:extLst>
          </p:nvPr>
        </p:nvGraphicFramePr>
        <p:xfrm>
          <a:off x="2699791" y="3789040"/>
          <a:ext cx="1006549" cy="5610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Equation" r:id="rId3" imgW="774360" imgH="431640" progId="Equation.DSMT4">
                  <p:embed/>
                </p:oleObj>
              </mc:Choice>
              <mc:Fallback>
                <p:oleObj name="Equation" r:id="rId3" imgW="774360" imgH="4316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1" y="3789040"/>
                        <a:ext cx="1006549" cy="5610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>
                <a:solidFill>
                  <a:prstClr val="white"/>
                </a:solidFill>
              </a:rPr>
              <a:t>Definiční obor a obor hodnot funkce tangens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993904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Definiční obor: </a:t>
            </a:r>
            <a:r>
              <a:rPr lang="cs-CZ" dirty="0" smtClean="0">
                <a:solidFill>
                  <a:prstClr val="white"/>
                </a:solidFill>
              </a:rPr>
              <a:t>hodnoty, které je možné dosadit do předpisu funkce</a:t>
            </a:r>
          </a:p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Obor hodnot: </a:t>
            </a:r>
            <a:r>
              <a:rPr lang="cs-CZ" dirty="0" smtClean="0">
                <a:solidFill>
                  <a:prstClr val="white"/>
                </a:solidFill>
              </a:rPr>
              <a:t>hodnoty, které nám mohou vyjít ve výsledku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Při určení </a:t>
            </a:r>
            <a:r>
              <a:rPr lang="cs-CZ" dirty="0" err="1" smtClean="0">
                <a:solidFill>
                  <a:prstClr val="white"/>
                </a:solidFill>
              </a:rPr>
              <a:t>Df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Hf</a:t>
            </a:r>
            <a:r>
              <a:rPr lang="cs-CZ" dirty="0" smtClean="0">
                <a:solidFill>
                  <a:prstClr val="white"/>
                </a:solidFill>
              </a:rPr>
              <a:t> je nutné se vrátit zpět k jednotkové kružnici a k definici funkce tangens.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Vycházejme ze vztahu pro tangens, kde ve jmenovateli máme funkci cos x, která tudíž nesmí nabývat hodnotu 0, odtud tedy</a:t>
            </a:r>
            <a:endParaRPr lang="cs-CZ" dirty="0">
              <a:solidFill>
                <a:prstClr val="white"/>
              </a:solidFill>
            </a:endParaRP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Df</a:t>
            </a:r>
            <a:r>
              <a:rPr lang="cs-CZ" b="1" i="1" dirty="0" smtClean="0">
                <a:solidFill>
                  <a:prstClr val="white"/>
                </a:solidFill>
              </a:rPr>
              <a:t>(x)=R-</a:t>
            </a:r>
            <a:r>
              <a:rPr lang="en-US" b="1" i="1" dirty="0" smtClean="0">
                <a:solidFill>
                  <a:prstClr val="white"/>
                </a:solidFill>
              </a:rPr>
              <a:t>{π/2+kπ}</a:t>
            </a:r>
            <a:r>
              <a:rPr lang="cs-CZ" b="1" i="1" dirty="0" smtClean="0">
                <a:solidFill>
                  <a:prstClr val="white"/>
                </a:solidFill>
              </a:rPr>
              <a:t>, k je celé číslo</a:t>
            </a: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Při úvaze nad oborem hodnot ze znalostí hodnot funkcí sin a cos nám vyplývá: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Hf</a:t>
            </a:r>
            <a:r>
              <a:rPr lang="cs-CZ" b="1" i="1" dirty="0" smtClean="0">
                <a:solidFill>
                  <a:prstClr val="white"/>
                </a:solidFill>
              </a:rPr>
              <a:t>(x)=R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66844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funkce tangens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3003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Grafem funkce tangens je křivka, která se nazývá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tangentoida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Lze jí sestrojit pomocí jednotkové kružnice nanášením uspořádaných dvojic do kartézské soustavy souřadnic.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Protože perioda funkce tangens je π, bude funkce sice stále periodická, nicméně její průběh nebude plynulý tak, jak tomu bylo u funkcí sinus a cosinus.</a:t>
            </a:r>
          </a:p>
        </p:txBody>
      </p:sp>
      <p:pic>
        <p:nvPicPr>
          <p:cNvPr id="3078" name="Picture 6" descr="Graf funkce tangen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0" y="2877329"/>
            <a:ext cx="2476500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40965" y="1196752"/>
            <a:ext cx="70567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funkce tangens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43787" y="2420888"/>
            <a:ext cx="7344816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Je to základní goniometrická funkce s periodou π.</a:t>
            </a:r>
          </a:p>
          <a:p>
            <a:pPr eaLnBrk="1" hangingPunct="1"/>
            <a:r>
              <a:rPr lang="cs-CZ" dirty="0" smtClean="0"/>
              <a:t>Je rostoucí.</a:t>
            </a:r>
          </a:p>
          <a:p>
            <a:pPr eaLnBrk="1" hangingPunct="1"/>
            <a:r>
              <a:rPr lang="cs-CZ" dirty="0" smtClean="0"/>
              <a:t>Je neomezená.</a:t>
            </a:r>
          </a:p>
          <a:p>
            <a:pPr eaLnBrk="1" hangingPunct="1"/>
            <a:r>
              <a:rPr lang="cs-CZ" dirty="0" smtClean="0"/>
              <a:t>Nemá minimum ani maximum</a:t>
            </a:r>
          </a:p>
          <a:p>
            <a:pPr eaLnBrk="1" hangingPunct="1"/>
            <a:r>
              <a:rPr lang="cs-CZ" dirty="0" smtClean="0"/>
              <a:t>Je prostá.</a:t>
            </a:r>
          </a:p>
          <a:p>
            <a:pPr eaLnBrk="1" hangingPunct="1"/>
            <a:r>
              <a:rPr lang="cs-CZ" smtClean="0"/>
              <a:t>Je lichá.</a:t>
            </a:r>
            <a:endParaRPr lang="cs-CZ" dirty="0" smtClean="0"/>
          </a:p>
          <a:p>
            <a:pPr eaLnBrk="1" hangingPunct="1"/>
            <a:r>
              <a:rPr lang="cs-CZ" b="1" dirty="0" smtClean="0"/>
              <a:t>Platí, že: </a:t>
            </a:r>
            <a:r>
              <a:rPr lang="cs-CZ" dirty="0" smtClean="0"/>
              <a:t>tg x=tg (</a:t>
            </a:r>
            <a:r>
              <a:rPr lang="cs-CZ" dirty="0" err="1" smtClean="0"/>
              <a:t>x+k</a:t>
            </a:r>
            <a:r>
              <a:rPr lang="cs-CZ" dirty="0" smtClean="0"/>
              <a:t>π)</a:t>
            </a:r>
          </a:p>
          <a:p>
            <a:pPr eaLnBrk="1" hangingPunct="1"/>
            <a:r>
              <a:rPr lang="cs-CZ" dirty="0"/>
              <a:t>	 </a:t>
            </a:r>
            <a:r>
              <a:rPr lang="cs-CZ" dirty="0" smtClean="0"/>
              <a:t>tg (-x)=-tg x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</a:t>
            </a:r>
            <a:r>
              <a:rPr lang="cs-CZ" i="1" dirty="0" smtClean="0"/>
              <a:t>3. </a:t>
            </a:r>
            <a:r>
              <a:rPr lang="cs-CZ" i="1" dirty="0"/>
              <a:t>část. </a:t>
            </a:r>
            <a:r>
              <a:rPr lang="cs-CZ" i="1" dirty="0" smtClean="0"/>
              <a:t>5</a:t>
            </a:r>
            <a:r>
              <a:rPr lang="cs-CZ" dirty="0" smtClean="0"/>
              <a:t>. </a:t>
            </a:r>
            <a:r>
              <a:rPr lang="cs-CZ" dirty="0"/>
              <a:t>vyd. Havlíčkův Brod: Prometheus, </a:t>
            </a:r>
            <a:r>
              <a:rPr lang="cs-CZ" dirty="0" smtClean="0"/>
              <a:t>1996. </a:t>
            </a:r>
            <a:r>
              <a:rPr lang="cs-CZ" dirty="0"/>
              <a:t>ISBN </a:t>
            </a:r>
            <a:r>
              <a:rPr lang="cs-CZ" dirty="0" smtClean="0"/>
              <a:t>80-7196-039-X, </a:t>
            </a:r>
            <a:r>
              <a:rPr lang="cs-CZ" dirty="0"/>
              <a:t>s. </a:t>
            </a:r>
            <a:r>
              <a:rPr lang="cs-CZ" dirty="0" smtClean="0"/>
              <a:t>91-104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4</a:t>
            </a:r>
            <a:r>
              <a:rPr lang="pt-BR" dirty="0" smtClean="0"/>
              <a:t>.</a:t>
            </a:r>
            <a:r>
              <a:rPr lang="cs-CZ" dirty="0" smtClean="0"/>
              <a:t>9</a:t>
            </a:r>
            <a:r>
              <a:rPr lang="pt-BR" dirty="0" smtClean="0"/>
              <a:t>.201</a:t>
            </a:r>
            <a:r>
              <a:rPr lang="cs-CZ" dirty="0"/>
              <a:t>2</a:t>
            </a:r>
            <a:r>
              <a:rPr lang="pt-BR" dirty="0" smtClean="0"/>
              <a:t>]. </a:t>
            </a:r>
            <a:r>
              <a:rPr lang="pt-BR" dirty="0"/>
              <a:t>Dostupný na WWW: http://cs.wikipedia.org/wiki/Soubor:Graf_tangens.png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49633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11701</TotalTime>
  <Words>542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1_Talent</vt:lpstr>
      <vt:lpstr>Talent</vt:lpstr>
      <vt:lpstr>Equation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39</cp:revision>
  <dcterms:created xsi:type="dcterms:W3CDTF">2013-02-14T07:09:25Z</dcterms:created>
  <dcterms:modified xsi:type="dcterms:W3CDTF">2013-02-28T14:53:28Z</dcterms:modified>
</cp:coreProperties>
</file>