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8" r:id="rId3"/>
    <p:sldId id="260" r:id="rId4"/>
    <p:sldId id="262" r:id="rId5"/>
    <p:sldId id="271" r:id="rId6"/>
    <p:sldId id="266" r:id="rId7"/>
    <p:sldId id="267" r:id="rId8"/>
    <p:sldId id="27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4652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3389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448648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82443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01039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33351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0832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71092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61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28324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027262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ovnoramenný trojúhelník 3"/>
          <p:cNvSpPr/>
          <p:nvPr/>
        </p:nvSpPr>
        <p:spPr>
          <a:xfrm rot="16200000">
            <a:off x="7553325" y="5254626"/>
            <a:ext cx="1893887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/>
          <a:lstStyle>
            <a:lvl1pPr algn="r">
              <a:defRPr sz="44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1863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49913"/>
            <a:ext cx="5791200" cy="365125"/>
          </a:xfrm>
        </p:spPr>
        <p:txBody>
          <a:bodyPr tIns="0" bIns="0"/>
          <a:lstStyle>
            <a:lvl1pPr algn="r">
              <a:defRPr sz="11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1525" y="5753100"/>
            <a:ext cx="503238" cy="365125"/>
          </a:xfrm>
        </p:spPr>
        <p:txBody>
          <a:bodyPr anchor="ctr"/>
          <a:lstStyle>
            <a:lvl1pPr algn="ctr">
              <a:defRPr sz="1300" smtClean="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C130CB4-6535-47B9-A28E-90D29311EA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37246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075" y="6480175"/>
            <a:ext cx="213360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59263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36CA95-58C3-449C-8441-02172C143D3F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3373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 flipV="1">
            <a:off x="6350" y="6350"/>
            <a:ext cx="9131300" cy="6837363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 rot="5400000" flipV="1">
            <a:off x="7553325" y="309563"/>
            <a:ext cx="1893888" cy="1293812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Přímá spojnice 5"/>
          <p:cNvCxnSpPr/>
          <p:nvPr/>
        </p:nvCxnSpPr>
        <p:spPr>
          <a:xfrm rot="10800000">
            <a:off x="6469063" y="9525"/>
            <a:ext cx="2673350" cy="1900238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V="1"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/>
          <a:lstStyle>
            <a:lvl1pPr marL="0" algn="l">
              <a:buNone/>
              <a:defRPr sz="3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6425" y="6477000"/>
            <a:ext cx="2133600" cy="3048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5" y="6481763"/>
            <a:ext cx="4260850" cy="300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10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0263" y="809625"/>
            <a:ext cx="503237" cy="300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F4CB725-3245-4F6E-84CA-F750398164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61368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67F18-4786-4F8F-8C38-E7E62D92FB03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16973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075" y="6481763"/>
            <a:ext cx="2130425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1763"/>
            <a:ext cx="4260850" cy="301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838" y="6483350"/>
            <a:ext cx="503237" cy="301625"/>
          </a:xfrm>
        </p:spPr>
        <p:txBody>
          <a:bodyPr/>
          <a:lstStyle>
            <a:lvl1pPr algn="ctr">
              <a:defRPr smtClean="0"/>
            </a:lvl1pPr>
          </a:lstStyle>
          <a:p>
            <a:pPr>
              <a:defRPr/>
            </a:pPr>
            <a:fld id="{41ABF792-48D2-49B3-ACF2-B35B1E827DCA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671946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EFBEBE-990F-4D07-8346-9693E538409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700541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BED401-6B87-4561-AF55-70A8FDD9D89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1465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563" y="6556375"/>
            <a:ext cx="21336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063" y="6556375"/>
            <a:ext cx="514350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5" y="6556375"/>
            <a:ext cx="503238" cy="301625"/>
          </a:xfrm>
        </p:spPr>
        <p:txBody>
          <a:bodyPr/>
          <a:lstStyle>
            <a:lvl1pPr>
              <a:defRPr sz="900" smtClean="0"/>
            </a:lvl1pPr>
          </a:lstStyle>
          <a:p>
            <a:pPr>
              <a:defRPr/>
            </a:pPr>
            <a:fld id="{AB657E09-C336-4B29-A354-44D388D64116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24654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700" y="6556375"/>
            <a:ext cx="2101850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69988" y="6557963"/>
            <a:ext cx="4948237" cy="301625"/>
          </a:xfrm>
        </p:spPr>
        <p:txBody>
          <a:bodyPr/>
          <a:lstStyle>
            <a:lvl1pPr>
              <a:defRPr sz="900"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6900" y="6556375"/>
            <a:ext cx="366713" cy="301625"/>
          </a:xfrm>
        </p:spPr>
        <p:txBody>
          <a:bodyPr/>
          <a:lstStyle>
            <a:lvl1pPr algn="ctr">
              <a:defRPr sz="900" smtClean="0"/>
            </a:lvl1pPr>
          </a:lstStyle>
          <a:p>
            <a:pPr>
              <a:defRPr/>
            </a:pPr>
            <a:fld id="{7ADB1353-D409-48F1-93D7-F0B15E89EDE9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20717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59BA63-B4B7-4B1A-AAF1-21096BBB20CC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5434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561E20-C270-4A28-8030-007CDEB0BD15}" type="slidenum">
              <a:rPr lang="cs-CZ">
                <a:solidFill>
                  <a:prstClr val="white"/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69476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960968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6350" y="14288"/>
            <a:ext cx="9131300" cy="6837362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" name="Přímá spojnice 7"/>
          <p:cNvCxnSpPr/>
          <p:nvPr/>
        </p:nvCxnSpPr>
        <p:spPr>
          <a:xfrm>
            <a:off x="0" y="6350"/>
            <a:ext cx="9137650" cy="6845300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9063" y="4948238"/>
            <a:ext cx="2673350" cy="1900237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8288"/>
            <a:ext cx="8229600" cy="1398587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30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882775"/>
            <a:ext cx="8229600" cy="457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075" y="6481763"/>
            <a:ext cx="2133600" cy="3016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763"/>
            <a:ext cx="4259263" cy="3016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838" y="6481763"/>
            <a:ext cx="503237" cy="3016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 smtClean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3CB6C04-E54B-497E-8C51-B9AD96D26EFE}" type="slidenum">
              <a:rPr lang="cs-CZ">
                <a:solidFill>
                  <a:prstClr val="white"/>
                </a:solidFill>
                <a:latin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prstClr val="white"/>
              </a:solidFill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818520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marL="484188" indent="-484188" algn="l" rtl="0" fontAlgn="base">
        <a:spcBef>
          <a:spcPct val="0"/>
        </a:spcBef>
        <a:spcAft>
          <a:spcPct val="0"/>
        </a:spcAft>
        <a:defRPr sz="4200" kern="1200">
          <a:ln w="6350">
            <a:solidFill>
              <a:schemeClr val="accent1">
                <a:shade val="43000"/>
              </a:schemeClr>
            </a:solidFill>
          </a:ln>
          <a:solidFill>
            <a:srgbClr val="FF5C9C"/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2pPr>
      <a:lvl3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3pPr>
      <a:lvl4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4pPr>
      <a:lvl5pPr marL="4841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5pPr>
      <a:lvl6pPr marL="9413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6pPr>
      <a:lvl7pPr marL="13985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7pPr>
      <a:lvl8pPr marL="18557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8pPr>
      <a:lvl9pPr marL="2312988" indent="-484188" algn="l" rtl="0" fontAlgn="base">
        <a:spcBef>
          <a:spcPct val="0"/>
        </a:spcBef>
        <a:spcAft>
          <a:spcPct val="0"/>
        </a:spcAft>
        <a:defRPr sz="4200">
          <a:solidFill>
            <a:srgbClr val="FF5C9C"/>
          </a:solidFill>
          <a:latin typeface="Century Gothic" pitchFamily="34" charset="0"/>
        </a:defRPr>
      </a:lvl9pPr>
    </p:titleStyle>
    <p:bodyStyle>
      <a:lvl1pPr marL="447675" indent="-382588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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325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95000"/>
        <a:buFont typeface="Verdana" pitchFamily="34" charset="0"/>
        <a:buChar char="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49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09550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09550" algn="l" rtl="0" fontAlgn="base">
        <a:spcBef>
          <a:spcPct val="20000"/>
        </a:spcBef>
        <a:spcAft>
          <a:spcPct val="0"/>
        </a:spcAft>
        <a:buClr>
          <a:srgbClr val="FF90B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8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9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Bukaschool s. r. o. Most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fontAlgn="base" hangingPunct="0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</a:p>
        </p:txBody>
      </p:sp>
      <p:graphicFrame>
        <p:nvGraphicFramePr>
          <p:cNvPr id="210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1046754"/>
              </p:ext>
            </p:extLst>
          </p:nvPr>
        </p:nvGraphicFramePr>
        <p:xfrm>
          <a:off x="1676400" y="1143000"/>
          <a:ext cx="5913438" cy="4678188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s.r.o.,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Matematika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Tématický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Funkce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3.-4.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Ladislav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Bencs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září 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+mn-cs"/>
                        </a:rPr>
                        <a:t>10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</a:rPr>
                        <a:t>LB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_FUNKCE_COTANGENS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charset="0"/>
                        <a:cs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 procvičování a fixaci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9265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256385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1476375" y="1412875"/>
            <a:ext cx="590391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fontAlgn="base" hangingPunct="1">
              <a:spcBef>
                <a:spcPct val="0"/>
              </a:spcBef>
              <a:spcAft>
                <a:spcPct val="0"/>
              </a:spcAft>
            </a:pPr>
            <a:r>
              <a:rPr lang="cs-CZ" sz="3600" b="1" dirty="0" smtClean="0">
                <a:solidFill>
                  <a:prstClr val="white"/>
                </a:solidFill>
              </a:rPr>
              <a:t>Funkce </a:t>
            </a:r>
            <a:r>
              <a:rPr lang="cs-CZ" sz="3600" b="1" dirty="0" err="1" smtClean="0">
                <a:solidFill>
                  <a:prstClr val="white"/>
                </a:solidFill>
              </a:rPr>
              <a:t>cotangens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1" y="2205038"/>
            <a:ext cx="6696745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 této kapitole se budeme věnovat základním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poznatkům o funkci </a:t>
            </a:r>
            <a:r>
              <a:rPr lang="cs-CZ" dirty="0" err="1" smtClean="0">
                <a:solidFill>
                  <a:prstClr val="white"/>
                </a:solidFill>
                <a:latin typeface="Arial" charset="0"/>
              </a:rPr>
              <a:t>cotangens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.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Konkrétně se budeme zabývat těmito poznatky: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Definice funkce </a:t>
            </a:r>
            <a:r>
              <a:rPr lang="cs-CZ" dirty="0" err="1" smtClean="0">
                <a:solidFill>
                  <a:prstClr val="white"/>
                </a:solidFill>
                <a:latin typeface="Arial" charset="0"/>
              </a:rPr>
              <a:t>cotangens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Definiční obor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Obor </a:t>
            </a:r>
            <a:r>
              <a:rPr lang="cs-CZ" dirty="0">
                <a:solidFill>
                  <a:prstClr val="white"/>
                </a:solidFill>
                <a:latin typeface="Arial" charset="0"/>
              </a:rPr>
              <a:t>hodnot</a:t>
            </a: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Graf funkce </a:t>
            </a:r>
            <a:r>
              <a:rPr lang="cs-CZ" dirty="0" err="1" smtClean="0">
                <a:solidFill>
                  <a:prstClr val="white"/>
                </a:solidFill>
                <a:latin typeface="Arial" charset="0"/>
              </a:rPr>
              <a:t>cotangens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r>
              <a:rPr lang="cs-CZ" dirty="0">
                <a:solidFill>
                  <a:prstClr val="white"/>
                </a:solidFill>
                <a:latin typeface="Arial" charset="0"/>
              </a:rPr>
              <a:t>Vlastnosti </a:t>
            </a:r>
            <a:r>
              <a:rPr lang="cs-CZ" dirty="0" smtClean="0">
                <a:solidFill>
                  <a:prstClr val="white"/>
                </a:solidFill>
                <a:latin typeface="Arial" charset="0"/>
              </a:rPr>
              <a:t>funkce </a:t>
            </a:r>
            <a:r>
              <a:rPr lang="cs-CZ" dirty="0" err="1" smtClean="0">
                <a:solidFill>
                  <a:prstClr val="white"/>
                </a:solidFill>
                <a:latin typeface="Arial" charset="0"/>
              </a:rPr>
              <a:t>cotangens</a:t>
            </a:r>
            <a:endParaRPr lang="cs-CZ" dirty="0">
              <a:solidFill>
                <a:prstClr val="white"/>
              </a:solidFill>
              <a:latin typeface="Arial" charset="0"/>
            </a:endParaRPr>
          </a:p>
          <a:p>
            <a:pPr marL="285750" indent="-28575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prstClr val="white"/>
              </a:solidFill>
              <a:latin typeface="Arial" charset="0"/>
            </a:endParaRPr>
          </a:p>
        </p:txBody>
      </p:sp>
      <p:sp>
        <p:nvSpPr>
          <p:cNvPr id="1024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48237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1212445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Definice funkce </a:t>
            </a:r>
            <a:r>
              <a:rPr lang="cs-CZ" sz="3600" b="1" dirty="0" err="1" smtClean="0"/>
              <a:t>cotangens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705872" cy="286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V pravoúhlém trojúhelníku bývá označována jako poměr přilehlé a protilehlé odvěsny. To nám ale definuje pouze pro velikosti úhlů (0°;90°), což nám už nestačí.</a:t>
            </a:r>
          </a:p>
          <a:p>
            <a:pPr eaLnBrk="1" hangingPunct="1"/>
            <a:endParaRPr lang="cs-CZ" b="1" dirty="0"/>
          </a:p>
          <a:p>
            <a:pPr eaLnBrk="1" hangingPunct="1"/>
            <a:r>
              <a:rPr lang="cs-CZ" b="1" dirty="0" err="1" smtClean="0"/>
              <a:t>Def</a:t>
            </a:r>
            <a:r>
              <a:rPr lang="cs-CZ" b="1" dirty="0" smtClean="0"/>
              <a:t>.: </a:t>
            </a:r>
            <a:r>
              <a:rPr lang="cs-CZ" dirty="0" smtClean="0"/>
              <a:t>Funkcí </a:t>
            </a:r>
            <a:r>
              <a:rPr lang="cs-CZ" b="1" dirty="0" err="1" smtClean="0"/>
              <a:t>cotangens</a:t>
            </a:r>
            <a:r>
              <a:rPr lang="cs-CZ" b="1" dirty="0" smtClean="0"/>
              <a:t> </a:t>
            </a:r>
            <a:r>
              <a:rPr lang="cs-CZ" dirty="0" smtClean="0"/>
              <a:t>argumentu x se nazývá funkce, která je 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dána vztahem                         .</a:t>
            </a:r>
            <a:endParaRPr lang="cs-CZ" b="1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Funkci </a:t>
            </a:r>
            <a:r>
              <a:rPr lang="cs-CZ" dirty="0" err="1" smtClean="0"/>
              <a:t>cotangens</a:t>
            </a:r>
            <a:r>
              <a:rPr lang="cs-CZ" dirty="0" smtClean="0"/>
              <a:t> zapisujeme zkratkou jako </a:t>
            </a:r>
            <a:r>
              <a:rPr lang="cs-CZ" b="1" dirty="0" smtClean="0"/>
              <a:t>y=cotg x</a:t>
            </a:r>
            <a:endParaRPr lang="cs-CZ" dirty="0"/>
          </a:p>
          <a:p>
            <a:pPr eaLnBrk="1" hangingPunct="1"/>
            <a:endParaRPr lang="cs-CZ" dirty="0" smtClean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52616759"/>
              </p:ext>
            </p:extLst>
          </p:nvPr>
        </p:nvGraphicFramePr>
        <p:xfrm>
          <a:off x="2699792" y="3789040"/>
          <a:ext cx="1411090" cy="65722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44" name="Equation" r:id="rId3" imgW="927000" imgH="431640" progId="Equation.DSMT4">
                  <p:embed/>
                </p:oleObj>
              </mc:Choice>
              <mc:Fallback>
                <p:oleObj name="Equation" r:id="rId3" imgW="927000" imgH="431640" progId="Equation.DSMT4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99792" y="3789040"/>
                        <a:ext cx="1411090" cy="65722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625826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06488" y="935446"/>
            <a:ext cx="6993904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>
                <a:solidFill>
                  <a:prstClr val="white"/>
                </a:solidFill>
              </a:rPr>
              <a:t>Definiční obor a obor hodnot funkce </a:t>
            </a:r>
            <a:r>
              <a:rPr lang="cs-CZ" sz="3600" b="1" dirty="0" err="1" smtClean="0">
                <a:solidFill>
                  <a:prstClr val="white"/>
                </a:solidFill>
              </a:rPr>
              <a:t>cotangens</a:t>
            </a:r>
            <a:endParaRPr lang="cs-CZ" sz="3600" b="1" dirty="0">
              <a:solidFill>
                <a:prstClr val="white"/>
              </a:solidFill>
            </a:endParaRPr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1106488" y="2276475"/>
            <a:ext cx="6993904" cy="3693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Definiční obor: </a:t>
            </a:r>
            <a:r>
              <a:rPr lang="cs-CZ" dirty="0" smtClean="0">
                <a:solidFill>
                  <a:prstClr val="white"/>
                </a:solidFill>
              </a:rPr>
              <a:t>hodnoty, které je možné dosadit do předpisu funkce</a:t>
            </a:r>
          </a:p>
          <a:p>
            <a:pPr eaLnBrk="1" hangingPunct="1"/>
            <a:r>
              <a:rPr lang="cs-CZ" b="1" dirty="0" smtClean="0">
                <a:solidFill>
                  <a:prstClr val="white"/>
                </a:solidFill>
              </a:rPr>
              <a:t>Obor hodnot: </a:t>
            </a:r>
            <a:r>
              <a:rPr lang="cs-CZ" dirty="0" smtClean="0">
                <a:solidFill>
                  <a:prstClr val="white"/>
                </a:solidFill>
              </a:rPr>
              <a:t>hodnoty, které nám mohou vyjít ve výsledku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Při určení </a:t>
            </a:r>
            <a:r>
              <a:rPr lang="cs-CZ" dirty="0" err="1" smtClean="0">
                <a:solidFill>
                  <a:prstClr val="white"/>
                </a:solidFill>
              </a:rPr>
              <a:t>Df</a:t>
            </a:r>
            <a:r>
              <a:rPr lang="cs-CZ" dirty="0" smtClean="0">
                <a:solidFill>
                  <a:prstClr val="white"/>
                </a:solidFill>
              </a:rPr>
              <a:t> a </a:t>
            </a:r>
            <a:r>
              <a:rPr lang="cs-CZ" dirty="0" err="1" smtClean="0">
                <a:solidFill>
                  <a:prstClr val="white"/>
                </a:solidFill>
              </a:rPr>
              <a:t>Hf</a:t>
            </a:r>
            <a:r>
              <a:rPr lang="cs-CZ" dirty="0" smtClean="0">
                <a:solidFill>
                  <a:prstClr val="white"/>
                </a:solidFill>
              </a:rPr>
              <a:t> je nutné se vrátit zpět k jednotkové kružnici a k definici funkce </a:t>
            </a:r>
            <a:r>
              <a:rPr lang="cs-CZ" dirty="0" err="1" smtClean="0">
                <a:solidFill>
                  <a:prstClr val="white"/>
                </a:solidFill>
              </a:rPr>
              <a:t>cotangens</a:t>
            </a:r>
            <a:r>
              <a:rPr lang="cs-CZ" dirty="0" smtClean="0">
                <a:solidFill>
                  <a:prstClr val="white"/>
                </a:solidFill>
              </a:rPr>
              <a:t>.</a:t>
            </a:r>
          </a:p>
          <a:p>
            <a:pPr eaLnBrk="1" hangingPunct="1"/>
            <a:endParaRPr lang="cs-CZ" b="1" dirty="0" smtClean="0">
              <a:solidFill>
                <a:prstClr val="white"/>
              </a:solidFill>
            </a:endParaRP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Vycházejme ze vztahu pro </a:t>
            </a:r>
            <a:r>
              <a:rPr lang="cs-CZ" dirty="0" err="1" smtClean="0">
                <a:solidFill>
                  <a:prstClr val="white"/>
                </a:solidFill>
              </a:rPr>
              <a:t>cotangens</a:t>
            </a:r>
            <a:r>
              <a:rPr lang="cs-CZ" dirty="0" smtClean="0">
                <a:solidFill>
                  <a:prstClr val="white"/>
                </a:solidFill>
              </a:rPr>
              <a:t>, kde ve jmenovateli máme funkci sin x, která tudíž nesmí nabývat hodnotu 0, odtud tedy</a:t>
            </a:r>
            <a:endParaRPr lang="cs-CZ" dirty="0">
              <a:solidFill>
                <a:prstClr val="white"/>
              </a:solidFill>
            </a:endParaRP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Df</a:t>
            </a:r>
            <a:r>
              <a:rPr lang="cs-CZ" b="1" i="1" dirty="0" smtClean="0">
                <a:solidFill>
                  <a:prstClr val="white"/>
                </a:solidFill>
              </a:rPr>
              <a:t>(x)=R-</a:t>
            </a:r>
            <a:r>
              <a:rPr lang="en-US" b="1" i="1" dirty="0" smtClean="0">
                <a:solidFill>
                  <a:prstClr val="white"/>
                </a:solidFill>
              </a:rPr>
              <a:t>{</a:t>
            </a:r>
            <a:r>
              <a:rPr lang="cs-CZ" b="1" i="1" dirty="0" smtClean="0">
                <a:solidFill>
                  <a:prstClr val="white"/>
                </a:solidFill>
              </a:rPr>
              <a:t>0</a:t>
            </a:r>
            <a:r>
              <a:rPr lang="en-US" b="1" i="1" dirty="0" smtClean="0">
                <a:solidFill>
                  <a:prstClr val="white"/>
                </a:solidFill>
              </a:rPr>
              <a:t>+kπ}</a:t>
            </a:r>
            <a:r>
              <a:rPr lang="cs-CZ" b="1" i="1" dirty="0" smtClean="0">
                <a:solidFill>
                  <a:prstClr val="white"/>
                </a:solidFill>
              </a:rPr>
              <a:t>, k je celé číslo</a:t>
            </a:r>
          </a:p>
          <a:p>
            <a:pPr eaLnBrk="1" hangingPunct="1"/>
            <a:r>
              <a:rPr lang="cs-CZ" dirty="0" smtClean="0">
                <a:solidFill>
                  <a:prstClr val="white"/>
                </a:solidFill>
              </a:rPr>
              <a:t>Při úvaze nad oborem hodnot ze znalostí hodnot funkcí sin a cos nám vyplývá:</a:t>
            </a:r>
          </a:p>
          <a:p>
            <a:pPr algn="ctr" eaLnBrk="1" hangingPunct="1"/>
            <a:r>
              <a:rPr lang="cs-CZ" b="1" i="1" dirty="0" err="1" smtClean="0">
                <a:solidFill>
                  <a:prstClr val="white"/>
                </a:solidFill>
              </a:rPr>
              <a:t>Hf</a:t>
            </a:r>
            <a:r>
              <a:rPr lang="cs-CZ" b="1" i="1" dirty="0" smtClean="0">
                <a:solidFill>
                  <a:prstClr val="white"/>
                </a:solidFill>
              </a:rPr>
              <a:t>(x)=R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solidFill>
                  <a:prstClr val="white"/>
                </a:solidFill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266844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075048" y="476672"/>
            <a:ext cx="699390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Graf funkce </a:t>
            </a:r>
            <a:r>
              <a:rPr lang="cs-CZ" sz="3600" b="1" dirty="0" err="1" smtClean="0"/>
              <a:t>cotangens</a:t>
            </a:r>
            <a:endParaRPr lang="cs-CZ" sz="3600" b="1" dirty="0"/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83568" y="1123003"/>
            <a:ext cx="78488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Grafem funkce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cotangens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křivka, která se nazývá </a:t>
            </a:r>
            <a:r>
              <a:rPr lang="cs-CZ" b="1" dirty="0" err="1" smtClean="0">
                <a:latin typeface="Arial" pitchFamily="34" charset="0"/>
                <a:cs typeface="Arial" pitchFamily="34" charset="0"/>
              </a:rPr>
              <a:t>cotangentoida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. Lze jí sestrojit pomocí jednotkové kružnice nanášením uspořádaných dvojic do kartézské soustavy souřadnic.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Protože perioda funkce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cotangens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je π, bude funkce sice stále periodická, nicméně její průběh nebude plynulý tak, jak tomu bylo u funkcí sinus a cosinus.</a:t>
            </a:r>
          </a:p>
        </p:txBody>
      </p:sp>
      <p:pic>
        <p:nvPicPr>
          <p:cNvPr id="3080" name="Picture 8" descr="Graf funkce konatgens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9754" y="2877329"/>
            <a:ext cx="2476500" cy="3228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93686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1140965" y="1196752"/>
            <a:ext cx="7056784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 dirty="0" smtClean="0"/>
              <a:t>Vlastnosti funkce </a:t>
            </a:r>
            <a:r>
              <a:rPr lang="cs-CZ" sz="3600" b="1" dirty="0" err="1" smtClean="0"/>
              <a:t>cotangens</a:t>
            </a:r>
            <a:endParaRPr lang="cs-CZ" sz="3600" b="1" dirty="0"/>
          </a:p>
        </p:txBody>
      </p:sp>
      <p:sp>
        <p:nvSpPr>
          <p:cNvPr id="11267" name="TextovéPole 2"/>
          <p:cNvSpPr txBox="1">
            <a:spLocks noChangeArrowheads="1"/>
          </p:cNvSpPr>
          <p:nvPr/>
        </p:nvSpPr>
        <p:spPr bwMode="auto">
          <a:xfrm>
            <a:off x="943787" y="2420888"/>
            <a:ext cx="7344816" cy="23083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 smtClean="0"/>
              <a:t>Je to základní goniometrická funkce s periodou π.</a:t>
            </a:r>
          </a:p>
          <a:p>
            <a:pPr eaLnBrk="1" hangingPunct="1"/>
            <a:r>
              <a:rPr lang="cs-CZ" dirty="0" smtClean="0"/>
              <a:t>Je klesající.</a:t>
            </a:r>
          </a:p>
          <a:p>
            <a:pPr eaLnBrk="1" hangingPunct="1"/>
            <a:r>
              <a:rPr lang="cs-CZ" dirty="0" smtClean="0"/>
              <a:t>Je neomezená.</a:t>
            </a:r>
          </a:p>
          <a:p>
            <a:pPr eaLnBrk="1" hangingPunct="1"/>
            <a:r>
              <a:rPr lang="cs-CZ" dirty="0" smtClean="0"/>
              <a:t>Nemá minimum ani maximum</a:t>
            </a:r>
          </a:p>
          <a:p>
            <a:pPr eaLnBrk="1" hangingPunct="1"/>
            <a:r>
              <a:rPr lang="cs-CZ" dirty="0" smtClean="0"/>
              <a:t>Je prostá.</a:t>
            </a:r>
          </a:p>
          <a:p>
            <a:pPr eaLnBrk="1" hangingPunct="1"/>
            <a:r>
              <a:rPr lang="cs-CZ" dirty="0" smtClean="0"/>
              <a:t>Není lichá, ani sudá.</a:t>
            </a:r>
          </a:p>
          <a:p>
            <a:pPr eaLnBrk="1" hangingPunct="1"/>
            <a:r>
              <a:rPr lang="cs-CZ" b="1" dirty="0" smtClean="0"/>
              <a:t>Platí, že: </a:t>
            </a:r>
            <a:r>
              <a:rPr lang="cs-CZ" dirty="0" smtClean="0"/>
              <a:t>cotg x=cotg (</a:t>
            </a:r>
            <a:r>
              <a:rPr lang="cs-CZ" dirty="0" err="1" smtClean="0"/>
              <a:t>x+k</a:t>
            </a:r>
            <a:r>
              <a:rPr lang="cs-CZ" dirty="0" smtClean="0"/>
              <a:t>π)</a:t>
            </a:r>
          </a:p>
          <a:p>
            <a:pPr eaLnBrk="1" hangingPunct="1"/>
            <a:r>
              <a:rPr lang="cs-CZ" dirty="0"/>
              <a:t>	 </a:t>
            </a:r>
            <a:r>
              <a:rPr lang="cs-CZ" dirty="0" smtClean="0"/>
              <a:t>cotg (-x)=-cotg x</a:t>
            </a:r>
          </a:p>
        </p:txBody>
      </p:sp>
      <p:sp>
        <p:nvSpPr>
          <p:cNvPr id="11268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4084608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ovéPole 1"/>
          <p:cNvSpPr txBox="1">
            <a:spLocks noChangeArrowheads="1"/>
          </p:cNvSpPr>
          <p:nvPr/>
        </p:nvSpPr>
        <p:spPr bwMode="auto">
          <a:xfrm>
            <a:off x="1228725" y="333375"/>
            <a:ext cx="66976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3600" b="1"/>
              <a:t>Bibliografické citace</a:t>
            </a:r>
          </a:p>
        </p:txBody>
      </p:sp>
      <p:sp>
        <p:nvSpPr>
          <p:cNvPr id="15363" name="TextovéPole 2"/>
          <p:cNvSpPr txBox="1">
            <a:spLocks noChangeArrowheads="1"/>
          </p:cNvSpPr>
          <p:nvPr/>
        </p:nvSpPr>
        <p:spPr bwMode="auto">
          <a:xfrm>
            <a:off x="755650" y="1125538"/>
            <a:ext cx="7704138" cy="31393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dirty="0"/>
              <a:t>Doporučenou literaturou ke studiu je: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/>
              <a:t>ODVÁRKO, Oldřich a kol. </a:t>
            </a:r>
            <a:r>
              <a:rPr lang="cs-CZ" i="1" dirty="0"/>
              <a:t>Matematika pro střední odborné škola a studijní obory středních odborných učilišť. </a:t>
            </a:r>
            <a:r>
              <a:rPr lang="cs-CZ" i="1" dirty="0" smtClean="0"/>
              <a:t>3. </a:t>
            </a:r>
            <a:r>
              <a:rPr lang="cs-CZ" i="1" dirty="0"/>
              <a:t>část. </a:t>
            </a:r>
            <a:r>
              <a:rPr lang="cs-CZ" i="1" dirty="0" smtClean="0"/>
              <a:t>5</a:t>
            </a:r>
            <a:r>
              <a:rPr lang="cs-CZ" dirty="0" smtClean="0"/>
              <a:t>. </a:t>
            </a:r>
            <a:r>
              <a:rPr lang="cs-CZ" dirty="0"/>
              <a:t>vyd. Havlíčkův Brod: Prometheus, </a:t>
            </a:r>
            <a:r>
              <a:rPr lang="cs-CZ" dirty="0" smtClean="0"/>
              <a:t>1996. </a:t>
            </a:r>
            <a:r>
              <a:rPr lang="cs-CZ" dirty="0"/>
              <a:t>ISBN </a:t>
            </a:r>
            <a:r>
              <a:rPr lang="cs-CZ" dirty="0" smtClean="0"/>
              <a:t>80-7196-039-X, </a:t>
            </a:r>
            <a:r>
              <a:rPr lang="cs-CZ" dirty="0"/>
              <a:t>s. </a:t>
            </a:r>
            <a:r>
              <a:rPr lang="cs-CZ" dirty="0" smtClean="0"/>
              <a:t>91-104</a:t>
            </a:r>
            <a:endParaRPr lang="cs-CZ" dirty="0"/>
          </a:p>
          <a:p>
            <a:pPr eaLnBrk="1" hangingPunct="1"/>
            <a:endParaRPr lang="cs-CZ" dirty="0"/>
          </a:p>
          <a:p>
            <a:pPr eaLnBrk="1" hangingPunct="1"/>
            <a:r>
              <a:rPr lang="cs-CZ" smtClean="0"/>
              <a:t>KUBEŠOVÁ</a:t>
            </a:r>
            <a:r>
              <a:rPr lang="cs-CZ" dirty="0"/>
              <a:t>, Naděžda. </a:t>
            </a:r>
            <a:r>
              <a:rPr lang="cs-CZ" i="1" dirty="0"/>
              <a:t>Matematika- přehled středoškolského učiva. </a:t>
            </a:r>
            <a:r>
              <a:rPr lang="cs-CZ" dirty="0"/>
              <a:t>Dotisk 2. vyd. Třebíč: Petra, 2007. ISBN </a:t>
            </a:r>
            <a:r>
              <a:rPr lang="cs-CZ" dirty="0" smtClean="0"/>
              <a:t>978-80-86873-05-3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pt-BR" dirty="0"/>
              <a:t>AUTOR NEZNÁMÝ. </a:t>
            </a:r>
            <a:r>
              <a:rPr lang="pt-BR" i="1" dirty="0"/>
              <a:t>www.wikipedia.cz</a:t>
            </a:r>
            <a:r>
              <a:rPr lang="pt-BR" dirty="0"/>
              <a:t> [online]. [cit. </a:t>
            </a:r>
            <a:r>
              <a:rPr lang="cs-CZ" dirty="0" smtClean="0"/>
              <a:t>4.9.2012</a:t>
            </a:r>
            <a:r>
              <a:rPr lang="pt-BR" dirty="0" smtClean="0"/>
              <a:t>]. </a:t>
            </a:r>
            <a:r>
              <a:rPr lang="pt-BR" dirty="0"/>
              <a:t>Dostupný na WWW: http://cs.wikipedia.org/wiki/Soubor:Graf_kotangens.png</a:t>
            </a:r>
            <a:endParaRPr lang="cs-CZ" dirty="0"/>
          </a:p>
        </p:txBody>
      </p:sp>
      <p:sp>
        <p:nvSpPr>
          <p:cNvPr id="1536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/>
            <a:r>
              <a:rPr lang="cs-CZ" sz="1000">
                <a:latin typeface="Times New Roman" charset="0"/>
              </a:rPr>
              <a:t>„Autorem materiálu a všech jeho částí, není-li uvedeno jinak, je Ladislav Bencs.”</a:t>
            </a:r>
          </a:p>
        </p:txBody>
      </p:sp>
    </p:spTree>
    <p:extLst>
      <p:ext uri="{BB962C8B-B14F-4D97-AF65-F5344CB8AC3E}">
        <p14:creationId xmlns:p14="http://schemas.microsoft.com/office/powerpoint/2010/main" val="3455137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alent">
  <a:themeElements>
    <a:clrScheme name="Talent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11701</TotalTime>
  <Words>546</Words>
  <Application>Microsoft Office PowerPoint</Application>
  <PresentationFormat>Předvádění na obrazovce (4:3)</PresentationFormat>
  <Paragraphs>81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1_Talent</vt:lpstr>
      <vt:lpstr>Talent</vt:lpstr>
      <vt:lpstr>Equation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NB01</dc:creator>
  <cp:lastModifiedBy>Karel Singer</cp:lastModifiedBy>
  <cp:revision>41</cp:revision>
  <dcterms:created xsi:type="dcterms:W3CDTF">2013-02-14T07:09:25Z</dcterms:created>
  <dcterms:modified xsi:type="dcterms:W3CDTF">2013-02-28T14:53:42Z</dcterms:modified>
</cp:coreProperties>
</file>