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32" r:id="rId1"/>
  </p:sldMasterIdLst>
  <p:notesMasterIdLst>
    <p:notesMasterId r:id="rId9"/>
  </p:notesMasterIdLst>
  <p:sldIdLst>
    <p:sldId id="256" r:id="rId2"/>
    <p:sldId id="257" r:id="rId3"/>
    <p:sldId id="269" r:id="rId4"/>
    <p:sldId id="262" r:id="rId5"/>
    <p:sldId id="268" r:id="rId6"/>
    <p:sldId id="270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200" y="-1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Msgre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smtClean="0"/>
            <a:t>: Mgr</a:t>
          </a:r>
          <a:r>
            <a:rPr lang="cs-CZ" dirty="0" smtClean="0"/>
            <a:t>. Věra Hadravová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Chemické rovnice 1 A,B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Pracovní listy - chemie pro 8. a 9. ročník Z 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 </a:t>
          </a:r>
          <a:r>
            <a:rPr lang="cs-CZ" dirty="0"/>
            <a:t>: </a:t>
          </a:r>
          <a:r>
            <a:rPr lang="cs-CZ" dirty="0" smtClean="0"/>
            <a:t>VY_52 _INOVACE_12_Chemické </a:t>
          </a:r>
          <a:r>
            <a:rPr lang="cs-CZ" smtClean="0"/>
            <a:t>rovnice 1 A,B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 custLinFactNeighborX="1515" custLinFactNeighborY="0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Msgre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smtClean="0"/>
            <a:t>: Mgr</a:t>
          </a:r>
          <a:r>
            <a:rPr lang="cs-CZ" sz="1400" kern="1200" dirty="0" smtClean="0"/>
            <a:t>. Věra Hadravová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</a:t>
          </a:r>
          <a:r>
            <a:rPr lang="cs-CZ" sz="1400" kern="1200" dirty="0"/>
            <a:t>: </a:t>
          </a:r>
          <a:r>
            <a:rPr lang="cs-CZ" sz="1400" kern="1200" dirty="0" smtClean="0"/>
            <a:t>VY_52 _INOVACE_12_Chemické </a:t>
          </a:r>
          <a:r>
            <a:rPr lang="cs-CZ" sz="1400" kern="1200" smtClean="0"/>
            <a:t>rovnice 1 A,B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Pracovní listy - chemie pro 8. a 9. ročník Z 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Chemické rovnice 1 A,B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A7106A-A9DB-49A6-84EB-8B9E2125E623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70264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61735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85260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18061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5756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54759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26988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41414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7794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82035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77149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62179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922014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33" r:id="rId1"/>
    <p:sldLayoutId id="2147484034" r:id="rId2"/>
    <p:sldLayoutId id="2147484035" r:id="rId3"/>
    <p:sldLayoutId id="2147484036" r:id="rId4"/>
    <p:sldLayoutId id="2147484037" r:id="rId5"/>
    <p:sldLayoutId id="2147484038" r:id="rId6"/>
    <p:sldLayoutId id="2147484039" r:id="rId7"/>
    <p:sldLayoutId id="2147484040" r:id="rId8"/>
    <p:sldLayoutId id="2147484041" r:id="rId9"/>
    <p:sldLayoutId id="2147484042" r:id="rId10"/>
    <p:sldLayoutId id="21474840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3875785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183880" cy="763528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1972817"/>
              </p:ext>
            </p:extLst>
          </p:nvPr>
        </p:nvGraphicFramePr>
        <p:xfrm>
          <a:off x="1524000" y="1397000"/>
          <a:ext cx="6096000" cy="321056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 a 9.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</a:t>
                      </a:r>
                      <a:r>
                        <a:rPr lang="cs-CZ" baseline="0" dirty="0" smtClean="0"/>
                        <a:t>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Pracovní list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Interaktivní tabule nebo papírové zadání i řešení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materiálu ( inovace 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Podporuje aktivní zopakování učiva s použitím interaktivní tabule nebo tištěné formy zadání i řešení.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řeší písemně </a:t>
                      </a:r>
                      <a:r>
                        <a:rPr lang="cs-CZ" smtClean="0"/>
                        <a:t>uvedené rovnice.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2615" y="456716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Obsah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794447" y="666523"/>
            <a:ext cx="12968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B0F0"/>
                </a:solidFill>
              </a:rPr>
              <a:t>z</a:t>
            </a:r>
            <a:r>
              <a:rPr lang="cs-CZ" sz="2400" dirty="0" smtClean="0">
                <a:solidFill>
                  <a:srgbClr val="00B0F0"/>
                </a:solidFill>
              </a:rPr>
              <a:t>adání </a:t>
            </a:r>
            <a:r>
              <a:rPr lang="cs-CZ" sz="3200" dirty="0" smtClean="0">
                <a:solidFill>
                  <a:srgbClr val="92D050"/>
                </a:solidFill>
              </a:rPr>
              <a:t>A</a:t>
            </a:r>
            <a:endParaRPr lang="cs-CZ" sz="3200" dirty="0">
              <a:solidFill>
                <a:srgbClr val="92D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83568" y="1366316"/>
            <a:ext cx="7704856" cy="4001095"/>
          </a:xfrm>
          <a:prstGeom prst="rect">
            <a:avLst/>
          </a:prstGeom>
          <a:noFill/>
        </p:spPr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 wrap="square">
            <a:spAutoFit/>
          </a:bodyPr>
          <a:lstStyle/>
          <a:p>
            <a:r>
              <a:rPr lang="cs-CZ" dirty="0"/>
              <a:t> </a:t>
            </a:r>
            <a:endParaRPr lang="cs-CZ" sz="2400" b="1" dirty="0"/>
          </a:p>
          <a:p>
            <a:r>
              <a:rPr lang="cs-CZ" sz="2800" dirty="0" smtClean="0">
                <a:solidFill>
                  <a:srgbClr val="C00000"/>
                </a:solidFill>
              </a:rPr>
              <a:t>Doplň </a:t>
            </a:r>
            <a:r>
              <a:rPr lang="cs-CZ" sz="2800" dirty="0">
                <a:solidFill>
                  <a:srgbClr val="C00000"/>
                </a:solidFill>
              </a:rPr>
              <a:t>a vyčísli rovnice</a:t>
            </a:r>
            <a:r>
              <a:rPr lang="cs-CZ" sz="2800" dirty="0" smtClean="0">
                <a:solidFill>
                  <a:srgbClr val="C00000"/>
                </a:solidFill>
              </a:rPr>
              <a:t>: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800" dirty="0" smtClean="0"/>
              <a:t>HF     </a:t>
            </a:r>
            <a:r>
              <a:rPr lang="cs-CZ" sz="2800" dirty="0"/>
              <a:t>vodík   +    fluor</a:t>
            </a:r>
          </a:p>
          <a:p>
            <a:pPr marL="457200" lvl="0" indent="-457200">
              <a:buFont typeface="+mj-lt"/>
              <a:buAutoNum type="arabicParenR"/>
            </a:pPr>
            <a:r>
              <a:rPr lang="cs-CZ" sz="2800" dirty="0" smtClean="0"/>
              <a:t>vápník  </a:t>
            </a:r>
            <a:r>
              <a:rPr lang="cs-CZ" sz="2800" dirty="0"/>
              <a:t>+  kyslík   </a:t>
            </a:r>
            <a:r>
              <a:rPr lang="cs-CZ" sz="2800" dirty="0" smtClean="0"/>
              <a:t>  oxid </a:t>
            </a:r>
            <a:r>
              <a:rPr lang="cs-CZ" sz="2800" dirty="0"/>
              <a:t>vápenatý</a:t>
            </a:r>
          </a:p>
          <a:p>
            <a:pPr marL="457200" lvl="0" indent="-457200">
              <a:buFont typeface="+mj-lt"/>
              <a:buAutoNum type="arabicParenR"/>
            </a:pPr>
            <a:r>
              <a:rPr lang="cs-CZ" sz="2800" dirty="0" smtClean="0"/>
              <a:t>rozklad </a:t>
            </a:r>
            <a:r>
              <a:rPr lang="cs-CZ" sz="2800" dirty="0"/>
              <a:t>vody</a:t>
            </a:r>
          </a:p>
          <a:p>
            <a:pPr marL="457200" lvl="0" indent="-457200">
              <a:buFont typeface="+mj-lt"/>
              <a:buAutoNum type="arabicParenR"/>
            </a:pPr>
            <a:r>
              <a:rPr lang="cs-CZ" sz="2800" dirty="0" smtClean="0"/>
              <a:t>síra  </a:t>
            </a:r>
            <a:r>
              <a:rPr lang="cs-CZ" sz="2800" dirty="0"/>
              <a:t>+  </a:t>
            </a:r>
            <a:r>
              <a:rPr lang="cs-CZ" sz="2800" dirty="0" smtClean="0"/>
              <a:t>kyslík      oxid siřičitý</a:t>
            </a:r>
          </a:p>
          <a:p>
            <a:pPr lvl="0"/>
            <a:endParaRPr lang="cs-CZ" sz="2400" dirty="0"/>
          </a:p>
          <a:p>
            <a:pPr lvl="0"/>
            <a:endParaRPr lang="cs-CZ" sz="2400" dirty="0" smtClean="0"/>
          </a:p>
          <a:p>
            <a:pPr lvl="0"/>
            <a:endParaRPr lang="cs-CZ" sz="2400" dirty="0"/>
          </a:p>
          <a:p>
            <a:pPr lvl="0"/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0137" y="2188096"/>
            <a:ext cx="40957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3946" y="2628528"/>
            <a:ext cx="40957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501008"/>
            <a:ext cx="40957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23715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460703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Obsah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707904" y="660758"/>
            <a:ext cx="12824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B0F0"/>
                </a:solidFill>
              </a:rPr>
              <a:t>z</a:t>
            </a:r>
            <a:r>
              <a:rPr lang="cs-CZ" sz="2400" dirty="0" smtClean="0">
                <a:solidFill>
                  <a:srgbClr val="00B0F0"/>
                </a:solidFill>
              </a:rPr>
              <a:t>adání </a:t>
            </a:r>
            <a:r>
              <a:rPr lang="cs-CZ" sz="3200" dirty="0" smtClean="0">
                <a:solidFill>
                  <a:srgbClr val="92D050"/>
                </a:solidFill>
              </a:rPr>
              <a:t>B</a:t>
            </a:r>
            <a:endParaRPr lang="cs-CZ" sz="3200" dirty="0">
              <a:solidFill>
                <a:srgbClr val="92D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83568" y="1340768"/>
            <a:ext cx="7704856" cy="4062651"/>
          </a:xfrm>
          <a:prstGeom prst="rect">
            <a:avLst/>
          </a:prstGeom>
          <a:noFill/>
        </p:spPr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 wrap="square">
            <a:spAutoFit/>
          </a:bodyPr>
          <a:lstStyle/>
          <a:p>
            <a:r>
              <a:rPr lang="cs-CZ" dirty="0"/>
              <a:t> </a:t>
            </a:r>
            <a:endParaRPr lang="cs-CZ" sz="2400" b="1" dirty="0"/>
          </a:p>
          <a:p>
            <a:r>
              <a:rPr lang="cs-CZ" sz="2800" dirty="0">
                <a:solidFill>
                  <a:srgbClr val="C00000"/>
                </a:solidFill>
              </a:rPr>
              <a:t>Doplň a vyčísli rovnice</a:t>
            </a:r>
          </a:p>
          <a:p>
            <a:r>
              <a:rPr lang="cs-CZ" sz="2800" dirty="0" smtClean="0"/>
              <a:t>1)  oxid rtuťnatý     rtuť  +  kyslík</a:t>
            </a:r>
          </a:p>
          <a:p>
            <a:r>
              <a:rPr lang="cs-CZ" sz="2800" dirty="0" smtClean="0"/>
              <a:t>2</a:t>
            </a:r>
            <a:r>
              <a:rPr lang="cs-CZ" sz="2800" dirty="0"/>
              <a:t>) </a:t>
            </a:r>
            <a:r>
              <a:rPr lang="cs-CZ" sz="2800" dirty="0" smtClean="0"/>
              <a:t> uhlík </a:t>
            </a:r>
            <a:r>
              <a:rPr lang="cs-CZ" sz="2800" dirty="0"/>
              <a:t>+  kyslík  </a:t>
            </a:r>
            <a:r>
              <a:rPr lang="cs-CZ" sz="2800" dirty="0" smtClean="0"/>
              <a:t>    oxid </a:t>
            </a:r>
            <a:r>
              <a:rPr lang="cs-CZ" sz="2800" dirty="0"/>
              <a:t>uhelnatý</a:t>
            </a:r>
          </a:p>
          <a:p>
            <a:r>
              <a:rPr lang="cs-CZ" sz="2800" dirty="0"/>
              <a:t>3) </a:t>
            </a:r>
            <a:r>
              <a:rPr lang="cs-CZ" sz="2800" dirty="0" smtClean="0"/>
              <a:t> oxid </a:t>
            </a:r>
            <a:r>
              <a:rPr lang="cs-CZ" sz="2800" dirty="0"/>
              <a:t>sírový   </a:t>
            </a:r>
            <a:r>
              <a:rPr lang="cs-CZ" sz="2800" dirty="0" smtClean="0"/>
              <a:t>   oxid </a:t>
            </a:r>
            <a:r>
              <a:rPr lang="cs-CZ" sz="2800" dirty="0"/>
              <a:t>siřičitý  +  kyslík</a:t>
            </a:r>
          </a:p>
          <a:p>
            <a:pPr marL="457200" indent="-457200">
              <a:buAutoNum type="arabicParenR" startAt="4"/>
            </a:pPr>
            <a:r>
              <a:rPr lang="cs-CZ" sz="2800" dirty="0" smtClean="0"/>
              <a:t>draslík  </a:t>
            </a:r>
            <a:r>
              <a:rPr lang="cs-CZ" sz="2800" dirty="0"/>
              <a:t>+  brom    </a:t>
            </a:r>
            <a:r>
              <a:rPr lang="cs-CZ" sz="2800" dirty="0" smtClean="0"/>
              <a:t>  bromid draselný</a:t>
            </a:r>
          </a:p>
          <a:p>
            <a:endParaRPr lang="cs-CZ" sz="28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3541" y="2188096"/>
            <a:ext cx="40957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620144"/>
            <a:ext cx="40957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4273" y="3052192"/>
            <a:ext cx="40957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484240"/>
            <a:ext cx="40957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460703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Obsah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739586" y="629980"/>
            <a:ext cx="12546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B0F0"/>
                </a:solidFill>
              </a:rPr>
              <a:t>ř</a:t>
            </a:r>
            <a:r>
              <a:rPr lang="cs-CZ" sz="2400" dirty="0" smtClean="0">
                <a:solidFill>
                  <a:srgbClr val="00B0F0"/>
                </a:solidFill>
              </a:rPr>
              <a:t>ešení </a:t>
            </a:r>
            <a:r>
              <a:rPr lang="cs-CZ" sz="3200" dirty="0" smtClean="0">
                <a:solidFill>
                  <a:srgbClr val="92D050"/>
                </a:solidFill>
              </a:rPr>
              <a:t>A</a:t>
            </a:r>
            <a:endParaRPr lang="cs-CZ" sz="3200" dirty="0">
              <a:solidFill>
                <a:srgbClr val="92D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15616" y="1340768"/>
            <a:ext cx="7272808" cy="5170646"/>
          </a:xfrm>
          <a:prstGeom prst="rect">
            <a:avLst/>
          </a:prstGeom>
          <a:noFill/>
        </p:spPr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C00000"/>
                </a:solidFill>
              </a:rPr>
              <a:t>Doplň a vyčísli rovnice</a:t>
            </a:r>
            <a:r>
              <a:rPr lang="cs-CZ" sz="2800" dirty="0" smtClean="0">
                <a:solidFill>
                  <a:srgbClr val="C00000"/>
                </a:solidFill>
              </a:rPr>
              <a:t>:</a:t>
            </a:r>
          </a:p>
          <a:p>
            <a:endParaRPr lang="cs-CZ" sz="2000" dirty="0">
              <a:solidFill>
                <a:srgbClr val="C00000"/>
              </a:solidFill>
            </a:endParaRPr>
          </a:p>
          <a:p>
            <a:pPr lvl="0"/>
            <a:r>
              <a:rPr lang="cs-CZ" sz="2800" dirty="0" smtClean="0"/>
              <a:t>1)  HF      vodík   </a:t>
            </a:r>
            <a:r>
              <a:rPr lang="cs-CZ" sz="2800" dirty="0"/>
              <a:t>+    </a:t>
            </a:r>
            <a:r>
              <a:rPr lang="cs-CZ" sz="2800" dirty="0" smtClean="0"/>
              <a:t>fluor     </a:t>
            </a:r>
          </a:p>
          <a:p>
            <a:pPr lvl="0"/>
            <a:r>
              <a:rPr lang="cs-CZ" sz="2800" dirty="0" smtClean="0"/>
              <a:t>  	</a:t>
            </a:r>
            <a:r>
              <a:rPr lang="cs-CZ" sz="2800" dirty="0" smtClean="0">
                <a:solidFill>
                  <a:srgbClr val="C00000"/>
                </a:solidFill>
              </a:rPr>
              <a:t>2HF      H</a:t>
            </a:r>
            <a:r>
              <a:rPr lang="cs-CZ" sz="2800" baseline="-25000" dirty="0" smtClean="0">
                <a:solidFill>
                  <a:srgbClr val="C00000"/>
                </a:solidFill>
              </a:rPr>
              <a:t>2   </a:t>
            </a:r>
            <a:r>
              <a:rPr lang="cs-CZ" sz="2800" dirty="0">
                <a:solidFill>
                  <a:srgbClr val="C00000"/>
                </a:solidFill>
              </a:rPr>
              <a:t>+  </a:t>
            </a:r>
            <a:r>
              <a:rPr lang="cs-CZ" sz="2800" dirty="0" smtClean="0">
                <a:solidFill>
                  <a:srgbClr val="C00000"/>
                </a:solidFill>
              </a:rPr>
              <a:t>2F</a:t>
            </a:r>
            <a:endParaRPr lang="cs-CZ" sz="2800" dirty="0">
              <a:solidFill>
                <a:srgbClr val="C00000"/>
              </a:solidFill>
            </a:endParaRPr>
          </a:p>
          <a:p>
            <a:pPr lvl="0"/>
            <a:r>
              <a:rPr lang="cs-CZ" sz="2800" dirty="0" smtClean="0"/>
              <a:t>2)  vápník  </a:t>
            </a:r>
            <a:r>
              <a:rPr lang="cs-CZ" sz="2800" dirty="0"/>
              <a:t>+  kyslík   </a:t>
            </a:r>
            <a:r>
              <a:rPr lang="cs-CZ" sz="2800" dirty="0" smtClean="0"/>
              <a:t>  oxid vápenatý </a:t>
            </a:r>
          </a:p>
          <a:p>
            <a:pPr lvl="0"/>
            <a:r>
              <a:rPr lang="cs-CZ" sz="2800" dirty="0" smtClean="0">
                <a:solidFill>
                  <a:srgbClr val="C00000"/>
                </a:solidFill>
              </a:rPr>
              <a:t>	2 Ca + </a:t>
            </a:r>
            <a:r>
              <a:rPr lang="cs-CZ" sz="2800" dirty="0">
                <a:solidFill>
                  <a:srgbClr val="C00000"/>
                </a:solidFill>
              </a:rPr>
              <a:t>O</a:t>
            </a:r>
            <a:r>
              <a:rPr lang="cs-CZ" sz="2800" baseline="-25000" dirty="0">
                <a:solidFill>
                  <a:srgbClr val="C00000"/>
                </a:solidFill>
              </a:rPr>
              <a:t>2</a:t>
            </a:r>
            <a:r>
              <a:rPr lang="cs-CZ" sz="2800" dirty="0">
                <a:solidFill>
                  <a:srgbClr val="C00000"/>
                </a:solidFill>
              </a:rPr>
              <a:t>  </a:t>
            </a:r>
            <a:r>
              <a:rPr lang="cs-CZ" sz="2800" dirty="0" smtClean="0">
                <a:solidFill>
                  <a:srgbClr val="C00000"/>
                </a:solidFill>
              </a:rPr>
              <a:t>    2CaO </a:t>
            </a:r>
            <a:endParaRPr lang="cs-CZ" sz="2800" dirty="0">
              <a:solidFill>
                <a:srgbClr val="C00000"/>
              </a:solidFill>
            </a:endParaRPr>
          </a:p>
          <a:p>
            <a:pPr lvl="0"/>
            <a:r>
              <a:rPr lang="cs-CZ" sz="2800" dirty="0" smtClean="0"/>
              <a:t>3)  rozklad vody      </a:t>
            </a:r>
          </a:p>
          <a:p>
            <a:pPr lvl="0"/>
            <a:r>
              <a:rPr lang="cs-CZ" sz="2800" dirty="0" smtClean="0"/>
              <a:t> 	</a:t>
            </a:r>
            <a:r>
              <a:rPr lang="cs-CZ" sz="2800" dirty="0" smtClean="0">
                <a:solidFill>
                  <a:srgbClr val="C00000"/>
                </a:solidFill>
              </a:rPr>
              <a:t>2H</a:t>
            </a:r>
            <a:r>
              <a:rPr lang="cs-CZ" sz="2800" baseline="-25000" dirty="0" smtClean="0">
                <a:solidFill>
                  <a:srgbClr val="C00000"/>
                </a:solidFill>
              </a:rPr>
              <a:t>2</a:t>
            </a:r>
            <a:r>
              <a:rPr lang="cs-CZ" sz="2800" dirty="0" smtClean="0">
                <a:solidFill>
                  <a:srgbClr val="C00000"/>
                </a:solidFill>
              </a:rPr>
              <a:t>O       2H</a:t>
            </a:r>
            <a:r>
              <a:rPr lang="cs-CZ" sz="2800" baseline="-25000" dirty="0" smtClean="0">
                <a:solidFill>
                  <a:srgbClr val="C00000"/>
                </a:solidFill>
              </a:rPr>
              <a:t>2 </a:t>
            </a:r>
            <a:r>
              <a:rPr lang="cs-CZ" sz="2800" dirty="0" smtClean="0">
                <a:solidFill>
                  <a:srgbClr val="C00000"/>
                </a:solidFill>
              </a:rPr>
              <a:t> </a:t>
            </a:r>
            <a:r>
              <a:rPr lang="cs-CZ" sz="2800" dirty="0">
                <a:solidFill>
                  <a:srgbClr val="C00000"/>
                </a:solidFill>
              </a:rPr>
              <a:t>+ O</a:t>
            </a:r>
            <a:r>
              <a:rPr lang="cs-CZ" sz="2800" baseline="-25000" dirty="0">
                <a:solidFill>
                  <a:srgbClr val="C00000"/>
                </a:solidFill>
              </a:rPr>
              <a:t>2 </a:t>
            </a:r>
            <a:endParaRPr lang="cs-CZ" sz="2800" dirty="0">
              <a:solidFill>
                <a:srgbClr val="C00000"/>
              </a:solidFill>
            </a:endParaRPr>
          </a:p>
          <a:p>
            <a:pPr lvl="0"/>
            <a:r>
              <a:rPr lang="cs-CZ" sz="2800" dirty="0" smtClean="0"/>
              <a:t>4)  síra  </a:t>
            </a:r>
            <a:r>
              <a:rPr lang="cs-CZ" sz="2800" dirty="0"/>
              <a:t>+  kyslík    oxid </a:t>
            </a:r>
            <a:r>
              <a:rPr lang="cs-CZ" sz="2800" dirty="0" smtClean="0"/>
              <a:t>siřičitý</a:t>
            </a:r>
          </a:p>
          <a:p>
            <a:pPr lvl="0"/>
            <a:r>
              <a:rPr lang="cs-CZ" sz="2800" dirty="0" smtClean="0"/>
              <a:t> 	</a:t>
            </a:r>
            <a:r>
              <a:rPr lang="cs-CZ" sz="2800" dirty="0" smtClean="0">
                <a:solidFill>
                  <a:srgbClr val="C00000"/>
                </a:solidFill>
              </a:rPr>
              <a:t>S   </a:t>
            </a:r>
            <a:r>
              <a:rPr lang="cs-CZ" sz="2800" dirty="0">
                <a:solidFill>
                  <a:srgbClr val="C00000"/>
                </a:solidFill>
              </a:rPr>
              <a:t>+    O</a:t>
            </a:r>
            <a:r>
              <a:rPr lang="cs-CZ" sz="2800" baseline="-25000" dirty="0">
                <a:solidFill>
                  <a:srgbClr val="C00000"/>
                </a:solidFill>
              </a:rPr>
              <a:t>2    </a:t>
            </a:r>
            <a:r>
              <a:rPr lang="cs-CZ" sz="2800" dirty="0">
                <a:solidFill>
                  <a:srgbClr val="C00000"/>
                </a:solidFill>
              </a:rPr>
              <a:t>  </a:t>
            </a:r>
            <a:r>
              <a:rPr lang="cs-CZ" sz="2800" dirty="0" smtClean="0">
                <a:solidFill>
                  <a:srgbClr val="C00000"/>
                </a:solidFill>
              </a:rPr>
              <a:t> SO</a:t>
            </a:r>
            <a:r>
              <a:rPr lang="cs-CZ" sz="2800" baseline="-25000" dirty="0" smtClean="0">
                <a:solidFill>
                  <a:srgbClr val="C00000"/>
                </a:solidFill>
              </a:rPr>
              <a:t>2</a:t>
            </a:r>
          </a:p>
          <a:p>
            <a:pPr lvl="0"/>
            <a:endParaRPr lang="cs-CZ" sz="2000" dirty="0">
              <a:solidFill>
                <a:srgbClr val="C00000"/>
              </a:solidFill>
            </a:endParaRPr>
          </a:p>
          <a:p>
            <a:r>
              <a:rPr lang="cs-CZ" sz="2000" dirty="0"/>
              <a:t>     </a:t>
            </a:r>
          </a:p>
          <a:p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2956" y="2261220"/>
            <a:ext cx="40957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8771" y="2636912"/>
            <a:ext cx="40957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365104"/>
            <a:ext cx="409575" cy="304800"/>
          </a:xfrm>
          <a:prstGeom prst="rect">
            <a:avLst/>
          </a:prstGeom>
          <a:noFill/>
          <a:ln>
            <a:noFill/>
          </a:ln>
          <a:effectLst/>
          <a:extLst/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3277" y="4762847"/>
            <a:ext cx="40957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1173" y="3464818"/>
            <a:ext cx="40957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3112" y="3089920"/>
            <a:ext cx="40957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4538" y="5154116"/>
            <a:ext cx="40957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2047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460703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Obsah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739586" y="624018"/>
            <a:ext cx="12402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B0F0"/>
                </a:solidFill>
              </a:rPr>
              <a:t>ř</a:t>
            </a:r>
            <a:r>
              <a:rPr lang="cs-CZ" sz="2400" dirty="0" smtClean="0">
                <a:solidFill>
                  <a:srgbClr val="00B0F0"/>
                </a:solidFill>
              </a:rPr>
              <a:t>ešení </a:t>
            </a:r>
            <a:r>
              <a:rPr lang="cs-CZ" sz="3200" dirty="0" smtClean="0">
                <a:solidFill>
                  <a:srgbClr val="92D050"/>
                </a:solidFill>
              </a:rPr>
              <a:t>B</a:t>
            </a:r>
            <a:endParaRPr lang="cs-CZ" sz="3200" dirty="0">
              <a:solidFill>
                <a:srgbClr val="92D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15616" y="1052736"/>
            <a:ext cx="6984776" cy="5447645"/>
          </a:xfrm>
          <a:prstGeom prst="rect">
            <a:avLst/>
          </a:prstGeom>
          <a:noFill/>
        </p:spPr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C00000"/>
                </a:solidFill>
              </a:rPr>
              <a:t>Doplň a vyčísli rovnice</a:t>
            </a:r>
            <a:r>
              <a:rPr lang="cs-CZ" sz="2800" dirty="0" smtClean="0">
                <a:solidFill>
                  <a:srgbClr val="C00000"/>
                </a:solidFill>
              </a:rPr>
              <a:t>:</a:t>
            </a:r>
          </a:p>
          <a:p>
            <a:endParaRPr lang="cs-CZ" sz="2800" dirty="0" smtClean="0">
              <a:solidFill>
                <a:srgbClr val="C00000"/>
              </a:solidFill>
            </a:endParaRPr>
          </a:p>
          <a:p>
            <a:pPr marL="457200" indent="-457200">
              <a:buFont typeface="+mj-lt"/>
              <a:buAutoNum type="arabicParenR"/>
            </a:pPr>
            <a:r>
              <a:rPr lang="cs-CZ" sz="2800" dirty="0" smtClean="0"/>
              <a:t>oxid </a:t>
            </a:r>
            <a:r>
              <a:rPr lang="cs-CZ" sz="2800" dirty="0"/>
              <a:t>rtuťnatý     </a:t>
            </a:r>
            <a:r>
              <a:rPr lang="cs-CZ" sz="2800" dirty="0" smtClean="0"/>
              <a:t> rtuť  </a:t>
            </a:r>
            <a:r>
              <a:rPr lang="cs-CZ" sz="2800" dirty="0"/>
              <a:t>+  </a:t>
            </a:r>
            <a:r>
              <a:rPr lang="cs-CZ" sz="2800" dirty="0" smtClean="0"/>
              <a:t>kyslík   		</a:t>
            </a:r>
            <a:r>
              <a:rPr lang="cs-CZ" sz="2800" dirty="0" smtClean="0">
                <a:solidFill>
                  <a:srgbClr val="C00000"/>
                </a:solidFill>
              </a:rPr>
              <a:t>2HgO      2 Hg</a:t>
            </a:r>
            <a:r>
              <a:rPr lang="cs-CZ" sz="2800" baseline="-25000" dirty="0" smtClean="0">
                <a:solidFill>
                  <a:srgbClr val="C00000"/>
                </a:solidFill>
              </a:rPr>
              <a:t>    </a:t>
            </a:r>
            <a:r>
              <a:rPr lang="cs-CZ" sz="2800" dirty="0">
                <a:solidFill>
                  <a:srgbClr val="C00000"/>
                </a:solidFill>
              </a:rPr>
              <a:t>+ </a:t>
            </a:r>
            <a:r>
              <a:rPr lang="cs-CZ" sz="2800" dirty="0" smtClean="0">
                <a:solidFill>
                  <a:srgbClr val="C00000"/>
                </a:solidFill>
              </a:rPr>
              <a:t> O</a:t>
            </a:r>
            <a:r>
              <a:rPr lang="cs-CZ" sz="2800" baseline="-25000" dirty="0" smtClean="0">
                <a:solidFill>
                  <a:srgbClr val="C00000"/>
                </a:solidFill>
              </a:rPr>
              <a:t>2</a:t>
            </a:r>
            <a:r>
              <a:rPr lang="cs-CZ" sz="2800" dirty="0" smtClean="0">
                <a:solidFill>
                  <a:srgbClr val="C00000"/>
                </a:solidFill>
              </a:rPr>
              <a:t>        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800" dirty="0" smtClean="0"/>
              <a:t>uhlík </a:t>
            </a:r>
            <a:r>
              <a:rPr lang="cs-CZ" sz="2800" dirty="0"/>
              <a:t>+  kyslík  </a:t>
            </a:r>
            <a:r>
              <a:rPr lang="cs-CZ" sz="2800" dirty="0" smtClean="0"/>
              <a:t>    oxid uhelnatý   			</a:t>
            </a:r>
            <a:r>
              <a:rPr lang="cs-CZ" sz="2800" dirty="0" smtClean="0">
                <a:solidFill>
                  <a:srgbClr val="C00000"/>
                </a:solidFill>
              </a:rPr>
              <a:t>2 </a:t>
            </a:r>
            <a:r>
              <a:rPr lang="cs-CZ" sz="2800" dirty="0">
                <a:solidFill>
                  <a:srgbClr val="C00000"/>
                </a:solidFill>
              </a:rPr>
              <a:t>C  +  O</a:t>
            </a:r>
            <a:r>
              <a:rPr lang="cs-CZ" sz="2800" baseline="-25000" dirty="0">
                <a:solidFill>
                  <a:srgbClr val="C00000"/>
                </a:solidFill>
              </a:rPr>
              <a:t>2</a:t>
            </a:r>
            <a:r>
              <a:rPr lang="cs-CZ" sz="2800" dirty="0">
                <a:solidFill>
                  <a:srgbClr val="C00000"/>
                </a:solidFill>
              </a:rPr>
              <a:t>   </a:t>
            </a:r>
            <a:r>
              <a:rPr lang="cs-CZ" sz="2800" dirty="0" smtClean="0">
                <a:solidFill>
                  <a:srgbClr val="C00000"/>
                </a:solidFill>
              </a:rPr>
              <a:t>   2CO </a:t>
            </a:r>
            <a:endParaRPr lang="cs-CZ" sz="2800" dirty="0">
              <a:solidFill>
                <a:srgbClr val="C00000"/>
              </a:solidFill>
            </a:endParaRPr>
          </a:p>
          <a:p>
            <a:pPr marL="361950" lvl="0" indent="-361950">
              <a:buFont typeface="+mj-lt"/>
              <a:buAutoNum type="arabicParenR"/>
            </a:pPr>
            <a:r>
              <a:rPr lang="cs-CZ" sz="2800" dirty="0" smtClean="0"/>
              <a:t>oxid </a:t>
            </a:r>
            <a:r>
              <a:rPr lang="cs-CZ" sz="2800" dirty="0"/>
              <a:t>sírový   </a:t>
            </a:r>
            <a:r>
              <a:rPr lang="cs-CZ" sz="2800" dirty="0" smtClean="0"/>
              <a:t>   oxid siřičitý + kyslík   		</a:t>
            </a:r>
            <a:r>
              <a:rPr lang="cs-CZ" sz="2800" dirty="0" smtClean="0">
                <a:solidFill>
                  <a:srgbClr val="C00000"/>
                </a:solidFill>
              </a:rPr>
              <a:t>2SO</a:t>
            </a:r>
            <a:r>
              <a:rPr lang="cs-CZ" sz="2800" baseline="-25000" dirty="0" smtClean="0">
                <a:solidFill>
                  <a:srgbClr val="C00000"/>
                </a:solidFill>
              </a:rPr>
              <a:t>3</a:t>
            </a:r>
            <a:r>
              <a:rPr lang="cs-CZ" sz="2800" dirty="0" smtClean="0">
                <a:solidFill>
                  <a:srgbClr val="C00000"/>
                </a:solidFill>
              </a:rPr>
              <a:t>     2SO</a:t>
            </a:r>
            <a:r>
              <a:rPr lang="cs-CZ" sz="2800" baseline="-25000" dirty="0" smtClean="0">
                <a:solidFill>
                  <a:srgbClr val="C00000"/>
                </a:solidFill>
              </a:rPr>
              <a:t>2 </a:t>
            </a:r>
            <a:r>
              <a:rPr lang="cs-CZ" sz="2800" dirty="0" smtClean="0">
                <a:solidFill>
                  <a:srgbClr val="C00000"/>
                </a:solidFill>
              </a:rPr>
              <a:t>+O</a:t>
            </a:r>
            <a:r>
              <a:rPr lang="cs-CZ" sz="2800" baseline="-25000" dirty="0" smtClean="0">
                <a:solidFill>
                  <a:srgbClr val="C00000"/>
                </a:solidFill>
              </a:rPr>
              <a:t>2 </a:t>
            </a:r>
            <a:endParaRPr lang="cs-CZ" sz="2800" dirty="0">
              <a:solidFill>
                <a:srgbClr val="C00000"/>
              </a:solidFill>
            </a:endParaRPr>
          </a:p>
          <a:p>
            <a:pPr marL="361950" lvl="0" indent="-361950">
              <a:buFont typeface="+mj-lt"/>
              <a:buAutoNum type="arabicParenR"/>
            </a:pPr>
            <a:r>
              <a:rPr lang="cs-CZ" sz="2800" dirty="0" smtClean="0"/>
              <a:t>draslík  </a:t>
            </a:r>
            <a:r>
              <a:rPr lang="cs-CZ" sz="2800" dirty="0"/>
              <a:t>+  brom    </a:t>
            </a:r>
            <a:r>
              <a:rPr lang="cs-CZ" sz="2800" dirty="0" smtClean="0"/>
              <a:t> bromid draselný  			</a:t>
            </a:r>
            <a:r>
              <a:rPr lang="cs-CZ" sz="2800" dirty="0" smtClean="0">
                <a:solidFill>
                  <a:srgbClr val="C00000"/>
                </a:solidFill>
              </a:rPr>
              <a:t>2 </a:t>
            </a:r>
            <a:r>
              <a:rPr lang="cs-CZ" sz="2800" dirty="0">
                <a:solidFill>
                  <a:srgbClr val="C00000"/>
                </a:solidFill>
              </a:rPr>
              <a:t>K </a:t>
            </a:r>
            <a:r>
              <a:rPr lang="cs-CZ" sz="2800" dirty="0" smtClean="0">
                <a:solidFill>
                  <a:srgbClr val="C00000"/>
                </a:solidFill>
              </a:rPr>
              <a:t>+  </a:t>
            </a:r>
            <a:r>
              <a:rPr lang="cs-CZ" sz="2800" dirty="0">
                <a:solidFill>
                  <a:srgbClr val="C00000"/>
                </a:solidFill>
              </a:rPr>
              <a:t>Br</a:t>
            </a:r>
            <a:r>
              <a:rPr lang="cs-CZ" sz="2800" baseline="-25000" dirty="0">
                <a:solidFill>
                  <a:srgbClr val="C00000"/>
                </a:solidFill>
              </a:rPr>
              <a:t>2    </a:t>
            </a:r>
            <a:r>
              <a:rPr lang="cs-CZ" sz="2800" dirty="0">
                <a:solidFill>
                  <a:srgbClr val="C00000"/>
                </a:solidFill>
              </a:rPr>
              <a:t>  2KBr</a:t>
            </a:r>
          </a:p>
          <a:p>
            <a:r>
              <a:rPr lang="cs-CZ" sz="2800" dirty="0"/>
              <a:t>     </a:t>
            </a:r>
          </a:p>
          <a:p>
            <a:endParaRPr lang="cs-CZ" sz="2000" dirty="0">
              <a:solidFill>
                <a:srgbClr val="C00000"/>
              </a:solidFill>
            </a:endParaRPr>
          </a:p>
          <a:p>
            <a:endParaRPr lang="cs-CZ" sz="20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5124" y="2049810"/>
            <a:ext cx="40957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0762" y="2484512"/>
            <a:ext cx="40957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5124" y="2938289"/>
            <a:ext cx="40957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6901" y="4132312"/>
            <a:ext cx="40957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7569" y="3776558"/>
            <a:ext cx="40957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5598" y="4581128"/>
            <a:ext cx="40957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1211" y="3295828"/>
            <a:ext cx="40957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1211" y="5013176"/>
            <a:ext cx="40957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89243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183880" cy="1051560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183880" cy="108012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archiv autorky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514</TotalTime>
  <Words>196</Words>
  <Application>Microsoft Office PowerPoint</Application>
  <PresentationFormat>Předvádění na obrazovce (4:3)</PresentationFormat>
  <Paragraphs>63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Vlada</cp:lastModifiedBy>
  <cp:revision>80</cp:revision>
  <dcterms:created xsi:type="dcterms:W3CDTF">2011-08-21T15:31:45Z</dcterms:created>
  <dcterms:modified xsi:type="dcterms:W3CDTF">2011-12-31T16:28:02Z</dcterms:modified>
</cp:coreProperties>
</file>