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7"/>
  </p:notesMasterIdLst>
  <p:sldIdLst>
    <p:sldId id="262" r:id="rId2"/>
    <p:sldId id="257" r:id="rId3"/>
    <p:sldId id="260" r:id="rId4"/>
    <p:sldId id="258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014" y="-7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/>
            <a:t>Název školy: Základní škola Dolní Benešov, příspěvková organizace   </a:t>
          </a:r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/>
            <a:t>Autor: Mgr. Lucie Hamplová</a:t>
          </a:r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VY_32_INOVACE_02_Matematika 6. a 7.r.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Téma: </a:t>
          </a:r>
          <a:r>
            <a:rPr lang="cs-CZ" dirty="0" smtClean="0"/>
            <a:t>Pojmy-jednosměrka1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projektu:CZ.1.07/1.4.00/21.1262</a:t>
          </a:r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 custLinFactNeighborX="62287" custLinFactNeighborY="-502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X="-427" custLinFactNeighborY="12456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BD4E34-A2F3-4275-A225-F99022729C95}" type="presOf" srcId="{445C7998-7549-48B0-BD68-D4F0167F02E5}" destId="{BC35EE03-4121-4EF9-923D-7CB6D30D358D}" srcOrd="0" destOrd="0" presId="urn:microsoft.com/office/officeart/2005/8/layout/target3"/>
    <dgm:cxn modelId="{999C7B9D-9ABD-4BD2-8897-B021CE07A2B9}" type="presOf" srcId="{FBBFC3EA-9D9D-4F3A-BEA6-9C2C0E46BF20}" destId="{643EA938-EDE0-4533-ACCC-D2BD6F3A527C}" srcOrd="0" destOrd="0" presId="urn:microsoft.com/office/officeart/2005/8/layout/target3"/>
    <dgm:cxn modelId="{C2296879-3B2A-4846-94D7-75E0061915AD}" type="presOf" srcId="{C73C7642-F245-4585-8F88-243F9FAEF6CA}" destId="{9A9B6F4F-B6FF-4F2D-B640-A8473E589523}" srcOrd="0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D1CA5B22-52A0-41F3-9C04-06796BF9BE80}" type="presOf" srcId="{EBC41103-E2E5-4D48-9B4B-425520D3D098}" destId="{3BA01B75-849B-4716-8BCD-084A86FF328F}" srcOrd="0" destOrd="0" presId="urn:microsoft.com/office/officeart/2005/8/layout/target3"/>
    <dgm:cxn modelId="{E7EA8900-254E-471A-B978-69D547D49C65}" type="presOf" srcId="{EBC41103-E2E5-4D48-9B4B-425520D3D098}" destId="{A27B6496-BF1B-4384-9217-9659064D5D6A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44033A87-E62B-492F-95E8-26C689148648}" type="presOf" srcId="{445C7998-7549-48B0-BD68-D4F0167F02E5}" destId="{4D19AB04-24FA-40C2-B203-52AE3D15E171}" srcOrd="1" destOrd="0" presId="urn:microsoft.com/office/officeart/2005/8/layout/target3"/>
    <dgm:cxn modelId="{1A8E9F54-49A7-4428-B5FB-9283F1852771}" type="presOf" srcId="{FBBFC3EA-9D9D-4F3A-BEA6-9C2C0E46BF20}" destId="{832BF48F-0145-4429-9E02-8FCA946CCE9E}" srcOrd="1" destOrd="0" presId="urn:microsoft.com/office/officeart/2005/8/layout/target3"/>
    <dgm:cxn modelId="{E7633B61-D0C4-4184-877D-E829C308EF3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74FE300B-4641-49BC-ADEA-A5533A3C13C5}" type="presOf" srcId="{019433A1-1324-4DE1-9E6F-32B851095F74}" destId="{A3817367-F2BC-482F-8832-FA00B51DCCF3}" srcOrd="0" destOrd="0" presId="urn:microsoft.com/office/officeart/2005/8/layout/target3"/>
    <dgm:cxn modelId="{CE6172A8-AE9C-445E-9704-842C75F7A712}" type="presOf" srcId="{C73C7642-F245-4585-8F88-243F9FAEF6CA}" destId="{59F530CB-4999-43B3-A00D-6AB53886BD77}" srcOrd="1" destOrd="0" presId="urn:microsoft.com/office/officeart/2005/8/layout/target3"/>
    <dgm:cxn modelId="{A6BE8DB2-D270-4F6A-BD13-B5741F57D4F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80F0CF3B-B768-418D-AEB7-D30BB2F9CCEA}" type="presParOf" srcId="{71045F8C-00FA-488E-A7BD-E2E6753D979D}" destId="{3577EC6B-C980-4F34-8C69-4365E7B8FC8C}" srcOrd="0" destOrd="0" presId="urn:microsoft.com/office/officeart/2005/8/layout/target3"/>
    <dgm:cxn modelId="{6D469975-6E81-4A70-95E3-59556F4B9E27}" type="presParOf" srcId="{71045F8C-00FA-488E-A7BD-E2E6753D979D}" destId="{6940EB87-DC1D-4BC3-9408-9AC2E1FFC039}" srcOrd="1" destOrd="0" presId="urn:microsoft.com/office/officeart/2005/8/layout/target3"/>
    <dgm:cxn modelId="{E3ED162F-98FB-4BC3-85F1-C8F22FD756A6}" type="presParOf" srcId="{71045F8C-00FA-488E-A7BD-E2E6753D979D}" destId="{BC35EE03-4121-4EF9-923D-7CB6D30D358D}" srcOrd="2" destOrd="0" presId="urn:microsoft.com/office/officeart/2005/8/layout/target3"/>
    <dgm:cxn modelId="{2F976905-8CDB-4644-8951-E0CBBB2C087E}" type="presParOf" srcId="{71045F8C-00FA-488E-A7BD-E2E6753D979D}" destId="{C95EEA27-3CBF-4645-A92D-9D8AF5C1CBFC}" srcOrd="3" destOrd="0" presId="urn:microsoft.com/office/officeart/2005/8/layout/target3"/>
    <dgm:cxn modelId="{67036E02-896F-4444-83A2-0A8C60BCC0ED}" type="presParOf" srcId="{71045F8C-00FA-488E-A7BD-E2E6753D979D}" destId="{851BB866-B6AE-4566-893F-4C635BA974FC}" srcOrd="4" destOrd="0" presId="urn:microsoft.com/office/officeart/2005/8/layout/target3"/>
    <dgm:cxn modelId="{D0209497-41F2-4398-B053-AB0808C5F064}" type="presParOf" srcId="{71045F8C-00FA-488E-A7BD-E2E6753D979D}" destId="{643EA938-EDE0-4533-ACCC-D2BD6F3A527C}" srcOrd="5" destOrd="0" presId="urn:microsoft.com/office/officeart/2005/8/layout/target3"/>
    <dgm:cxn modelId="{9DB577D0-50EB-4FE8-AB10-184F713E2690}" type="presParOf" srcId="{71045F8C-00FA-488E-A7BD-E2E6753D979D}" destId="{92F31B18-D66D-4CC7-89B9-378928DE877D}" srcOrd="6" destOrd="0" presId="urn:microsoft.com/office/officeart/2005/8/layout/target3"/>
    <dgm:cxn modelId="{670CF1A6-272F-490B-BFA6-42676B475880}" type="presParOf" srcId="{71045F8C-00FA-488E-A7BD-E2E6753D979D}" destId="{902074E1-B931-4618-97F1-FADBE82E9C3C}" srcOrd="7" destOrd="0" presId="urn:microsoft.com/office/officeart/2005/8/layout/target3"/>
    <dgm:cxn modelId="{0EE19856-CC58-426D-88DA-20079ECC95EE}" type="presParOf" srcId="{71045F8C-00FA-488E-A7BD-E2E6753D979D}" destId="{A3817367-F2BC-482F-8832-FA00B51DCCF3}" srcOrd="8" destOrd="0" presId="urn:microsoft.com/office/officeart/2005/8/layout/target3"/>
    <dgm:cxn modelId="{F0707C5C-5C79-4E14-9B06-237EDC32CC82}" type="presParOf" srcId="{71045F8C-00FA-488E-A7BD-E2E6753D979D}" destId="{2DD79E57-A63E-47D4-A1AB-6DF333476AD4}" srcOrd="9" destOrd="0" presId="urn:microsoft.com/office/officeart/2005/8/layout/target3"/>
    <dgm:cxn modelId="{9867145C-F4C4-4FAB-9A7D-09DE4C51A0EB}" type="presParOf" srcId="{71045F8C-00FA-488E-A7BD-E2E6753D979D}" destId="{648967D3-ED80-4214-8D87-4E7012561E4A}" srcOrd="10" destOrd="0" presId="urn:microsoft.com/office/officeart/2005/8/layout/target3"/>
    <dgm:cxn modelId="{D47912A4-14F8-4ABB-A22E-FF9FCE2F78E6}" type="presParOf" srcId="{71045F8C-00FA-488E-A7BD-E2E6753D979D}" destId="{9A9B6F4F-B6FF-4F2D-B640-A8473E589523}" srcOrd="11" destOrd="0" presId="urn:microsoft.com/office/officeart/2005/8/layout/target3"/>
    <dgm:cxn modelId="{6F5EA123-56FD-4603-A811-84C05FA47CF0}" type="presParOf" srcId="{71045F8C-00FA-488E-A7BD-E2E6753D979D}" destId="{13BD0FAF-9F2C-4708-9E63-A8E8E5252943}" srcOrd="12" destOrd="0" presId="urn:microsoft.com/office/officeart/2005/8/layout/target3"/>
    <dgm:cxn modelId="{1E5E1A8B-5257-4F54-8DA0-862AA12E8E3B}" type="presParOf" srcId="{71045F8C-00FA-488E-A7BD-E2E6753D979D}" destId="{6821E7C9-5E4B-45FA-8F82-01E6F26FAA25}" srcOrd="13" destOrd="0" presId="urn:microsoft.com/office/officeart/2005/8/layout/target3"/>
    <dgm:cxn modelId="{B8C85A85-93A5-4ED1-9ED0-1313D79A6845}" type="presParOf" srcId="{71045F8C-00FA-488E-A7BD-E2E6753D979D}" destId="{3BA01B75-849B-4716-8BCD-084A86FF328F}" srcOrd="14" destOrd="0" presId="urn:microsoft.com/office/officeart/2005/8/layout/target3"/>
    <dgm:cxn modelId="{58332C80-E039-4DBB-A41E-ED691EF48681}" type="presParOf" srcId="{71045F8C-00FA-488E-A7BD-E2E6753D979D}" destId="{4D19AB04-24FA-40C2-B203-52AE3D15E171}" srcOrd="15" destOrd="0" presId="urn:microsoft.com/office/officeart/2005/8/layout/target3"/>
    <dgm:cxn modelId="{D37A6F70-AC24-43F8-975B-6B8D36C1F4E3}" type="presParOf" srcId="{71045F8C-00FA-488E-A7BD-E2E6753D979D}" destId="{832BF48F-0145-4429-9E02-8FCA946CCE9E}" srcOrd="16" destOrd="0" presId="urn:microsoft.com/office/officeart/2005/8/layout/target3"/>
    <dgm:cxn modelId="{3195F26D-9523-4B1D-B8AE-B29E444FC758}" type="presParOf" srcId="{71045F8C-00FA-488E-A7BD-E2E6753D979D}" destId="{E7297F21-D4FD-4A41-AE58-814D01A6B5E7}" srcOrd="17" destOrd="0" presId="urn:microsoft.com/office/officeart/2005/8/layout/target3"/>
    <dgm:cxn modelId="{C838FDF7-55E5-436A-AB58-0D0FA6FF828A}" type="presParOf" srcId="{71045F8C-00FA-488E-A7BD-E2E6753D979D}" destId="{59F530CB-4999-43B3-A00D-6AB53886BD77}" srcOrd="18" destOrd="0" presId="urn:microsoft.com/office/officeart/2005/8/layout/target3"/>
    <dgm:cxn modelId="{95858E86-912C-429A-AFD5-2776F970E9A1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3284984" cy="32849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1642492" y="0"/>
          <a:ext cx="6350396" cy="32849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/>
            <a:t>Název školy: Základní škola Dolní Benešov, příspěvková organizace   </a:t>
          </a:r>
        </a:p>
      </dsp:txBody>
      <dsp:txXfrm>
        <a:off x="1642492" y="0"/>
        <a:ext cx="6350396" cy="525597"/>
      </dsp:txXfrm>
    </dsp:sp>
    <dsp:sp modelId="{851BB866-B6AE-4566-893F-4C635BA974FC}">
      <dsp:nvSpPr>
        <dsp:cNvPr id="0" name=""/>
        <dsp:cNvSpPr/>
      </dsp:nvSpPr>
      <dsp:spPr>
        <a:xfrm>
          <a:off x="1961356" y="512569"/>
          <a:ext cx="2595137" cy="259513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1642492" y="525597"/>
          <a:ext cx="6350396" cy="259513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/>
            <a:t>Autor: Mgr. Lucie Hamplová</a:t>
          </a:r>
        </a:p>
      </dsp:txBody>
      <dsp:txXfrm>
        <a:off x="1642492" y="525597"/>
        <a:ext cx="6350396" cy="525597"/>
      </dsp:txXfrm>
    </dsp:sp>
    <dsp:sp modelId="{902074E1-B931-4618-97F1-FADBE82E9C3C}">
      <dsp:nvSpPr>
        <dsp:cNvPr id="0" name=""/>
        <dsp:cNvSpPr/>
      </dsp:nvSpPr>
      <dsp:spPr>
        <a:xfrm>
          <a:off x="689846" y="1051194"/>
          <a:ext cx="1905290" cy="190529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1642492" y="1051194"/>
          <a:ext cx="6350396" cy="190529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VY_32_INOVACE_02_Matematika 6. a 7.r.</a:t>
          </a:r>
          <a:endParaRPr lang="cs-CZ" sz="1600" kern="1200" dirty="0"/>
        </a:p>
      </dsp:txBody>
      <dsp:txXfrm>
        <a:off x="1642492" y="1051194"/>
        <a:ext cx="6350396" cy="525597"/>
      </dsp:txXfrm>
    </dsp:sp>
    <dsp:sp modelId="{648967D3-ED80-4214-8D87-4E7012561E4A}">
      <dsp:nvSpPr>
        <dsp:cNvPr id="0" name=""/>
        <dsp:cNvSpPr/>
      </dsp:nvSpPr>
      <dsp:spPr>
        <a:xfrm>
          <a:off x="1034769" y="1576792"/>
          <a:ext cx="1215444" cy="121544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1615375" y="1728188"/>
          <a:ext cx="6350396" cy="12154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Téma: </a:t>
          </a:r>
          <a:r>
            <a:rPr lang="cs-CZ" sz="1600" kern="1200" dirty="0" smtClean="0"/>
            <a:t>Pojmy-jednosměrka1</a:t>
          </a:r>
          <a:endParaRPr lang="cs-CZ" sz="1600" kern="1200" dirty="0"/>
        </a:p>
      </dsp:txBody>
      <dsp:txXfrm>
        <a:off x="1615375" y="1728188"/>
        <a:ext cx="6350396" cy="525597"/>
      </dsp:txXfrm>
    </dsp:sp>
    <dsp:sp modelId="{6821E7C9-5E4B-45FA-8F82-01E6F26FAA25}">
      <dsp:nvSpPr>
        <dsp:cNvPr id="0" name=""/>
        <dsp:cNvSpPr/>
      </dsp:nvSpPr>
      <dsp:spPr>
        <a:xfrm>
          <a:off x="1379693" y="2102389"/>
          <a:ext cx="525597" cy="5255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1642492" y="2102389"/>
          <a:ext cx="6350396" cy="5255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projektu:CZ.1.07/1.4.00/21.1262</a:t>
          </a:r>
        </a:p>
      </dsp:txBody>
      <dsp:txXfrm>
        <a:off x="1642492" y="2102389"/>
        <a:ext cx="6350396" cy="5255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94AF315-3A8F-4C98-A6D6-8F35795409E4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E61F3A-7CC9-493C-A59B-575718FEB7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54686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9A91442-F079-499B-BA78-E1ECB17F827C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77720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A4AD77-9326-4FFD-A4D3-9361444629A1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10DF0-224B-42B4-8AA6-05DB3680BF1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A4AD77-9326-4FFD-A4D3-9361444629A1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10DF0-224B-42B4-8AA6-05DB3680BF1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A4AD77-9326-4FFD-A4D3-9361444629A1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10DF0-224B-42B4-8AA6-05DB3680BF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A4AD77-9326-4FFD-A4D3-9361444629A1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10DF0-224B-42B4-8AA6-05DB3680BF1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A4AD77-9326-4FFD-A4D3-9361444629A1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10DF0-224B-42B4-8AA6-05DB3680BF1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A4AD77-9326-4FFD-A4D3-9361444629A1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10DF0-224B-42B4-8AA6-05DB3680BF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A4AD77-9326-4FFD-A4D3-9361444629A1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10DF0-224B-42B4-8AA6-05DB3680BF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A4AD77-9326-4FFD-A4D3-9361444629A1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10DF0-224B-42B4-8AA6-05DB3680BF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A4AD77-9326-4FFD-A4D3-9361444629A1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10DF0-224B-42B4-8AA6-05DB3680BF1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A4AD77-9326-4FFD-A4D3-9361444629A1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10DF0-224B-42B4-8AA6-05DB3680BF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A4AD77-9326-4FFD-A4D3-9361444629A1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10DF0-224B-42B4-8AA6-05DB3680BF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FA4AD77-9326-4FFD-A4D3-9361444629A1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CB10DF0-224B-42B4-8AA6-05DB3680BF1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2856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>	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	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r>
              <a:rPr lang="cs-CZ" dirty="0"/>
              <a:t> </a:t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25000" lnSpcReduction="20000"/>
          </a:bodyPr>
          <a:lstStyle/>
          <a:p>
            <a:endParaRPr lang="cs-CZ" dirty="0"/>
          </a:p>
          <a:p>
            <a:r>
              <a:rPr lang="cs-CZ" dirty="0"/>
              <a:t>	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</p:txBody>
      </p:sp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6900" y="685800"/>
            <a:ext cx="5410200" cy="1038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xmlns="" val="937306701"/>
              </p:ext>
            </p:extLst>
          </p:nvPr>
        </p:nvGraphicFramePr>
        <p:xfrm>
          <a:off x="251520" y="2276872"/>
          <a:ext cx="7992888" cy="32849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0" y="14954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197100" algn="l"/>
              </a:tabLst>
            </a:pPr>
            <a:r>
              <a:rPr kumimoji="0" lang="cs-CZ" sz="11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	</a:t>
            </a:r>
            <a:endParaRPr kumimoji="0" lang="cs-CZ" sz="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2197100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58443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8784976" cy="100811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Anotace: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Opakování pojmů: jednosměrka 1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2200" dirty="0" smtClean="0">
                <a:solidFill>
                  <a:schemeClr val="accent6">
                    <a:lumMod val="75000"/>
                  </a:schemeClr>
                </a:solidFill>
              </a:rPr>
              <a:t>POMOC: CH jsou 2 písmena</a:t>
            </a:r>
            <a:br>
              <a:rPr lang="cs-CZ" sz="2200" dirty="0" smtClean="0">
                <a:solidFill>
                  <a:schemeClr val="accent6">
                    <a:lumMod val="75000"/>
                  </a:schemeClr>
                </a:solidFill>
              </a:rPr>
            </a:br>
            <a:r>
              <a:rPr lang="cs-CZ" sz="22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dirty="0" smtClean="0"/>
              <a:t>      </a:t>
            </a:r>
            <a:r>
              <a:rPr lang="cs-CZ" sz="2000" dirty="0" smtClean="0">
                <a:solidFill>
                  <a:schemeClr val="accent6">
                    <a:lumMod val="75000"/>
                  </a:schemeClr>
                </a:solidFill>
              </a:rPr>
              <a:t>slovo úhel uvádíme jako první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2852936"/>
            <a:ext cx="8352928" cy="3888432"/>
          </a:xfrm>
        </p:spPr>
        <p:txBody>
          <a:bodyPr>
            <a:normAutofit fontScale="92500" lnSpcReduction="10000"/>
          </a:bodyPr>
          <a:lstStyle/>
          <a:p>
            <a:pPr marL="525780" indent="-457200">
              <a:buFont typeface="+mj-lt"/>
              <a:buAutoNum type="arabicPeriod"/>
            </a:pPr>
            <a:r>
              <a:rPr lang="cs-CZ" dirty="0" smtClean="0"/>
              <a:t>Vzdálenost středů dvou stran trojúhelníku</a:t>
            </a:r>
          </a:p>
          <a:p>
            <a:pPr marL="525780" indent="-457200">
              <a:buFont typeface="+mj-lt"/>
              <a:buAutoNum type="arabicPeriod"/>
            </a:pPr>
            <a:r>
              <a:rPr lang="cs-CZ" dirty="0" smtClean="0"/>
              <a:t>Dvě přímky v rovině, které nemají společný ani jeden bod</a:t>
            </a:r>
          </a:p>
          <a:p>
            <a:pPr marL="525780" indent="-457200">
              <a:buFont typeface="+mj-lt"/>
              <a:buAutoNum type="arabicPeriod"/>
            </a:pPr>
            <a:r>
              <a:rPr lang="cs-CZ" dirty="0" smtClean="0"/>
              <a:t>Dvě přímky v rovině, které svírají 90 stupňů</a:t>
            </a:r>
          </a:p>
          <a:p>
            <a:pPr marL="525780" indent="-457200">
              <a:buFont typeface="+mj-lt"/>
              <a:buAutoNum type="arabicPeriod"/>
            </a:pPr>
            <a:r>
              <a:rPr lang="cs-CZ" dirty="0" smtClean="0"/>
              <a:t>Jsou dvojice úhlů: vedlejší a …</a:t>
            </a:r>
          </a:p>
          <a:p>
            <a:pPr marL="525780" indent="-457200">
              <a:buFont typeface="+mj-lt"/>
              <a:buAutoNum type="arabicPeriod"/>
            </a:pPr>
            <a:r>
              <a:rPr lang="cs-CZ" dirty="0" smtClean="0"/>
              <a:t>90 stupňů má…</a:t>
            </a:r>
          </a:p>
          <a:p>
            <a:pPr marL="525780" indent="-457200">
              <a:buFont typeface="+mj-lt"/>
              <a:buAutoNum type="arabicPeriod"/>
            </a:pPr>
            <a:r>
              <a:rPr lang="cs-CZ" dirty="0" smtClean="0"/>
              <a:t>Jsou dvojice shodných úhlů: souhlasné a …</a:t>
            </a:r>
          </a:p>
          <a:p>
            <a:pPr marL="525780" indent="-457200">
              <a:buFont typeface="+mj-lt"/>
              <a:buAutoNum type="arabicPeriod"/>
            </a:pPr>
            <a:r>
              <a:rPr lang="cs-CZ" dirty="0" smtClean="0"/>
              <a:t>180 stupňů má…</a:t>
            </a:r>
          </a:p>
          <a:p>
            <a:pPr marL="525780" indent="-457200">
              <a:buFont typeface="+mj-lt"/>
              <a:buAutoNum type="arabicPeriod"/>
            </a:pPr>
            <a:r>
              <a:rPr lang="cs-CZ" dirty="0" smtClean="0"/>
              <a:t>Symbolem (písmenem) r značíme…</a:t>
            </a:r>
          </a:p>
          <a:p>
            <a:pPr marL="525780" indent="-457200">
              <a:buFont typeface="+mj-lt"/>
              <a:buAutoNum type="arabicPeriod"/>
            </a:pPr>
            <a:r>
              <a:rPr lang="cs-CZ" dirty="0" smtClean="0"/>
              <a:t>Vzdálenost vrcholu k protější straně trojúhelníku </a:t>
            </a:r>
          </a:p>
          <a:p>
            <a:pPr marL="525780" indent="-457200">
              <a:buFont typeface="+mj-lt"/>
              <a:buAutoNum type="arabicPeriod"/>
            </a:pPr>
            <a:r>
              <a:rPr lang="cs-CZ" dirty="0" smtClean="0"/>
              <a:t>Kružnice, která prochází vrcholy </a:t>
            </a:r>
            <a:r>
              <a:rPr lang="cs-CZ" dirty="0" smtClean="0"/>
              <a:t>trojúhelníku, </a:t>
            </a:r>
            <a:r>
              <a:rPr lang="cs-CZ" dirty="0" smtClean="0"/>
              <a:t>je kružnice</a:t>
            </a:r>
          </a:p>
          <a:p>
            <a:pPr marL="525780" indent="-457200">
              <a:buFont typeface="+mj-lt"/>
              <a:buAutoNum type="arabicPeriod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768395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423608484"/>
              </p:ext>
            </p:extLst>
          </p:nvPr>
        </p:nvGraphicFramePr>
        <p:xfrm>
          <a:off x="611560" y="764704"/>
          <a:ext cx="8280924" cy="56166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90922"/>
                <a:gridCol w="590922"/>
                <a:gridCol w="590922"/>
                <a:gridCol w="590922"/>
                <a:gridCol w="590922"/>
                <a:gridCol w="590922"/>
                <a:gridCol w="590922"/>
                <a:gridCol w="590922"/>
                <a:gridCol w="590922"/>
                <a:gridCol w="590922"/>
                <a:gridCol w="590922"/>
                <a:gridCol w="590922"/>
                <a:gridCol w="590922"/>
                <a:gridCol w="598938"/>
              </a:tblGrid>
              <a:tr h="561658">
                <a:tc>
                  <a:txBody>
                    <a:bodyPr/>
                    <a:lstStyle/>
                    <a:p>
                      <a:pPr marL="0" indent="0" algn="ctr">
                        <a:buFont typeface="+mj-lt"/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1.</a:t>
                      </a:r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561663">
                <a:tc>
                  <a:txBody>
                    <a:bodyPr/>
                    <a:lstStyle/>
                    <a:p>
                      <a:pPr marL="0" indent="0" algn="ctr">
                        <a:buFont typeface="+mj-lt"/>
                        <a:buNone/>
                      </a:pPr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 rowSpan="5" gridSpan="3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B w="12700" cmpd="sng">
                      <a:noFill/>
                    </a:lnB>
                    <a:solidFill>
                      <a:schemeClr val="bg1"/>
                    </a:solidFill>
                  </a:tcPr>
                </a:tc>
                <a:tc rowSpan="5"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rowSpan="5"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561663">
                <a:tc>
                  <a:txBody>
                    <a:bodyPr/>
                    <a:lstStyle/>
                    <a:p>
                      <a:pPr marL="0" indent="0" algn="ctr">
                        <a:buFont typeface="+mj-lt"/>
                        <a:buNone/>
                      </a:pPr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 gridSpan="3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 rowSpan="3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61663">
                <a:tc>
                  <a:txBody>
                    <a:bodyPr/>
                    <a:lstStyle/>
                    <a:p>
                      <a:pPr marL="0" indent="0" algn="ctr">
                        <a:buFont typeface="+mj-lt"/>
                        <a:buNone/>
                      </a:pPr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 gridSpan="3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561663">
                <a:tc>
                  <a:txBody>
                    <a:bodyPr/>
                    <a:lstStyle/>
                    <a:p>
                      <a:pPr marL="0" indent="0" algn="ctr">
                        <a:buFont typeface="+mj-lt"/>
                        <a:buNone/>
                      </a:pPr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 gridSpan="3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561663">
                <a:tc>
                  <a:txBody>
                    <a:bodyPr/>
                    <a:lstStyle/>
                    <a:p>
                      <a:pPr marL="0" indent="0" algn="ctr">
                        <a:buFont typeface="+mj-lt"/>
                        <a:buNone/>
                      </a:pPr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 gridSpan="3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561663">
                <a:tc>
                  <a:txBody>
                    <a:bodyPr/>
                    <a:lstStyle/>
                    <a:p>
                      <a:pPr marL="0" indent="0" algn="ctr">
                        <a:buFont typeface="+mj-lt"/>
                        <a:buNone/>
                      </a:pPr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 rowSpan="3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 rowSpan="2" gridSpan="3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561663">
                <a:tc>
                  <a:txBody>
                    <a:bodyPr/>
                    <a:lstStyle/>
                    <a:p>
                      <a:pPr marL="0" indent="0" algn="ctr">
                        <a:buFont typeface="+mj-lt"/>
                        <a:buNone/>
                      </a:pPr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 gridSpan="3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  <a:tr h="561663">
                <a:tc>
                  <a:txBody>
                    <a:bodyPr/>
                    <a:lstStyle/>
                    <a:p>
                      <a:pPr marL="0" indent="0" algn="ctr">
                        <a:buFont typeface="+mj-lt"/>
                        <a:buNone/>
                      </a:pPr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 gridSpan="4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  <a:tr h="561663">
                <a:tc>
                  <a:txBody>
                    <a:bodyPr/>
                    <a:lstStyle/>
                    <a:p>
                      <a:pPr marL="0" indent="0" algn="ctr">
                        <a:buFont typeface="+mj-lt"/>
                        <a:buNone/>
                      </a:pPr>
                      <a:r>
                        <a:rPr lang="cs-CZ" dirty="0" smtClean="0"/>
                        <a:t>10.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 gridSpan="4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mpd="sng">
                      <a:noFill/>
                    </a:lnT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mpd="sng">
                      <a:noFill/>
                    </a:lnT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577276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4294967295"/>
            <p:extLst>
              <p:ext uri="{D42A27DB-BD31-4B8C-83A1-F6EECF244321}">
                <p14:modId xmlns:p14="http://schemas.microsoft.com/office/powerpoint/2010/main" xmlns="" val="4207775086"/>
              </p:ext>
            </p:extLst>
          </p:nvPr>
        </p:nvGraphicFramePr>
        <p:xfrm>
          <a:off x="179510" y="476672"/>
          <a:ext cx="8748460" cy="56166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24890"/>
                <a:gridCol w="624890"/>
                <a:gridCol w="624890"/>
                <a:gridCol w="624890"/>
                <a:gridCol w="624890"/>
                <a:gridCol w="624890"/>
                <a:gridCol w="624890"/>
                <a:gridCol w="624890"/>
                <a:gridCol w="624890"/>
                <a:gridCol w="624890"/>
                <a:gridCol w="624890"/>
                <a:gridCol w="624890"/>
                <a:gridCol w="624890"/>
                <a:gridCol w="624890"/>
              </a:tblGrid>
              <a:tr h="561658">
                <a:tc>
                  <a:txBody>
                    <a:bodyPr/>
                    <a:lstStyle/>
                    <a:p>
                      <a:pPr marL="0" indent="0" algn="ctr">
                        <a:buFont typeface="+mj-lt"/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1.</a:t>
                      </a:r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 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Ř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Ř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561663">
                <a:tc>
                  <a:txBody>
                    <a:bodyPr/>
                    <a:lstStyle/>
                    <a:p>
                      <a:pPr marL="0" indent="0" algn="ctr">
                        <a:buFont typeface="+mj-lt"/>
                        <a:buNone/>
                      </a:pPr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 rowSpan="5" gridSpan="3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B w="12700" cmpd="sng">
                      <a:noFill/>
                    </a:lnB>
                    <a:solidFill>
                      <a:schemeClr val="bg1"/>
                    </a:solidFill>
                  </a:tcPr>
                </a:tc>
                <a:tc rowSpan="5"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rowSpan="5"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Ž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561663">
                <a:tc>
                  <a:txBody>
                    <a:bodyPr/>
                    <a:lstStyle/>
                    <a:p>
                      <a:pPr marL="0" indent="0" algn="ctr">
                        <a:buFont typeface="+mj-lt"/>
                        <a:buNone/>
                      </a:pPr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 gridSpan="3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 rowSpan="3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61663">
                <a:tc>
                  <a:txBody>
                    <a:bodyPr/>
                    <a:lstStyle/>
                    <a:p>
                      <a:pPr marL="0" indent="0" algn="ctr">
                        <a:buFont typeface="+mj-lt"/>
                        <a:buNone/>
                      </a:pPr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 gridSpan="3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É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561663">
                <a:tc>
                  <a:txBody>
                    <a:bodyPr/>
                    <a:lstStyle/>
                    <a:p>
                      <a:pPr marL="0" indent="0" algn="ctr">
                        <a:buFont typeface="+mj-lt"/>
                        <a:buNone/>
                      </a:pPr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 gridSpan="3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Ú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561663">
                <a:tc>
                  <a:txBody>
                    <a:bodyPr/>
                    <a:lstStyle/>
                    <a:p>
                      <a:pPr marL="0" indent="0" algn="ctr">
                        <a:buFont typeface="+mj-lt"/>
                        <a:buNone/>
                      </a:pPr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 gridSpan="3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É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561663">
                <a:tc>
                  <a:txBody>
                    <a:bodyPr/>
                    <a:lstStyle/>
                    <a:p>
                      <a:pPr marL="0" indent="0" algn="ctr">
                        <a:buFont typeface="+mj-lt"/>
                        <a:buNone/>
                      </a:pPr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 rowSpan="3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mpd="sng">
                      <a:noFill/>
                    </a:lnT>
                    <a:lnB w="12700" cmpd="sng"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Ú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Ř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 rowSpan="2" gridSpan="3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B w="12700" cmpd="sng"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561663">
                <a:tc>
                  <a:txBody>
                    <a:bodyPr/>
                    <a:lstStyle/>
                    <a:p>
                      <a:pPr marL="0" indent="0" algn="ctr">
                        <a:buFont typeface="+mj-lt"/>
                        <a:buNone/>
                      </a:pPr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</a:t>
                      </a:r>
                      <a:endParaRPr lang="cs-CZ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Ě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 gridSpan="3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 v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  <a:tr h="561663">
                <a:tc>
                  <a:txBody>
                    <a:bodyPr/>
                    <a:lstStyle/>
                    <a:p>
                      <a:pPr marL="0" indent="0" algn="ctr">
                        <a:buFont typeface="+mj-lt"/>
                        <a:buNone/>
                      </a:pPr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 v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 gridSpan="4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  <a:tr h="561663">
                <a:tc>
                  <a:txBody>
                    <a:bodyPr/>
                    <a:lstStyle/>
                    <a:p>
                      <a:pPr marL="0" indent="0" algn="ctr">
                        <a:buFont typeface="+mj-lt"/>
                        <a:buNone/>
                      </a:pPr>
                      <a:r>
                        <a:rPr lang="cs-CZ" dirty="0" smtClean="0"/>
                        <a:t>10.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50000"/>
                      </a:schemeClr>
                    </a:solidFill>
                  </a:tcPr>
                </a:tc>
                <a:tc gridSpan="4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mpd="sng">
                      <a:noFill/>
                    </a:lnT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mpd="sng">
                      <a:noFill/>
                    </a:lnT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lnT w="12700" cmpd="sng">
                      <a:noFill/>
                    </a:lnT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747465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1473795" y="1844825"/>
            <a:ext cx="5637010" cy="4089840"/>
          </a:xfrm>
        </p:spPr>
        <p:txBody>
          <a:bodyPr/>
          <a:lstStyle/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Veškerý text je tvořen autorem materiálu.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Dne: 28. 9. </a:t>
            </a:r>
            <a:r>
              <a:rPr lang="cs-CZ" smtClean="0"/>
              <a:t>2011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17581" y="548681"/>
            <a:ext cx="7175351" cy="1008112"/>
          </a:xfrm>
        </p:spPr>
        <p:txBody>
          <a:bodyPr/>
          <a:lstStyle/>
          <a:p>
            <a:pPr algn="ctr"/>
            <a:r>
              <a:rPr lang="cs-CZ" dirty="0" smtClean="0"/>
              <a:t>Citace: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26899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136</TotalTime>
  <Words>241</Words>
  <Application>Microsoft Office PowerPoint</Application>
  <PresentationFormat>Předvádění na obrazovce (4:3)</PresentationFormat>
  <Paragraphs>131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Aerodynamika</vt:lpstr>
      <vt:lpstr>                     </vt:lpstr>
      <vt:lpstr>Anotace: Opakování pojmů: jednosměrka 1  POMOC: CH jsou 2 písmena        slovo úhel uvádíme jako první </vt:lpstr>
      <vt:lpstr>Snímek 3</vt:lpstr>
      <vt:lpstr>Snímek 4</vt:lpstr>
      <vt:lpstr>Citace: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08H7</dc:creator>
  <cp:lastModifiedBy>Dum</cp:lastModifiedBy>
  <cp:revision>18</cp:revision>
  <dcterms:created xsi:type="dcterms:W3CDTF">2011-09-28T09:06:07Z</dcterms:created>
  <dcterms:modified xsi:type="dcterms:W3CDTF">2013-02-28T16:50:20Z</dcterms:modified>
</cp:coreProperties>
</file>