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80" r:id="rId2"/>
  </p:sldMasterIdLst>
  <p:sldIdLst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59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</a:t>
          </a:r>
          <a:r>
            <a:rPr lang="cs-CZ" dirty="0" err="1" smtClean="0"/>
            <a:t>Pinkrová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VY_52_INOVACE_12_Kladky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Kladky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7.ročník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9FBA17-296E-40BE-BFBB-BE4DF4E74BC1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EDF707A-C581-479C-A70D-35AFEE757AD5}" type="presOf" srcId="{EBC41103-E2E5-4D48-9B4B-425520D3D098}" destId="{F969C235-9271-4D34-B740-D627A121CAD0}" srcOrd="1" destOrd="0" presId="urn:microsoft.com/office/officeart/2005/8/layout/target3"/>
    <dgm:cxn modelId="{DBEA6756-8466-4745-B095-E5AFEDEE0609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3E82CE4-F054-4FB3-A288-137A345EBC30}" type="presOf" srcId="{C73C7642-F245-4585-8F88-243F9FAEF6CA}" destId="{AA41A67C-3D3F-4AE9-9E0F-5D7F7BB2E741}" srcOrd="1" destOrd="0" presId="urn:microsoft.com/office/officeart/2005/8/layout/target3"/>
    <dgm:cxn modelId="{3A37575F-81AD-44E1-817C-7FE2CD0152AB}" type="presOf" srcId="{FBBFC3EA-9D9D-4F3A-BEA6-9C2C0E46BF20}" destId="{832BF48F-0145-4429-9E02-8FCA946CCE9E}" srcOrd="1" destOrd="0" presId="urn:microsoft.com/office/officeart/2005/8/layout/target3"/>
    <dgm:cxn modelId="{6D353C48-CF2D-4672-BDE5-2CD4DE954D40}" type="presOf" srcId="{DAEA276B-ECF9-46F6-A7D3-4693B2D32BC4}" destId="{F69A1436-182C-465B-AD7F-FE48E0C090C1}" srcOrd="1" destOrd="0" presId="urn:microsoft.com/office/officeart/2005/8/layout/target3"/>
    <dgm:cxn modelId="{895A3EEE-FCDD-45AB-AD51-A12237073F41}" type="presOf" srcId="{39F8B381-5807-488E-AC22-73DD4140ED4A}" destId="{71045F8C-00FA-488E-A7BD-E2E6753D979D}" srcOrd="0" destOrd="0" presId="urn:microsoft.com/office/officeart/2005/8/layout/target3"/>
    <dgm:cxn modelId="{B4B64C21-AE0C-4A7F-9FA4-E5E2AE051800}" type="presOf" srcId="{C73C7642-F245-4585-8F88-243F9FAEF6CA}" destId="{97289DF2-90F4-4EC2-A9FC-633B00BAB610}" srcOrd="0" destOrd="0" presId="urn:microsoft.com/office/officeart/2005/8/layout/target3"/>
    <dgm:cxn modelId="{53F32B42-0795-4BD7-96F5-7C1626A4467D}" type="presOf" srcId="{EBC41103-E2E5-4D48-9B4B-425520D3D098}" destId="{50C2F88D-8688-44C2-A854-691F34009D3B}" srcOrd="0" destOrd="0" presId="urn:microsoft.com/office/officeart/2005/8/layout/target3"/>
    <dgm:cxn modelId="{C6F69F59-7D1E-46E1-AEEF-DCD457AA0A89}" type="presOf" srcId="{019433A1-1324-4DE1-9E6F-32B851095F74}" destId="{E7297F21-D4FD-4A41-AE58-814D01A6B5E7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0F7CC0E-D0BF-40F5-86B9-2E9D1E065815}" type="presOf" srcId="{445C7998-7549-48B0-BD68-D4F0167F02E5}" destId="{4D19AB04-24FA-40C2-B203-52AE3D15E171}" srcOrd="1" destOrd="0" presId="urn:microsoft.com/office/officeart/2005/8/layout/target3"/>
    <dgm:cxn modelId="{714E7EF0-F4D4-4DD2-8665-52C97F053B53}" type="presOf" srcId="{019433A1-1324-4DE1-9E6F-32B851095F74}" destId="{A3817367-F2BC-482F-8832-FA00B51DCCF3}" srcOrd="0" destOrd="0" presId="urn:microsoft.com/office/officeart/2005/8/layout/target3"/>
    <dgm:cxn modelId="{C38FD422-EA75-40FC-8576-1B057097B4CF}" type="presOf" srcId="{DAEA276B-ECF9-46F6-A7D3-4693B2D32BC4}" destId="{CDED6FE3-AD8F-4ACC-B6B8-710EDDD97598}" srcOrd="0" destOrd="0" presId="urn:microsoft.com/office/officeart/2005/8/layout/target3"/>
    <dgm:cxn modelId="{5D40660E-3F56-450F-8514-A1C468770EA6}" type="presParOf" srcId="{71045F8C-00FA-488E-A7BD-E2E6753D979D}" destId="{3577EC6B-C980-4F34-8C69-4365E7B8FC8C}" srcOrd="0" destOrd="0" presId="urn:microsoft.com/office/officeart/2005/8/layout/target3"/>
    <dgm:cxn modelId="{811C8F51-E113-423D-B6C8-08868A887F60}" type="presParOf" srcId="{71045F8C-00FA-488E-A7BD-E2E6753D979D}" destId="{6940EB87-DC1D-4BC3-9408-9AC2E1FFC039}" srcOrd="1" destOrd="0" presId="urn:microsoft.com/office/officeart/2005/8/layout/target3"/>
    <dgm:cxn modelId="{338FF2A0-4F3D-48E4-BFEB-5D3DEC4B9FEB}" type="presParOf" srcId="{71045F8C-00FA-488E-A7BD-E2E6753D979D}" destId="{BC35EE03-4121-4EF9-923D-7CB6D30D358D}" srcOrd="2" destOrd="0" presId="urn:microsoft.com/office/officeart/2005/8/layout/target3"/>
    <dgm:cxn modelId="{FABA8775-F6EA-40CD-B6FA-012EA70B084F}" type="presParOf" srcId="{71045F8C-00FA-488E-A7BD-E2E6753D979D}" destId="{C95EEA27-3CBF-4645-A92D-9D8AF5C1CBFC}" srcOrd="3" destOrd="0" presId="urn:microsoft.com/office/officeart/2005/8/layout/target3"/>
    <dgm:cxn modelId="{87FD1309-CE7B-4079-9595-52B5D7590470}" type="presParOf" srcId="{71045F8C-00FA-488E-A7BD-E2E6753D979D}" destId="{851BB866-B6AE-4566-893F-4C635BA974FC}" srcOrd="4" destOrd="0" presId="urn:microsoft.com/office/officeart/2005/8/layout/target3"/>
    <dgm:cxn modelId="{BB0E28F0-EB72-4AD9-8A4B-B90084207C5A}" type="presParOf" srcId="{71045F8C-00FA-488E-A7BD-E2E6753D979D}" destId="{643EA938-EDE0-4533-ACCC-D2BD6F3A527C}" srcOrd="5" destOrd="0" presId="urn:microsoft.com/office/officeart/2005/8/layout/target3"/>
    <dgm:cxn modelId="{26B19964-A90E-4A99-8B7D-F670E4F3865A}" type="presParOf" srcId="{71045F8C-00FA-488E-A7BD-E2E6753D979D}" destId="{92F31B18-D66D-4CC7-89B9-378928DE877D}" srcOrd="6" destOrd="0" presId="urn:microsoft.com/office/officeart/2005/8/layout/target3"/>
    <dgm:cxn modelId="{929A955F-92FE-479F-94DE-19CA16E03924}" type="presParOf" srcId="{71045F8C-00FA-488E-A7BD-E2E6753D979D}" destId="{902074E1-B931-4618-97F1-FADBE82E9C3C}" srcOrd="7" destOrd="0" presId="urn:microsoft.com/office/officeart/2005/8/layout/target3"/>
    <dgm:cxn modelId="{D0A7E58A-A8B0-4F51-A7C2-637C4A6CBB3D}" type="presParOf" srcId="{71045F8C-00FA-488E-A7BD-E2E6753D979D}" destId="{A3817367-F2BC-482F-8832-FA00B51DCCF3}" srcOrd="8" destOrd="0" presId="urn:microsoft.com/office/officeart/2005/8/layout/target3"/>
    <dgm:cxn modelId="{74E563F6-F906-4041-939D-42A98D76CB64}" type="presParOf" srcId="{71045F8C-00FA-488E-A7BD-E2E6753D979D}" destId="{626ABFF6-56C8-4386-B662-68EC364EED9D}" srcOrd="9" destOrd="0" presId="urn:microsoft.com/office/officeart/2005/8/layout/target3"/>
    <dgm:cxn modelId="{2F9549B4-AC3B-4964-BD13-EB1EE30F39A9}" type="presParOf" srcId="{71045F8C-00FA-488E-A7BD-E2E6753D979D}" destId="{6DB11F1C-D028-4800-9625-6611CA9DE6D4}" srcOrd="10" destOrd="0" presId="urn:microsoft.com/office/officeart/2005/8/layout/target3"/>
    <dgm:cxn modelId="{ABBBC378-B356-4FCC-A74E-41648E83BE28}" type="presParOf" srcId="{71045F8C-00FA-488E-A7BD-E2E6753D979D}" destId="{CDED6FE3-AD8F-4ACC-B6B8-710EDDD97598}" srcOrd="11" destOrd="0" presId="urn:microsoft.com/office/officeart/2005/8/layout/target3"/>
    <dgm:cxn modelId="{CD1285A6-D5A7-4572-9BA4-B23A050B1745}" type="presParOf" srcId="{71045F8C-00FA-488E-A7BD-E2E6753D979D}" destId="{397AC6D7-84A6-4150-958F-83C92D9ACF38}" srcOrd="12" destOrd="0" presId="urn:microsoft.com/office/officeart/2005/8/layout/target3"/>
    <dgm:cxn modelId="{519FA8D5-920D-4CC6-ABC7-FACBAF9424F0}" type="presParOf" srcId="{71045F8C-00FA-488E-A7BD-E2E6753D979D}" destId="{D7419528-33A6-416D-9E64-B3F7915C5149}" srcOrd="13" destOrd="0" presId="urn:microsoft.com/office/officeart/2005/8/layout/target3"/>
    <dgm:cxn modelId="{8A052DC7-6C4F-4885-A383-FD3A8444EB3E}" type="presParOf" srcId="{71045F8C-00FA-488E-A7BD-E2E6753D979D}" destId="{97289DF2-90F4-4EC2-A9FC-633B00BAB610}" srcOrd="14" destOrd="0" presId="urn:microsoft.com/office/officeart/2005/8/layout/target3"/>
    <dgm:cxn modelId="{FE6F90F1-73A2-417A-AEED-05249511418D}" type="presParOf" srcId="{71045F8C-00FA-488E-A7BD-E2E6753D979D}" destId="{234EBA9D-95B4-4C20-A84E-6F65F1085DC6}" srcOrd="15" destOrd="0" presId="urn:microsoft.com/office/officeart/2005/8/layout/target3"/>
    <dgm:cxn modelId="{0B4E7E1D-D108-467A-8A03-BBE67E9856F3}" type="presParOf" srcId="{71045F8C-00FA-488E-A7BD-E2E6753D979D}" destId="{12255512-213F-41DF-90A6-8B4CD74A2B52}" srcOrd="16" destOrd="0" presId="urn:microsoft.com/office/officeart/2005/8/layout/target3"/>
    <dgm:cxn modelId="{30C6A380-929D-482D-925D-B4EF302DB537}" type="presParOf" srcId="{71045F8C-00FA-488E-A7BD-E2E6753D979D}" destId="{50C2F88D-8688-44C2-A854-691F34009D3B}" srcOrd="17" destOrd="0" presId="urn:microsoft.com/office/officeart/2005/8/layout/target3"/>
    <dgm:cxn modelId="{504A1B45-93F1-4CBB-991F-70D9BE294A61}" type="presParOf" srcId="{71045F8C-00FA-488E-A7BD-E2E6753D979D}" destId="{4D19AB04-24FA-40C2-B203-52AE3D15E171}" srcOrd="18" destOrd="0" presId="urn:microsoft.com/office/officeart/2005/8/layout/target3"/>
    <dgm:cxn modelId="{64739950-3975-4240-8FE0-7BDA5E1078A4}" type="presParOf" srcId="{71045F8C-00FA-488E-A7BD-E2E6753D979D}" destId="{832BF48F-0145-4429-9E02-8FCA946CCE9E}" srcOrd="19" destOrd="0" presId="urn:microsoft.com/office/officeart/2005/8/layout/target3"/>
    <dgm:cxn modelId="{B04AE0A7-B436-402D-93C9-6A0254DFCE8A}" type="presParOf" srcId="{71045F8C-00FA-488E-A7BD-E2E6753D979D}" destId="{E7297F21-D4FD-4A41-AE58-814D01A6B5E7}" srcOrd="20" destOrd="0" presId="urn:microsoft.com/office/officeart/2005/8/layout/target3"/>
    <dgm:cxn modelId="{420EEEAA-E6FD-4EB7-B3CC-ABBEB519E07F}" type="presParOf" srcId="{71045F8C-00FA-488E-A7BD-E2E6753D979D}" destId="{F69A1436-182C-465B-AD7F-FE48E0C090C1}" srcOrd="21" destOrd="0" presId="urn:microsoft.com/office/officeart/2005/8/layout/target3"/>
    <dgm:cxn modelId="{F612D3C5-AEB6-45B8-8956-75ECF2AD49D3}" type="presParOf" srcId="{71045F8C-00FA-488E-A7BD-E2E6753D979D}" destId="{AA41A67C-3D3F-4AE9-9E0F-5D7F7BB2E741}" srcOrd="22" destOrd="0" presId="urn:microsoft.com/office/officeart/2005/8/layout/target3"/>
    <dgm:cxn modelId="{423DA38D-A16E-4E80-B978-94C15B372A1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</a:t>
          </a:r>
          <a:r>
            <a:rPr lang="cs-CZ" sz="1400" kern="1200" dirty="0" err="1" smtClean="0"/>
            <a:t>Pinkrová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VY_52_INOVACE_12_Kladky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7.ročník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Kladky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964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9069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781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2105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9111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027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50977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177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7719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530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3741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084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91C2838-E9AA-4827-B347-B8DA3DFC79E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F9FD53-BFF6-413E-B9F4-EDF7F8EB836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400913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607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6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</a:t>
            </a:r>
            <a:endParaRPr lang="cs-CZ" sz="6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Kladka je stejně jako páka </a:t>
            </a:r>
          </a:p>
          <a:p>
            <a:pPr marL="0" indent="0">
              <a:buNone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těleso otáčivé kolem osy </a:t>
            </a:r>
          </a:p>
          <a:p>
            <a:pPr marL="0" indent="0">
              <a:buNone/>
            </a:pPr>
            <a:r>
              <a:rPr lang="cs-CZ" sz="3200" dirty="0">
                <a:solidFill>
                  <a:schemeClr val="bg2">
                    <a:lumMod val="50000"/>
                  </a:schemeClr>
                </a:solidFill>
              </a:rPr>
              <a:t>- zpravidla vodorovné .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Druhy kladek</a:t>
            </a: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Pevná                </a:t>
            </a: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Volná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rPr>
              <a:t>Kladkostroj</a:t>
            </a:r>
          </a:p>
          <a:p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44" name="Picture 3" descr="C:\Users\Krejsová\AppData\Local\Microsoft\Windows\Temporary Internet Files\Content.IE5\DL1NC0EJ\MC90019790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91" y="3356992"/>
            <a:ext cx="3401632" cy="2549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Obdélník 45"/>
          <p:cNvSpPr/>
          <p:nvPr/>
        </p:nvSpPr>
        <p:spPr>
          <a:xfrm>
            <a:off x="1835696" y="332656"/>
            <a:ext cx="417646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Kladka</a:t>
            </a:r>
            <a:endParaRPr lang="cs-CZ" sz="5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946150" y="3357384"/>
            <a:ext cx="451428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dirty="0" smtClean="0">
              <a:solidFill>
                <a:schemeClr val="tx2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</a:endParaRPr>
          </a:p>
          <a:p>
            <a:r>
              <a:rPr lang="cs-CZ" sz="3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Všechna </a:t>
            </a:r>
            <a:r>
              <a:rPr lang="cs-CZ" sz="3200" dirty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</a:rPr>
              <a:t>tato zařízení se používají ke zvedání těžkých břemen.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559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nodeType="afterEffect">
                                  <p:stCondLst>
                                    <p:cond delay="325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Kladka pevná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364088" y="1600200"/>
            <a:ext cx="3322712" cy="4525963"/>
          </a:xfrm>
        </p:spPr>
        <p:txBody>
          <a:bodyPr>
            <a:normAutofit/>
          </a:bodyPr>
          <a:lstStyle/>
          <a:p>
            <a:endParaRPr lang="cs-CZ" sz="2800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998328" cy="4526280"/>
          </a:xfrm>
        </p:spPr>
        <p:txBody>
          <a:bodyPr/>
          <a:lstStyle/>
          <a:p>
            <a:pPr marL="0" lvl="0" indent="0">
              <a:buNone/>
            </a:pPr>
            <a:endParaRPr lang="cs-CZ" sz="28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je </a:t>
            </a:r>
            <a:r>
              <a:rPr lang="cs-CZ" sz="2800" u="sng" dirty="0">
                <a:solidFill>
                  <a:srgbClr val="FF0000"/>
                </a:solidFill>
              </a:rPr>
              <a:t>v rovnováze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, jestliže na obou koncích lana působí </a:t>
            </a:r>
            <a:r>
              <a:rPr lang="cs-CZ" sz="2800" dirty="0">
                <a:solidFill>
                  <a:srgbClr val="FF0000"/>
                </a:solidFill>
              </a:rPr>
              <a:t>stejné síly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.</a:t>
            </a:r>
          </a:p>
          <a:p>
            <a:pPr marL="0" lvl="0" indent="0">
              <a:buNone/>
            </a:pPr>
            <a:endParaRPr lang="cs-CZ" sz="2800" dirty="0" smtClean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lvl="0"/>
            <a:r>
              <a:rPr lang="cs-CZ" sz="2800" b="1" dirty="0">
                <a:solidFill>
                  <a:srgbClr val="FF0000"/>
                </a:solidFill>
              </a:rPr>
              <a:t>Výhoda</a:t>
            </a:r>
            <a:r>
              <a:rPr lang="cs-CZ" sz="2800" dirty="0">
                <a:solidFill>
                  <a:srgbClr val="FF0000"/>
                </a:solidFill>
              </a:rPr>
              <a:t> – taháme silou směrem dolů</a:t>
            </a:r>
          </a:p>
          <a:p>
            <a:endParaRPr lang="cs-CZ" dirty="0"/>
          </a:p>
        </p:txBody>
      </p:sp>
      <p:grpSp>
        <p:nvGrpSpPr>
          <p:cNvPr id="20" name="Skupina 19"/>
          <p:cNvGrpSpPr/>
          <p:nvPr/>
        </p:nvGrpSpPr>
        <p:grpSpPr>
          <a:xfrm>
            <a:off x="5506967" y="1834422"/>
            <a:ext cx="2541601" cy="3770633"/>
            <a:chOff x="5768667" y="2743689"/>
            <a:chExt cx="2541601" cy="3770633"/>
          </a:xfrm>
        </p:grpSpPr>
        <p:grpSp>
          <p:nvGrpSpPr>
            <p:cNvPr id="6" name="Skupina 5"/>
            <p:cNvGrpSpPr/>
            <p:nvPr/>
          </p:nvGrpSpPr>
          <p:grpSpPr>
            <a:xfrm>
              <a:off x="5768667" y="2743689"/>
              <a:ext cx="2422102" cy="2584691"/>
              <a:chOff x="5626052" y="2636912"/>
              <a:chExt cx="2736304" cy="3042338"/>
            </a:xfrm>
          </p:grpSpPr>
          <p:grpSp>
            <p:nvGrpSpPr>
              <p:cNvPr id="7" name="Skupina 6"/>
              <p:cNvGrpSpPr/>
              <p:nvPr/>
            </p:nvGrpSpPr>
            <p:grpSpPr>
              <a:xfrm>
                <a:off x="5986092" y="2636912"/>
                <a:ext cx="2016224" cy="3042338"/>
                <a:chOff x="6048164" y="2564904"/>
                <a:chExt cx="2016224" cy="3042338"/>
              </a:xfrm>
            </p:grpSpPr>
            <p:sp>
              <p:nvSpPr>
                <p:cNvPr id="9" name="Ovál 8"/>
                <p:cNvSpPr/>
                <p:nvPr/>
              </p:nvSpPr>
              <p:spPr>
                <a:xfrm>
                  <a:off x="6048164" y="3663026"/>
                  <a:ext cx="2016224" cy="1944216"/>
                </a:xfrm>
                <a:prstGeom prst="ellipse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0" name="Zaoblený obdélník 9"/>
                <p:cNvSpPr/>
                <p:nvPr/>
              </p:nvSpPr>
              <p:spPr>
                <a:xfrm>
                  <a:off x="6804248" y="2564904"/>
                  <a:ext cx="504056" cy="2160240"/>
                </a:xfrm>
                <a:prstGeom prst="roundRect">
                  <a:avLst/>
                </a:prstGeom>
                <a:solidFill>
                  <a:schemeClr val="bg2">
                    <a:lumMod val="75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sp>
              <p:nvSpPr>
                <p:cNvPr id="11" name="Ovál 10"/>
                <p:cNvSpPr/>
                <p:nvPr/>
              </p:nvSpPr>
              <p:spPr>
                <a:xfrm>
                  <a:off x="6642230" y="4257092"/>
                  <a:ext cx="828092" cy="756084"/>
                </a:xfrm>
                <a:prstGeom prst="ellipse">
                  <a:avLst/>
                </a:prstGeom>
                <a:solidFill>
                  <a:schemeClr val="tx2">
                    <a:lumMod val="5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</p:grpSp>
          <p:sp>
            <p:nvSpPr>
              <p:cNvPr id="8" name="Obdélník 7"/>
              <p:cNvSpPr/>
              <p:nvPr/>
            </p:nvSpPr>
            <p:spPr>
              <a:xfrm>
                <a:off x="5626052" y="2636912"/>
                <a:ext cx="2736304" cy="28803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cxnSp>
          <p:nvCxnSpPr>
            <p:cNvPr id="14" name="Přímá spojnice se šipkou 13"/>
            <p:cNvCxnSpPr/>
            <p:nvPr/>
          </p:nvCxnSpPr>
          <p:spPr>
            <a:xfrm flipH="1">
              <a:off x="5768667" y="4502502"/>
              <a:ext cx="318698" cy="1734810"/>
            </a:xfrm>
            <a:prstGeom prst="straightConnector1">
              <a:avLst/>
            </a:prstGeom>
            <a:ln w="508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>
              <a:stCxn id="9" idx="6"/>
            </p:cNvCxnSpPr>
            <p:nvPr/>
          </p:nvCxnSpPr>
          <p:spPr>
            <a:xfrm>
              <a:off x="7872072" y="4502503"/>
              <a:ext cx="0" cy="1518785"/>
            </a:xfrm>
            <a:prstGeom prst="line">
              <a:avLst/>
            </a:prstGeom>
            <a:ln w="50800">
              <a:solidFill>
                <a:schemeClr val="accent3">
                  <a:lumMod val="50000"/>
                </a:schemeClr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Obdélník s odříznutým rohem na stejné straně 16"/>
            <p:cNvSpPr/>
            <p:nvPr/>
          </p:nvSpPr>
          <p:spPr>
            <a:xfrm>
              <a:off x="7433876" y="5661248"/>
              <a:ext cx="876392" cy="853074"/>
            </a:xfrm>
            <a:prstGeom prst="snip2SameRect">
              <a:avLst/>
            </a:prstGeom>
            <a:solidFill>
              <a:schemeClr val="tx1">
                <a:lumMod val="75000"/>
                <a:lumOff val="2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4427984" y="5328045"/>
            <a:ext cx="161209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r>
              <a:rPr lang="cs-CZ" sz="3200" b="1" baseline="-25000" dirty="0" smtClean="0"/>
              <a:t>2</a:t>
            </a:r>
            <a:r>
              <a:rPr lang="cs-CZ" sz="3200" b="1" dirty="0" smtClean="0"/>
              <a:t>= 50N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616468" y="5733256"/>
            <a:ext cx="21319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F</a:t>
            </a:r>
            <a:r>
              <a:rPr lang="cs-CZ" sz="3200" b="1" baseline="-25000" dirty="0"/>
              <a:t>1</a:t>
            </a:r>
            <a:r>
              <a:rPr lang="cs-CZ" sz="3200" b="1" baseline="-25000" dirty="0" smtClean="0"/>
              <a:t> </a:t>
            </a:r>
            <a:r>
              <a:rPr lang="cs-CZ" sz="3200" b="1" dirty="0" smtClean="0"/>
              <a:t>= 50 N</a:t>
            </a:r>
            <a:endParaRPr lang="cs-CZ" sz="32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42320" y="5055736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 kg</a:t>
            </a:r>
            <a:endParaRPr lang="cs-CZ" sz="2800" b="1" dirty="0"/>
          </a:p>
        </p:txBody>
      </p:sp>
      <p:sp>
        <p:nvSpPr>
          <p:cNvPr id="24" name="Šipka nahoru 23"/>
          <p:cNvSpPr/>
          <p:nvPr/>
        </p:nvSpPr>
        <p:spPr>
          <a:xfrm rot="11524250">
            <a:off x="5178673" y="4168293"/>
            <a:ext cx="308585" cy="1068886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Picture 3" descr="C:\Users\Krejsová\AppData\Local\Microsoft\Windows\Temporary Internet Files\Content.IE5\1WIF3LA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153" y="3272061"/>
            <a:ext cx="1154113" cy="1616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5647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-315416"/>
            <a:ext cx="8229600" cy="1600200"/>
          </a:xfrm>
        </p:spPr>
        <p:txBody>
          <a:bodyPr/>
          <a:lstStyle/>
          <a:p>
            <a:r>
              <a:rPr lang="cs-CZ" dirty="0" smtClean="0"/>
              <a:t>Kladka volná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67616" y="1628800"/>
            <a:ext cx="4038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926320" cy="452628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Působíme                    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2x</a:t>
            </a: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</a:rPr>
              <a:t>menší silou</a:t>
            </a:r>
          </a:p>
          <a:p>
            <a:pPr marL="0" indent="0">
              <a:buNone/>
            </a:pPr>
            <a:r>
              <a:rPr lang="cs-CZ" sz="3200" dirty="0" smtClean="0"/>
              <a:t>než je </a:t>
            </a:r>
            <a:r>
              <a:rPr lang="cs-CZ" sz="3200" dirty="0" err="1" smtClean="0"/>
              <a:t>F</a:t>
            </a:r>
            <a:r>
              <a:rPr lang="cs-CZ" sz="3200" baseline="-25000" dirty="0" err="1" smtClean="0"/>
              <a:t>g</a:t>
            </a:r>
            <a:r>
              <a:rPr lang="cs-CZ" sz="3200" dirty="0"/>
              <a:t> </a:t>
            </a:r>
            <a:r>
              <a:rPr lang="cs-CZ" sz="3200" dirty="0" smtClean="0"/>
              <a:t>zavěšeného břemene.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/>
          </a:p>
        </p:txBody>
      </p:sp>
      <p:grpSp>
        <p:nvGrpSpPr>
          <p:cNvPr id="26" name="Skupina 25"/>
          <p:cNvGrpSpPr/>
          <p:nvPr/>
        </p:nvGrpSpPr>
        <p:grpSpPr>
          <a:xfrm>
            <a:off x="5220116" y="2989090"/>
            <a:ext cx="2016224" cy="2672158"/>
            <a:chOff x="5220116" y="2989090"/>
            <a:chExt cx="2016224" cy="2672158"/>
          </a:xfrm>
        </p:grpSpPr>
        <p:grpSp>
          <p:nvGrpSpPr>
            <p:cNvPr id="11" name="Skupina 10"/>
            <p:cNvGrpSpPr/>
            <p:nvPr/>
          </p:nvGrpSpPr>
          <p:grpSpPr>
            <a:xfrm>
              <a:off x="5220116" y="2989090"/>
              <a:ext cx="2016224" cy="1944216"/>
              <a:chOff x="5711018" y="4177222"/>
              <a:chExt cx="2016224" cy="1944216"/>
            </a:xfrm>
          </p:grpSpPr>
          <p:sp>
            <p:nvSpPr>
              <p:cNvPr id="8" name="Ovál 7"/>
              <p:cNvSpPr/>
              <p:nvPr/>
            </p:nvSpPr>
            <p:spPr>
              <a:xfrm>
                <a:off x="5711018" y="4177222"/>
                <a:ext cx="2016224" cy="19442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Ovál 9"/>
              <p:cNvSpPr/>
              <p:nvPr/>
            </p:nvSpPr>
            <p:spPr>
              <a:xfrm>
                <a:off x="6386093" y="4848366"/>
                <a:ext cx="666074" cy="601928"/>
              </a:xfrm>
              <a:prstGeom prst="ellipse">
                <a:avLst/>
              </a:prstGeom>
              <a:solidFill>
                <a:schemeClr val="tx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17" name="Šipka dolů 16"/>
            <p:cNvSpPr/>
            <p:nvPr/>
          </p:nvSpPr>
          <p:spPr>
            <a:xfrm>
              <a:off x="6161091" y="3961198"/>
              <a:ext cx="143972" cy="170005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Obdélník s odříznutým rohem na stejné straně 18"/>
          <p:cNvSpPr/>
          <p:nvPr/>
        </p:nvSpPr>
        <p:spPr>
          <a:xfrm>
            <a:off x="5723845" y="5517232"/>
            <a:ext cx="981065" cy="1008112"/>
          </a:xfrm>
          <a:prstGeom prst="snip2Same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5" name="Skupina 24"/>
          <p:cNvGrpSpPr/>
          <p:nvPr/>
        </p:nvGrpSpPr>
        <p:grpSpPr>
          <a:xfrm>
            <a:off x="4211960" y="1628800"/>
            <a:ext cx="4464496" cy="4654098"/>
            <a:chOff x="4211960" y="1628800"/>
            <a:chExt cx="4464496" cy="4654098"/>
          </a:xfrm>
        </p:grpSpPr>
        <p:sp>
          <p:nvSpPr>
            <p:cNvPr id="7" name="Obdélník 6"/>
            <p:cNvSpPr/>
            <p:nvPr/>
          </p:nvSpPr>
          <p:spPr>
            <a:xfrm>
              <a:off x="5940152" y="1628800"/>
              <a:ext cx="2736304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>
              <a:endCxn id="8" idx="6"/>
            </p:cNvCxnSpPr>
            <p:nvPr/>
          </p:nvCxnSpPr>
          <p:spPr>
            <a:xfrm flipH="1">
              <a:off x="7236340" y="1916832"/>
              <a:ext cx="71964" cy="2044366"/>
            </a:xfrm>
            <a:prstGeom prst="line">
              <a:avLst/>
            </a:prstGeom>
            <a:ln w="508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 flipV="1">
              <a:off x="4211960" y="2276872"/>
              <a:ext cx="1080120" cy="2088232"/>
            </a:xfrm>
            <a:prstGeom prst="line">
              <a:avLst/>
            </a:prstGeom>
            <a:ln w="50800"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TextovéPole 19"/>
            <p:cNvSpPr txBox="1"/>
            <p:nvPr/>
          </p:nvSpPr>
          <p:spPr>
            <a:xfrm>
              <a:off x="5693095" y="5759678"/>
              <a:ext cx="10118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/>
                <a:t>300 g</a:t>
              </a:r>
              <a:endParaRPr lang="cs-CZ" sz="2800" b="1" dirty="0"/>
            </a:p>
          </p:txBody>
        </p:sp>
      </p:grpSp>
      <p:sp>
        <p:nvSpPr>
          <p:cNvPr id="21" name="Šipka nahoru 20"/>
          <p:cNvSpPr/>
          <p:nvPr/>
        </p:nvSpPr>
        <p:spPr>
          <a:xfrm rot="20019489">
            <a:off x="4001289" y="2079897"/>
            <a:ext cx="421341" cy="1222042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020272" y="5498068"/>
            <a:ext cx="14334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3 N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575377" y="2260651"/>
            <a:ext cx="17027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/>
              <a:t>2</a:t>
            </a:r>
            <a:r>
              <a:rPr lang="cs-CZ" sz="2800" b="1" dirty="0" smtClean="0"/>
              <a:t> = 1,5 N</a:t>
            </a:r>
            <a:endParaRPr lang="cs-CZ" sz="2800" b="1" dirty="0"/>
          </a:p>
        </p:txBody>
      </p:sp>
      <p:sp>
        <p:nvSpPr>
          <p:cNvPr id="28" name="Obdélník 27"/>
          <p:cNvSpPr/>
          <p:nvPr/>
        </p:nvSpPr>
        <p:spPr>
          <a:xfrm>
            <a:off x="251520" y="5184194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  <a:latin typeface="Century Gothic"/>
              </a:rPr>
              <a:t>Nevýhoda</a:t>
            </a:r>
            <a:r>
              <a:rPr lang="cs-CZ" sz="2800" dirty="0" smtClean="0">
                <a:solidFill>
                  <a:srgbClr val="FF0000"/>
                </a:solidFill>
                <a:latin typeface="Century Gothic"/>
              </a:rPr>
              <a:t> </a:t>
            </a:r>
            <a:r>
              <a:rPr lang="cs-CZ" sz="2800" dirty="0">
                <a:solidFill>
                  <a:srgbClr val="FF0000"/>
                </a:solidFill>
                <a:latin typeface="Century Gothic"/>
              </a:rPr>
              <a:t>– taháme silou směrem </a:t>
            </a:r>
            <a:r>
              <a:rPr lang="cs-CZ" sz="2800" dirty="0" smtClean="0">
                <a:solidFill>
                  <a:srgbClr val="FF0000"/>
                </a:solidFill>
                <a:latin typeface="Century Gothic"/>
              </a:rPr>
              <a:t>nahoru.</a:t>
            </a:r>
            <a:endParaRPr lang="cs-CZ" sz="2800" dirty="0">
              <a:solidFill>
                <a:srgbClr val="FF0000"/>
              </a:solidFill>
              <a:latin typeface="Century Gothic"/>
            </a:endParaRPr>
          </a:p>
        </p:txBody>
      </p:sp>
      <p:pic>
        <p:nvPicPr>
          <p:cNvPr id="3074" name="Picture 2" descr="C:\Users\Krejsová\AppData\Local\Microsoft\Windows\Temporary Internet Files\Content.IE5\TK90EAW9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20102"/>
            <a:ext cx="1420044" cy="116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320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500"/>
                            </p:stCondLst>
                            <p:childTnLst>
                              <p:par>
                                <p:cTn id="20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500"/>
                            </p:stCondLst>
                            <p:childTnLst>
                              <p:par>
                                <p:cTn id="32" presetID="26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75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Přímá spojnice 27"/>
          <p:cNvCxnSpPr>
            <a:stCxn id="9" idx="7"/>
            <a:endCxn id="21" idx="3"/>
          </p:cNvCxnSpPr>
          <p:nvPr/>
        </p:nvCxnSpPr>
        <p:spPr>
          <a:xfrm>
            <a:off x="4479234" y="2495796"/>
            <a:ext cx="1549924" cy="2212264"/>
          </a:xfrm>
          <a:prstGeom prst="line">
            <a:avLst/>
          </a:prstGeom>
          <a:ln w="508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-531440"/>
            <a:ext cx="8229600" cy="1600200"/>
          </a:xfrm>
        </p:spPr>
        <p:txBody>
          <a:bodyPr/>
          <a:lstStyle/>
          <a:p>
            <a:r>
              <a:rPr lang="cs-CZ" dirty="0" smtClean="0"/>
              <a:t>Kladkostroj</a:t>
            </a:r>
            <a:endParaRPr lang="cs-CZ" dirty="0"/>
          </a:p>
        </p:txBody>
      </p:sp>
      <p:grpSp>
        <p:nvGrpSpPr>
          <p:cNvPr id="6" name="Skupina 5"/>
          <p:cNvGrpSpPr/>
          <p:nvPr/>
        </p:nvGrpSpPr>
        <p:grpSpPr>
          <a:xfrm>
            <a:off x="2483768" y="1162899"/>
            <a:ext cx="6264696" cy="2764469"/>
            <a:chOff x="5554044" y="2474651"/>
            <a:chExt cx="6759277" cy="3204599"/>
          </a:xfrm>
        </p:grpSpPr>
        <p:grpSp>
          <p:nvGrpSpPr>
            <p:cNvPr id="7" name="Skupina 6"/>
            <p:cNvGrpSpPr/>
            <p:nvPr/>
          </p:nvGrpSpPr>
          <p:grpSpPr>
            <a:xfrm>
              <a:off x="5986092" y="2636912"/>
              <a:ext cx="2016224" cy="3042338"/>
              <a:chOff x="6048164" y="2564904"/>
              <a:chExt cx="2016224" cy="3042338"/>
            </a:xfrm>
          </p:grpSpPr>
          <p:sp>
            <p:nvSpPr>
              <p:cNvPr id="9" name="Ovál 8"/>
              <p:cNvSpPr/>
              <p:nvPr/>
            </p:nvSpPr>
            <p:spPr>
              <a:xfrm>
                <a:off x="6048164" y="3663026"/>
                <a:ext cx="2016224" cy="19442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0" name="Zaoblený obdélník 9"/>
              <p:cNvSpPr/>
              <p:nvPr/>
            </p:nvSpPr>
            <p:spPr>
              <a:xfrm>
                <a:off x="6804248" y="2564904"/>
                <a:ext cx="504056" cy="2160240"/>
              </a:xfrm>
              <a:prstGeom prst="roundRect">
                <a:avLst/>
              </a:prstGeom>
              <a:solidFill>
                <a:schemeClr val="bg2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1" name="Ovál 10"/>
              <p:cNvSpPr/>
              <p:nvPr/>
            </p:nvSpPr>
            <p:spPr>
              <a:xfrm>
                <a:off x="6642230" y="4257092"/>
                <a:ext cx="828092" cy="756084"/>
              </a:xfrm>
              <a:prstGeom prst="ellipse">
                <a:avLst/>
              </a:prstGeom>
              <a:solidFill>
                <a:schemeClr val="tx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8" name="Obdélník 7"/>
            <p:cNvSpPr/>
            <p:nvPr/>
          </p:nvSpPr>
          <p:spPr>
            <a:xfrm>
              <a:off x="5554044" y="2474651"/>
              <a:ext cx="6759277" cy="44013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5733900" y="3139182"/>
            <a:ext cx="2016149" cy="2526249"/>
            <a:chOff x="5220116" y="2989090"/>
            <a:chExt cx="2016224" cy="2672158"/>
          </a:xfrm>
        </p:grpSpPr>
        <p:grpSp>
          <p:nvGrpSpPr>
            <p:cNvPr id="19" name="Skupina 18"/>
            <p:cNvGrpSpPr/>
            <p:nvPr/>
          </p:nvGrpSpPr>
          <p:grpSpPr>
            <a:xfrm>
              <a:off x="5220116" y="2989090"/>
              <a:ext cx="2016224" cy="1944216"/>
              <a:chOff x="5711018" y="4177222"/>
              <a:chExt cx="2016224" cy="194421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5711018" y="4177222"/>
                <a:ext cx="2016224" cy="194421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22" name="Ovál 21"/>
              <p:cNvSpPr/>
              <p:nvPr/>
            </p:nvSpPr>
            <p:spPr>
              <a:xfrm>
                <a:off x="6386093" y="4848366"/>
                <a:ext cx="666074" cy="601928"/>
              </a:xfrm>
              <a:prstGeom prst="ellipse">
                <a:avLst/>
              </a:prstGeom>
              <a:solidFill>
                <a:schemeClr val="tx2">
                  <a:lumMod val="5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Šipka dolů 19"/>
            <p:cNvSpPr/>
            <p:nvPr/>
          </p:nvSpPr>
          <p:spPr>
            <a:xfrm>
              <a:off x="6161091" y="3961198"/>
              <a:ext cx="143972" cy="1700050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3" name="Obdélník s odříznutým rohem na stejné straně 22"/>
          <p:cNvSpPr/>
          <p:nvPr/>
        </p:nvSpPr>
        <p:spPr>
          <a:xfrm>
            <a:off x="6220289" y="5341394"/>
            <a:ext cx="1043370" cy="1039933"/>
          </a:xfrm>
          <a:prstGeom prst="snip2Same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6159162" y="5665431"/>
            <a:ext cx="11753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20 kg</a:t>
            </a:r>
            <a:endParaRPr lang="cs-CZ" sz="3200" b="1" dirty="0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7750049" y="1542580"/>
            <a:ext cx="206327" cy="2515630"/>
          </a:xfrm>
          <a:prstGeom prst="line">
            <a:avLst/>
          </a:prstGeom>
          <a:ln w="508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9" idx="2"/>
          </p:cNvCxnSpPr>
          <p:nvPr/>
        </p:nvCxnSpPr>
        <p:spPr>
          <a:xfrm flipH="1">
            <a:off x="2195736" y="3088773"/>
            <a:ext cx="688467" cy="2252621"/>
          </a:xfrm>
          <a:prstGeom prst="line">
            <a:avLst/>
          </a:prstGeom>
          <a:ln w="508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7351522" y="5825738"/>
            <a:ext cx="1792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 smtClean="0"/>
              <a:t>1</a:t>
            </a:r>
            <a:r>
              <a:rPr lang="cs-CZ" sz="2800" b="1" dirty="0" smtClean="0"/>
              <a:t> = 200 N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98763" y="4350268"/>
            <a:ext cx="1792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F</a:t>
            </a:r>
            <a:r>
              <a:rPr lang="cs-CZ" sz="2800" b="1" baseline="-25000" dirty="0"/>
              <a:t>2</a:t>
            </a:r>
            <a:r>
              <a:rPr lang="cs-CZ" sz="2800" b="1" dirty="0" smtClean="0"/>
              <a:t> = 100 N</a:t>
            </a:r>
            <a:endParaRPr lang="cs-CZ" sz="2800" b="1" dirty="0"/>
          </a:p>
        </p:txBody>
      </p:sp>
      <p:sp>
        <p:nvSpPr>
          <p:cNvPr id="35" name="Šipka nahoru 34"/>
          <p:cNvSpPr/>
          <p:nvPr/>
        </p:nvSpPr>
        <p:spPr>
          <a:xfrm rot="11524250">
            <a:off x="2385676" y="4507441"/>
            <a:ext cx="308585" cy="1068886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498763" y="5665431"/>
            <a:ext cx="55303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Century Gothic"/>
              </a:rPr>
              <a:t>Působíme silou </a:t>
            </a:r>
            <a:r>
              <a:rPr lang="cs-CZ" sz="2800" dirty="0">
                <a:solidFill>
                  <a:srgbClr val="FF0000"/>
                </a:solidFill>
                <a:latin typeface="Century Gothic"/>
              </a:rPr>
              <a:t>dvakrát menší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entury Gothic"/>
              </a:rPr>
              <a:t>a její směr je </a:t>
            </a:r>
            <a:r>
              <a:rPr lang="cs-CZ" sz="2800" dirty="0">
                <a:solidFill>
                  <a:srgbClr val="FF0000"/>
                </a:solidFill>
                <a:latin typeface="Century Gothic"/>
              </a:rPr>
              <a:t>svisle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Century Gothic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Century Gothic"/>
              </a:rPr>
              <a:t>dolu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  <a:latin typeface="Century Gothic"/>
              </a:rPr>
              <a:t>.</a:t>
            </a:r>
          </a:p>
        </p:txBody>
      </p:sp>
      <p:pic>
        <p:nvPicPr>
          <p:cNvPr id="2050" name="Picture 2" descr="C:\Users\Krejsová\AppData\Local\Microsoft\Windows\Temporary Internet Files\Content.IE5\1B2SDQKH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70" y="1668254"/>
            <a:ext cx="1764845" cy="165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673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34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1" name="Picture 5" descr="C:\Users\Krejsová\AppData\Local\Microsoft\Windows\Temporary Internet Files\Content.IE5\1B2SDQKH\MC900230497[1].wmf"/>
          <p:cNvPicPr>
            <a:picLocks noChangeAspect="1" noChangeArrowheads="1"/>
          </p:cNvPicPr>
          <p:nvPr/>
        </p:nvPicPr>
        <p:blipFill>
          <a:blip r:embed="rId2" cstate="print">
            <a:lum contras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9335" y="2062067"/>
            <a:ext cx="4321091" cy="467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603448"/>
            <a:ext cx="8229600" cy="1600200"/>
          </a:xfrm>
        </p:spPr>
        <p:txBody>
          <a:bodyPr/>
          <a:lstStyle/>
          <a:p>
            <a:r>
              <a:rPr lang="cs-CZ" dirty="0" smtClean="0"/>
              <a:t>Otázka 1.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5326" y="1119093"/>
            <a:ext cx="809181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Jakou silou budeme zvedat pytel cementu o hmotnosti 50 kg</a:t>
            </a:r>
          </a:p>
          <a:p>
            <a:pPr marL="0" indent="0">
              <a:buNone/>
            </a:pPr>
            <a:r>
              <a:rPr lang="cs-CZ" sz="2800" dirty="0" smtClean="0"/>
              <a:t> a) rukama </a:t>
            </a:r>
          </a:p>
          <a:p>
            <a:pPr marL="0" indent="0">
              <a:buNone/>
            </a:pPr>
            <a:r>
              <a:rPr lang="cs-CZ" sz="2800" dirty="0" smtClean="0"/>
              <a:t> b) na pevné kladce</a:t>
            </a:r>
          </a:p>
          <a:p>
            <a:pPr marL="0" indent="0">
              <a:buNone/>
            </a:pPr>
            <a:r>
              <a:rPr lang="cs-CZ" sz="2800" dirty="0" smtClean="0"/>
              <a:t> c) na jednoduchém kladkostroji ?</a:t>
            </a:r>
            <a:endParaRPr lang="cs-CZ" sz="2800" dirty="0"/>
          </a:p>
        </p:txBody>
      </p:sp>
      <p:grpSp>
        <p:nvGrpSpPr>
          <p:cNvPr id="7" name="Skupina 6"/>
          <p:cNvGrpSpPr/>
          <p:nvPr/>
        </p:nvGrpSpPr>
        <p:grpSpPr>
          <a:xfrm>
            <a:off x="605326" y="3641308"/>
            <a:ext cx="2853024" cy="3210953"/>
            <a:chOff x="301382" y="3148859"/>
            <a:chExt cx="3163202" cy="3491094"/>
          </a:xfrm>
        </p:grpSpPr>
        <p:pic>
          <p:nvPicPr>
            <p:cNvPr id="4100" name="Picture 4" descr="C:\Users\Krejsová\AppData\Local\Microsoft\Windows\Temporary Internet Files\Content.IE5\1WIF3LAY\MC90029008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1382" y="3148859"/>
              <a:ext cx="3163202" cy="34910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1524101" y="4894406"/>
              <a:ext cx="1548822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CEMENT</a:t>
              </a:r>
              <a:endParaRPr lang="cs-CZ" sz="2400" b="1" dirty="0"/>
            </a:p>
          </p:txBody>
        </p:sp>
      </p:grpSp>
      <p:sp>
        <p:nvSpPr>
          <p:cNvPr id="12" name="TextovéPole 11"/>
          <p:cNvSpPr txBox="1"/>
          <p:nvPr/>
        </p:nvSpPr>
        <p:spPr>
          <a:xfrm rot="1434382">
            <a:off x="4985720" y="5597101"/>
            <a:ext cx="1396947" cy="4246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CEMENT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4850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Otázka </a:t>
            </a:r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4414" y="1548291"/>
            <a:ext cx="82296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cs-CZ" sz="2800" dirty="0" smtClean="0"/>
              <a:t>Jakou </a:t>
            </a:r>
            <a:r>
              <a:rPr lang="cs-CZ" sz="2800" dirty="0"/>
              <a:t>silou budeme působit </a:t>
            </a:r>
            <a:r>
              <a:rPr lang="cs-CZ" sz="2800" dirty="0" smtClean="0"/>
              <a:t>při zvedání stejného břemene na </a:t>
            </a:r>
            <a:r>
              <a:rPr lang="cs-CZ" sz="2800" dirty="0"/>
              <a:t>kladkostroji, který se skládá ze dvou pevných a dvou volných kladek?</a:t>
            </a:r>
            <a:endParaRPr lang="cs-CZ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59004" y="2564904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dirty="0" smtClean="0"/>
              <a:t>Otázka 3.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2860" y="4653135"/>
            <a:ext cx="77135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Urči výhody a nevýhody volné kladky ve srovnání s pevnou kladkou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84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Otázka 4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Lano pevné kladky je napínáno silou 600N. Jakou hmotnost </a:t>
            </a:r>
            <a:r>
              <a:rPr lang="cs-CZ" sz="2800" dirty="0"/>
              <a:t>má břemeno zvedané pomocí </a:t>
            </a:r>
            <a:r>
              <a:rPr lang="cs-CZ" sz="2800" dirty="0"/>
              <a:t>této kladky?</a:t>
            </a:r>
            <a:endParaRPr lang="cs-CZ" sz="2800" dirty="0"/>
          </a:p>
        </p:txBody>
      </p:sp>
      <p:pic>
        <p:nvPicPr>
          <p:cNvPr id="4" name="Picture 4" descr="C:\Users\Krejsová\AppData\Local\Microsoft\Windows\Temporary Internet Files\Content.IE5\DL1NC0EJ\MP900390187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068960"/>
            <a:ext cx="3657600" cy="260908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53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ešení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sz="3200" b="1" dirty="0" smtClean="0"/>
              <a:t>a) 50 N</a:t>
            </a:r>
          </a:p>
          <a:p>
            <a:pPr marL="0" indent="0">
              <a:buNone/>
            </a:pPr>
            <a:r>
              <a:rPr lang="cs-CZ" sz="3200" b="1" dirty="0" smtClean="0"/>
              <a:t>     b) 50 N</a:t>
            </a:r>
          </a:p>
          <a:p>
            <a:pPr marL="0" indent="0">
              <a:buNone/>
            </a:pPr>
            <a:r>
              <a:rPr lang="cs-CZ" sz="3200" b="1" dirty="0" smtClean="0"/>
              <a:t>     c) 25 N</a:t>
            </a:r>
          </a:p>
          <a:p>
            <a:pPr marL="514350" indent="-514350">
              <a:buAutoNum type="arabicPeriod" startAt="2"/>
            </a:pPr>
            <a:r>
              <a:rPr lang="cs-CZ" sz="3200" b="1" dirty="0" smtClean="0"/>
              <a:t>4x menší silou než je </a:t>
            </a:r>
            <a:r>
              <a:rPr lang="cs-CZ" sz="3200" b="1" dirty="0" err="1" smtClean="0"/>
              <a:t>F</a:t>
            </a:r>
            <a:r>
              <a:rPr lang="cs-CZ" sz="3200" b="1" baseline="-25000" dirty="0" err="1" smtClean="0"/>
              <a:t>g</a:t>
            </a:r>
            <a:r>
              <a:rPr lang="cs-CZ" sz="3200" b="1" dirty="0" smtClean="0"/>
              <a:t>, která působí na zvedané břemeno</a:t>
            </a:r>
          </a:p>
          <a:p>
            <a:pPr marL="514350" indent="-514350">
              <a:buAutoNum type="arabicPeriod" startAt="2"/>
            </a:pPr>
            <a:r>
              <a:rPr lang="cs-CZ" sz="3200" b="1" dirty="0" smtClean="0"/>
              <a:t>výhoda – 2x menší síla</a:t>
            </a:r>
          </a:p>
          <a:p>
            <a:pPr marL="0" indent="0">
              <a:buNone/>
            </a:pPr>
            <a:r>
              <a:rPr lang="cs-CZ" sz="3200" b="1" dirty="0"/>
              <a:t> </a:t>
            </a:r>
            <a:r>
              <a:rPr lang="cs-CZ" sz="3200" b="1" dirty="0" smtClean="0"/>
              <a:t>    nevýhoda – působící síla má směr    </a:t>
            </a:r>
          </a:p>
          <a:p>
            <a:pPr marL="0" indent="0">
              <a:buNone/>
            </a:pPr>
            <a:r>
              <a:rPr lang="cs-CZ" sz="3200" b="1" dirty="0" smtClean="0"/>
              <a:t>     nahoru</a:t>
            </a:r>
          </a:p>
          <a:p>
            <a:pPr marL="0" indent="0">
              <a:buNone/>
            </a:pPr>
            <a:r>
              <a:rPr lang="cs-CZ" sz="3200" b="1" dirty="0" smtClean="0"/>
              <a:t>4.  60 kg</a:t>
            </a:r>
          </a:p>
          <a:p>
            <a:pPr marL="0" indent="0">
              <a:buNone/>
            </a:pPr>
            <a:endParaRPr lang="cs-CZ" sz="3200" b="1" dirty="0"/>
          </a:p>
        </p:txBody>
      </p:sp>
      <p:pic>
        <p:nvPicPr>
          <p:cNvPr id="5122" name="Picture 2" descr="C:\Users\Krejsová\AppData\Local\Microsoft\Windows\Temporary Internet Files\Content.IE5\DL1NC0EJ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76672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3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  <a:p>
            <a:r>
              <a:rPr lang="cs-CZ" dirty="0" smtClean="0"/>
              <a:t>Ilustrace : dílo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889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336</TotalTime>
  <Words>294</Words>
  <Application>Microsoft Office PowerPoint</Application>
  <PresentationFormat>Předvádění na obrazovce (4:3)</PresentationFormat>
  <Paragraphs>68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Exekutivní</vt:lpstr>
      <vt:lpstr>Prezentace aplikace PowerPoint</vt:lpstr>
      <vt:lpstr>       </vt:lpstr>
      <vt:lpstr>Kladka pevná</vt:lpstr>
      <vt:lpstr>Kladka volná</vt:lpstr>
      <vt:lpstr>Kladkostroj</vt:lpstr>
      <vt:lpstr>Otázka 1.</vt:lpstr>
      <vt:lpstr>Otázka 2.</vt:lpstr>
      <vt:lpstr>Otázka 4.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Krejsová</cp:lastModifiedBy>
  <cp:revision>21</cp:revision>
  <dcterms:created xsi:type="dcterms:W3CDTF">2012-03-07T14:47:18Z</dcterms:created>
  <dcterms:modified xsi:type="dcterms:W3CDTF">2012-03-07T20:23:53Z</dcterms:modified>
</cp:coreProperties>
</file>