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VY_32_INOVACE_12_Matematika 6. a 7.r.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Téma: </a:t>
          </a:r>
          <a:r>
            <a:rPr lang="cs-CZ" dirty="0" smtClean="0"/>
            <a:t>Přímá a </a:t>
          </a:r>
          <a:r>
            <a:rPr lang="cs-CZ" smtClean="0"/>
            <a:t>nepřímá úměra, poměr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41AE76-CAF3-4FEB-BD4B-A28667990308}" type="presOf" srcId="{C73C7642-F245-4585-8F88-243F9FAEF6CA}" destId="{9A9B6F4F-B6FF-4F2D-B640-A8473E589523}" srcOrd="0" destOrd="0" presId="urn:microsoft.com/office/officeart/2005/8/layout/target3"/>
    <dgm:cxn modelId="{3CF3C97E-1F32-4DA5-81C2-BA93AED0B91E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A57042B-6F39-4497-8EBC-C5CFA64458A6}" type="presOf" srcId="{EBC41103-E2E5-4D48-9B4B-425520D3D098}" destId="{A27B6496-BF1B-4384-9217-9659064D5D6A}" srcOrd="1" destOrd="0" presId="urn:microsoft.com/office/officeart/2005/8/layout/target3"/>
    <dgm:cxn modelId="{81E9E586-094E-4387-8F48-A4D2D9C88143}" type="presOf" srcId="{FBBFC3EA-9D9D-4F3A-BEA6-9C2C0E46BF20}" destId="{832BF48F-0145-4429-9E02-8FCA946CCE9E}" srcOrd="1" destOrd="0" presId="urn:microsoft.com/office/officeart/2005/8/layout/target3"/>
    <dgm:cxn modelId="{ADAA4C5D-615E-48A6-AA4B-615EFCB6C511}" type="presOf" srcId="{019433A1-1324-4DE1-9E6F-32B851095F74}" destId="{E7297F21-D4FD-4A41-AE58-814D01A6B5E7}" srcOrd="1" destOrd="0" presId="urn:microsoft.com/office/officeart/2005/8/layout/target3"/>
    <dgm:cxn modelId="{5BA2BDD9-DE8C-4BDC-9A5D-59C961450188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FB00854-6F9E-4046-BA2B-BB30FF3E75DB}" type="presOf" srcId="{C73C7642-F245-4585-8F88-243F9FAEF6CA}" destId="{59F530CB-4999-43B3-A00D-6AB53886BD77}" srcOrd="1" destOrd="0" presId="urn:microsoft.com/office/officeart/2005/8/layout/target3"/>
    <dgm:cxn modelId="{202B8DAD-5390-41BD-A752-CC354A5C9C9C}" type="presOf" srcId="{FBBFC3EA-9D9D-4F3A-BEA6-9C2C0E46BF20}" destId="{643EA938-EDE0-4533-ACCC-D2BD6F3A527C}" srcOrd="0" destOrd="0" presId="urn:microsoft.com/office/officeart/2005/8/layout/target3"/>
    <dgm:cxn modelId="{A633D370-A0C2-438E-BC22-6E958106CB18}" type="presOf" srcId="{39F8B381-5807-488E-AC22-73DD4140ED4A}" destId="{71045F8C-00FA-488E-A7BD-E2E6753D979D}" srcOrd="0" destOrd="0" presId="urn:microsoft.com/office/officeart/2005/8/layout/target3"/>
    <dgm:cxn modelId="{CD199974-522B-4B85-87DB-FB667D4F3CCE}" type="presOf" srcId="{445C7998-7549-48B0-BD68-D4F0167F02E5}" destId="{4D19AB04-24FA-40C2-B203-52AE3D15E171}" srcOrd="1" destOrd="0" presId="urn:microsoft.com/office/officeart/2005/8/layout/target3"/>
    <dgm:cxn modelId="{61C5CF88-EDD9-44F7-AD86-C5490D428055}" type="presOf" srcId="{EBC41103-E2E5-4D48-9B4B-425520D3D098}" destId="{3BA01B75-849B-4716-8BCD-084A86FF328F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F753610-D721-4509-97DF-1DD7BC284821}" type="presParOf" srcId="{71045F8C-00FA-488E-A7BD-E2E6753D979D}" destId="{3577EC6B-C980-4F34-8C69-4365E7B8FC8C}" srcOrd="0" destOrd="0" presId="urn:microsoft.com/office/officeart/2005/8/layout/target3"/>
    <dgm:cxn modelId="{B0C9FEB2-FC71-4602-86AF-90A670B1E962}" type="presParOf" srcId="{71045F8C-00FA-488E-A7BD-E2E6753D979D}" destId="{6940EB87-DC1D-4BC3-9408-9AC2E1FFC039}" srcOrd="1" destOrd="0" presId="urn:microsoft.com/office/officeart/2005/8/layout/target3"/>
    <dgm:cxn modelId="{66F61E33-14C5-4BA8-B983-01EAF1AC4DF9}" type="presParOf" srcId="{71045F8C-00FA-488E-A7BD-E2E6753D979D}" destId="{BC35EE03-4121-4EF9-923D-7CB6D30D358D}" srcOrd="2" destOrd="0" presId="urn:microsoft.com/office/officeart/2005/8/layout/target3"/>
    <dgm:cxn modelId="{66AA0B95-8A59-4F8E-B18B-53A4C61BAB98}" type="presParOf" srcId="{71045F8C-00FA-488E-A7BD-E2E6753D979D}" destId="{C95EEA27-3CBF-4645-A92D-9D8AF5C1CBFC}" srcOrd="3" destOrd="0" presId="urn:microsoft.com/office/officeart/2005/8/layout/target3"/>
    <dgm:cxn modelId="{59D691A3-0BF3-46E6-9705-E5DD99B74658}" type="presParOf" srcId="{71045F8C-00FA-488E-A7BD-E2E6753D979D}" destId="{851BB866-B6AE-4566-893F-4C635BA974FC}" srcOrd="4" destOrd="0" presId="urn:microsoft.com/office/officeart/2005/8/layout/target3"/>
    <dgm:cxn modelId="{90B8DE2C-F122-449E-87EB-A63E97309A50}" type="presParOf" srcId="{71045F8C-00FA-488E-A7BD-E2E6753D979D}" destId="{643EA938-EDE0-4533-ACCC-D2BD6F3A527C}" srcOrd="5" destOrd="0" presId="urn:microsoft.com/office/officeart/2005/8/layout/target3"/>
    <dgm:cxn modelId="{3A60FD7C-D7F5-4D96-BBA9-A7B2EB6169C0}" type="presParOf" srcId="{71045F8C-00FA-488E-A7BD-E2E6753D979D}" destId="{92F31B18-D66D-4CC7-89B9-378928DE877D}" srcOrd="6" destOrd="0" presId="urn:microsoft.com/office/officeart/2005/8/layout/target3"/>
    <dgm:cxn modelId="{0FFFA683-E100-4040-904E-A05A4EC84698}" type="presParOf" srcId="{71045F8C-00FA-488E-A7BD-E2E6753D979D}" destId="{902074E1-B931-4618-97F1-FADBE82E9C3C}" srcOrd="7" destOrd="0" presId="urn:microsoft.com/office/officeart/2005/8/layout/target3"/>
    <dgm:cxn modelId="{37BF9091-B95F-4E10-899A-B5860260BB5E}" type="presParOf" srcId="{71045F8C-00FA-488E-A7BD-E2E6753D979D}" destId="{A3817367-F2BC-482F-8832-FA00B51DCCF3}" srcOrd="8" destOrd="0" presId="urn:microsoft.com/office/officeart/2005/8/layout/target3"/>
    <dgm:cxn modelId="{15D6F3AE-4AC1-4361-B71D-1CB08B269C38}" type="presParOf" srcId="{71045F8C-00FA-488E-A7BD-E2E6753D979D}" destId="{2DD79E57-A63E-47D4-A1AB-6DF333476AD4}" srcOrd="9" destOrd="0" presId="urn:microsoft.com/office/officeart/2005/8/layout/target3"/>
    <dgm:cxn modelId="{7F9ED0B1-8A72-4E6E-B9B2-CD3F1F07F065}" type="presParOf" srcId="{71045F8C-00FA-488E-A7BD-E2E6753D979D}" destId="{648967D3-ED80-4214-8D87-4E7012561E4A}" srcOrd="10" destOrd="0" presId="urn:microsoft.com/office/officeart/2005/8/layout/target3"/>
    <dgm:cxn modelId="{366549D1-21BC-4826-8B8D-B31E16A4DFAB}" type="presParOf" srcId="{71045F8C-00FA-488E-A7BD-E2E6753D979D}" destId="{9A9B6F4F-B6FF-4F2D-B640-A8473E589523}" srcOrd="11" destOrd="0" presId="urn:microsoft.com/office/officeart/2005/8/layout/target3"/>
    <dgm:cxn modelId="{23706F57-BCBC-49E5-B2C1-B7D395291C61}" type="presParOf" srcId="{71045F8C-00FA-488E-A7BD-E2E6753D979D}" destId="{13BD0FAF-9F2C-4708-9E63-A8E8E5252943}" srcOrd="12" destOrd="0" presId="urn:microsoft.com/office/officeart/2005/8/layout/target3"/>
    <dgm:cxn modelId="{19EE82E7-41C0-417B-838A-09539BA1412C}" type="presParOf" srcId="{71045F8C-00FA-488E-A7BD-E2E6753D979D}" destId="{6821E7C9-5E4B-45FA-8F82-01E6F26FAA25}" srcOrd="13" destOrd="0" presId="urn:microsoft.com/office/officeart/2005/8/layout/target3"/>
    <dgm:cxn modelId="{757A82A4-4B05-469C-9022-5722D03CE429}" type="presParOf" srcId="{71045F8C-00FA-488E-A7BD-E2E6753D979D}" destId="{3BA01B75-849B-4716-8BCD-084A86FF328F}" srcOrd="14" destOrd="0" presId="urn:microsoft.com/office/officeart/2005/8/layout/target3"/>
    <dgm:cxn modelId="{753E98B7-4034-4CED-BE06-B77C75189400}" type="presParOf" srcId="{71045F8C-00FA-488E-A7BD-E2E6753D979D}" destId="{4D19AB04-24FA-40C2-B203-52AE3D15E171}" srcOrd="15" destOrd="0" presId="urn:microsoft.com/office/officeart/2005/8/layout/target3"/>
    <dgm:cxn modelId="{D5AF497E-26F8-4174-8F7E-84A445D65A7A}" type="presParOf" srcId="{71045F8C-00FA-488E-A7BD-E2E6753D979D}" destId="{832BF48F-0145-4429-9E02-8FCA946CCE9E}" srcOrd="16" destOrd="0" presId="urn:microsoft.com/office/officeart/2005/8/layout/target3"/>
    <dgm:cxn modelId="{9AC135B7-DFD2-4A98-A09B-C991A460FCE9}" type="presParOf" srcId="{71045F8C-00FA-488E-A7BD-E2E6753D979D}" destId="{E7297F21-D4FD-4A41-AE58-814D01A6B5E7}" srcOrd="17" destOrd="0" presId="urn:microsoft.com/office/officeart/2005/8/layout/target3"/>
    <dgm:cxn modelId="{3F8EBD4D-5F50-4EFA-9D06-3421E25BBD79}" type="presParOf" srcId="{71045F8C-00FA-488E-A7BD-E2E6753D979D}" destId="{59F530CB-4999-43B3-A00D-6AB53886BD77}" srcOrd="18" destOrd="0" presId="urn:microsoft.com/office/officeart/2005/8/layout/target3"/>
    <dgm:cxn modelId="{A21EE575-14EE-44A4-825C-FFC875BCF2D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42492" y="1051194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VY_32_INOVACE_12_Matematika 6. a 7.r.</a:t>
          </a:r>
          <a:endParaRPr lang="cs-CZ" sz="1800" kern="1200" dirty="0"/>
        </a:p>
      </dsp:txBody>
      <dsp:txXfrm>
        <a:off x="1642492" y="1051194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Téma: </a:t>
          </a:r>
          <a:r>
            <a:rPr lang="cs-CZ" sz="1800" kern="1200" dirty="0" smtClean="0"/>
            <a:t>Přímá a </a:t>
          </a:r>
          <a:r>
            <a:rPr lang="cs-CZ" sz="1800" kern="1200" smtClean="0"/>
            <a:t>nepřímá úměra, poměr</a:t>
          </a:r>
          <a:endParaRPr lang="cs-CZ" sz="1800" kern="1200" dirty="0"/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5029E2-BCA4-47FB-8AF4-A9A36B68BBD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763D0F-A16D-4C7B-91ED-B5F14B1DA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299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D80E-5C25-4391-8988-321E4F24235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14E15-8D1C-4819-9905-9C6FCC86A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186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D80E-5C25-4391-8988-321E4F24235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14E15-8D1C-4819-9905-9C6FCC86A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321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D80E-5C25-4391-8988-321E4F24235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14E15-8D1C-4819-9905-9C6FCC86A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317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D80E-5C25-4391-8988-321E4F24235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14E15-8D1C-4819-9905-9C6FCC86A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180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D80E-5C25-4391-8988-321E4F24235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14E15-8D1C-4819-9905-9C6FCC86A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680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D80E-5C25-4391-8988-321E4F24235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14E15-8D1C-4819-9905-9C6FCC86A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D80E-5C25-4391-8988-321E4F24235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14E15-8D1C-4819-9905-9C6FCC86A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122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D80E-5C25-4391-8988-321E4F24235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14E15-8D1C-4819-9905-9C6FCC86A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557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D80E-5C25-4391-8988-321E4F24235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14E15-8D1C-4819-9905-9C6FCC86A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997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D80E-5C25-4391-8988-321E4F24235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14E15-8D1C-4819-9905-9C6FCC86A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10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FD80E-5C25-4391-8988-321E4F24235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14E15-8D1C-4819-9905-9C6FCC86A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425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FD80E-5C25-4391-8988-321E4F24235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14E15-8D1C-4819-9905-9C6FCC86AC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444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004763792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46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Procvičení přímé a nepřímé úměry, zkratka P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 N</a:t>
            </a:r>
          </a:p>
          <a:p>
            <a:r>
              <a:rPr lang="cs-CZ" dirty="0" smtClean="0"/>
              <a:t>Použití trojčlenky při výpočtech slovních úloh</a:t>
            </a:r>
          </a:p>
          <a:p>
            <a:r>
              <a:rPr lang="cs-CZ" dirty="0" smtClean="0"/>
              <a:t>Opakování poměru a měřítka mapy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337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267459"/>
            <a:ext cx="778482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Rozhodni, zda jde o přímou úměru P, nepřímou úměru N nebo jinou úměru J, </a:t>
            </a:r>
          </a:p>
          <a:p>
            <a:r>
              <a:rPr lang="cs-CZ" dirty="0"/>
              <a:t> </a:t>
            </a:r>
            <a:r>
              <a:rPr lang="cs-CZ" dirty="0" smtClean="0"/>
              <a:t>      zakroužkuj správnou odpověď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Délka strany čtverce a velikost obvodu                                             P - N - J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Počet prodaných kg jablek a  jejich cena                                          P - N - J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Plocha dlaždice a počet dlaždic na terase                                        P - N - J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Délka kroku a počet kroků na danou dráhu                                     P - N - J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Počet stejných kroků  a dráha, kterými tuto dráhu ujdeme          P - N - J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Počet traktorů a doba potřebná k orbě  určité plochy                   P - N - J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Strana trojúhelníku a jeho obsah                                                       P - N - J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Výška člověka a jeho věk                                                                     P - N - J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Počet stejných kusů a utržená částka                                                P - N - J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Rychlost rychlíku a čas potřebný k ujetí  dané vzdálenosti            P - N - J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310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1481393"/>
              </p:ext>
            </p:extLst>
          </p:nvPr>
        </p:nvGraphicFramePr>
        <p:xfrm>
          <a:off x="1524000" y="1397000"/>
          <a:ext cx="6095999" cy="741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3516991"/>
              </p:ext>
            </p:extLst>
          </p:nvPr>
        </p:nvGraphicFramePr>
        <p:xfrm>
          <a:off x="1547664" y="1412776"/>
          <a:ext cx="6095999" cy="741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619672" y="620688"/>
            <a:ext cx="502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tabulku přímé úměry a vypočítej koeficient 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882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6876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t"/>
            <a:r>
              <a:rPr lang="cs-CZ" dirty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19672" y="620688"/>
            <a:ext cx="5258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tabulku nepřímé úměry a vypočítej koeficient k.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7600060"/>
              </p:ext>
            </p:extLst>
          </p:nvPr>
        </p:nvGraphicFramePr>
        <p:xfrm>
          <a:off x="1524000" y="1397000"/>
          <a:ext cx="6095999" cy="741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854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48937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18 m látky stojí 720 Kč. Kolik stojí  24 m této látky?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Tři dělníci udělají práci za 48 h. Za kolik hodin provede tuto práci 8 dělníků?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Automat vyprodukuje za 18 minut  456 součástek. Kolik jich vyrobí za 1 h a 33 minut?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Je-li spotřeba  uhlí 1,8 t/ 1 den, vystačí zásoby na 35 dní.  Jak dlouho vystačí zásoby, </a:t>
            </a:r>
          </a:p>
          <a:p>
            <a:r>
              <a:rPr lang="cs-CZ" dirty="0"/>
              <a:t> </a:t>
            </a:r>
            <a:r>
              <a:rPr lang="cs-CZ" dirty="0" smtClean="0"/>
              <a:t>      jestliže spotřeba uhlí se sníží na 1,4 t/ 1 den.</a:t>
            </a:r>
          </a:p>
          <a:p>
            <a:endParaRPr lang="cs-CZ" dirty="0"/>
          </a:p>
          <a:p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/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147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387247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143 jablek rozděl v poměru 2 : 4 : 5.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256 Kč  změň v poměru 3 : 4.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Číslo 52 zvětši v poměru  15 : 13.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Změň číslo 48 v poměru  5 : 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5945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87624" y="1124744"/>
                <a:ext cx="7355796" cy="505696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Jaké je měřítko mapy , jestliže 72,5 mm na mapě je 29 km ve skutečnosti.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Měřítko mapy je 1 : 100 000. Kolik km měří cesta, která je na mapě 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dlouhá 4,7 cm?</a:t>
                </a:r>
              </a:p>
              <a:p>
                <a:endParaRPr lang="cs-CZ" dirty="0"/>
              </a:p>
              <a:p>
                <a:pPr marL="342900" indent="-342900">
                  <a:buAutoNum type="arabicPeriod" startAt="3"/>
                </a:pPr>
                <a:r>
                  <a:rPr lang="cs-CZ" dirty="0" smtClean="0"/>
                  <a:t>Plán má měřítko 1 : 2 500 . Urči v cm rozměry pole na tomto plánu, 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jestliže skutečné rozměry pole tvaru obdélníka jsou 300 a 175 m.</a:t>
                </a:r>
              </a:p>
              <a:p>
                <a:endParaRPr lang="cs-CZ" dirty="0"/>
              </a:p>
              <a:p>
                <a:pPr marL="342900" indent="-342900">
                  <a:buAutoNum type="arabicPeriod" startAt="4"/>
                </a:pPr>
                <a:r>
                  <a:rPr lang="cs-CZ" dirty="0" smtClean="0"/>
                  <a:t>Osm cm na mapě představuje 2 km ve skutečnosti. Urči měřítko mapy.</a:t>
                </a:r>
              </a:p>
              <a:p>
                <a:pPr marL="342900" indent="-342900">
                  <a:buAutoNum type="arabicPeriod" startAt="4"/>
                </a:pPr>
                <a:endParaRPr lang="cs-CZ" dirty="0"/>
              </a:p>
              <a:p>
                <a:pPr marL="342900" indent="-342900">
                  <a:buAutoNum type="arabicPeriod" startAt="4"/>
                </a:pPr>
                <a:r>
                  <a:rPr lang="cs-CZ" dirty="0" smtClean="0"/>
                  <a:t>Uveď poměr v zákl. tvaru: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:endParaRPr lang="cs-CZ" dirty="0"/>
              </a:p>
              <a:p>
                <a:pPr marL="342900" indent="-342900">
                  <a:buFont typeface="Arial" pitchFamily="34" charset="0"/>
                  <a:buChar char="•"/>
                </a:pPr>
                <a:r>
                  <a:rPr lang="cs-CZ" dirty="0" smtClean="0"/>
                  <a:t>4 : 12 : 0,8 =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:r>
                  <a:rPr lang="cs-CZ" dirty="0" smtClean="0"/>
                  <a:t>0,48 : 0,6 : 0,36 =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 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 =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:r>
                  <a:rPr lang="cs-CZ" dirty="0" smtClean="0"/>
                  <a:t>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 :   1,5 =</a:t>
                </a:r>
              </a:p>
              <a:p>
                <a:pPr marL="342900" indent="-342900">
                  <a:buAutoNum type="arabicPeriod" startAt="4"/>
                </a:pPr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1124744"/>
                <a:ext cx="7355796" cy="5056962"/>
              </a:xfrm>
              <a:prstGeom prst="rect">
                <a:avLst/>
              </a:prstGeom>
              <a:blipFill rotWithShape="1">
                <a:blip r:embed="rId2"/>
                <a:stretch>
                  <a:fillRect l="-746" t="-6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9113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1988840"/>
            <a:ext cx="42445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Text vytvořen autorem materiálu 10.3.2012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97555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</TotalTime>
  <Words>506</Words>
  <Application>Microsoft Office PowerPoint</Application>
  <PresentationFormat>Předvádění na obrazovce (4:3)</PresentationFormat>
  <Paragraphs>88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                  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08H7</dc:creator>
  <cp:lastModifiedBy>08DR</cp:lastModifiedBy>
  <cp:revision>23</cp:revision>
  <dcterms:created xsi:type="dcterms:W3CDTF">2012-03-12T18:30:38Z</dcterms:created>
  <dcterms:modified xsi:type="dcterms:W3CDTF">2012-12-18T09:49:44Z</dcterms:modified>
</cp:coreProperties>
</file>